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Override PartName="/ppt/slideLayouts/slideLayout1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Default Extension="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64" r:id="rId4"/>
    <p:sldId id="263" r:id="rId5"/>
    <p:sldId id="275" r:id="rId6"/>
    <p:sldId id="276" r:id="rId7"/>
    <p:sldId id="277" r:id="rId8"/>
    <p:sldId id="279" r:id="rId9"/>
    <p:sldId id="280" r:id="rId10"/>
    <p:sldId id="281" r:id="rId11"/>
    <p:sldId id="282" r:id="rId12"/>
    <p:sldId id="283" r:id="rId13"/>
    <p:sldId id="284" r:id="rId14"/>
    <p:sldId id="278" r:id="rId15"/>
    <p:sldId id="285" r:id="rId16"/>
    <p:sldId id="28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848" autoAdjust="0"/>
    <p:restoredTop sz="94660"/>
  </p:normalViewPr>
  <p:slideViewPr>
    <p:cSldViewPr snapToObjects="1">
      <p:cViewPr varScale="1">
        <p:scale>
          <a:sx n="125" d="100"/>
          <a:sy n="125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viewProps" Target="viewProps.xml"/><Relationship Id="rId4" Type="http://schemas.openxmlformats.org/officeDocument/2006/relationships/slide" Target="slides/slide3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19" Type="http://schemas.openxmlformats.org/officeDocument/2006/relationships/presProps" Target="pres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46113" y="1447800"/>
            <a:ext cx="7851775" cy="3200400"/>
          </a:xfrm>
          <a:prstGeom prst="rect">
            <a:avLst/>
          </a:prstGeom>
          <a:noFill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1537447"/>
            <a:ext cx="7826281" cy="1627093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gradFill>
                  <a:gsLst>
                    <a:gs pos="0">
                      <a:schemeClr val="tx1">
                        <a:lumMod val="85000"/>
                      </a:schemeClr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813" y="3218329"/>
            <a:ext cx="7826281" cy="86061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ts val="2000"/>
              </a:lnSpc>
              <a:spcBef>
                <a:spcPts val="2000"/>
              </a:spcBef>
              <a:buFont typeface="Wingdings 2" pitchFamily="18" charset="2"/>
              <a:buNone/>
              <a:defRPr sz="1800" kern="1200">
                <a:gradFill>
                  <a:gsLst>
                    <a:gs pos="0">
                      <a:schemeClr val="tx1">
                        <a:lumMod val="85000"/>
                      </a:schemeClr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4E14-7A8E-4F95-A408-58239DFD2FB8}" type="datetime1">
              <a:rPr smtClean="0"/>
              <a:pPr/>
              <a:t>10/25/2007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23257-5F2F-43D8-84FA-D1A9BA2AC6A4}" type="datetime1">
              <a:rPr smtClean="0"/>
              <a:pPr/>
              <a:t>10/25/2007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273F-02CA-4674-B266-60BFB16436BD}" type="slidenum">
              <a:rPr smtClean="0"/>
              <a:pPr/>
              <a:t>‹#›</a:t>
            </a:fld>
            <a:endParaRPr/>
          </a:p>
        </p:txBody>
      </p:sp>
      <p:sp>
        <p:nvSpPr>
          <p:cNvPr id="19" name="Freeform 18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Freeform 19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371725" y="381000"/>
            <a:ext cx="4400550" cy="3048000"/>
          </a:xfrm>
          <a:noFill/>
          <a:ln w="44450">
            <a:solidFill>
              <a:schemeClr val="bg1"/>
            </a:solidFill>
            <a:miter lim="800000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1350" y="4146363"/>
            <a:ext cx="7856538" cy="1470025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1350" y="5620871"/>
            <a:ext cx="7856538" cy="614081"/>
          </a:xfrm>
        </p:spPr>
        <p:txBody>
          <a:bodyPr>
            <a:normAutofit/>
          </a:bodyPr>
          <a:lstStyle>
            <a:lvl1pPr marL="0" indent="0" algn="ctr">
              <a:lnSpc>
                <a:spcPts val="2000"/>
              </a:lnSpc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4E14-7A8E-4F95-A408-58239DFD2FB8}" type="datetime1">
              <a:rPr smtClean="0"/>
              <a:pPr/>
              <a:t>6/4/2007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17059"/>
            <a:ext cx="7772400" cy="165506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b="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662979"/>
            <a:ext cx="7772400" cy="1500187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ctr" defTabSz="914400" rtl="0" eaLnBrk="1" latinLnBrk="0" hangingPunct="1">
              <a:lnSpc>
                <a:spcPts val="2000"/>
              </a:lnSpc>
              <a:spcBef>
                <a:spcPts val="2000"/>
              </a:spcBef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4975E-BCEF-4391-BD3B-0CD9EB125C1E}" type="datetime1">
              <a:rPr smtClean="0"/>
              <a:pPr/>
              <a:t>10/25/2007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1350" y="1600200"/>
            <a:ext cx="3749040" cy="4651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9501" y="1600200"/>
            <a:ext cx="3749040" cy="4651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FCB09-D18F-47FD-91CF-116DE7AEF039}" type="datetime1">
              <a:rPr smtClean="0"/>
              <a:pPr/>
              <a:t>10/25/2007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  <p:sp>
        <p:nvSpPr>
          <p:cNvPr id="16" name="Freeform 15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Freeform 16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1350" y="1532964"/>
            <a:ext cx="3749040" cy="83371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50" y="2362200"/>
            <a:ext cx="3749040" cy="3889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2601" y="1532964"/>
            <a:ext cx="3749040" cy="83371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2601" y="2362200"/>
            <a:ext cx="3749040" cy="3889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F034C-7C3F-4961-AE13-E8F9EBAD6EAE}" type="datetime1">
              <a:rPr smtClean="0"/>
              <a:pPr/>
              <a:t>10/25/2007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  <p:sp>
        <p:nvSpPr>
          <p:cNvPr id="10" name="Freeform 9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Freeform 10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F82D-0946-4660-B9F4-0879150F29D9}" type="datetime1">
              <a:rPr smtClean="0"/>
              <a:pPr/>
              <a:t>10/25/2007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  <p:sp>
        <p:nvSpPr>
          <p:cNvPr id="6" name="Freeform 5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Freeform 6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Freeform 9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Freeform 10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Freeform 11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Freeform 12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FD41-50F6-46A2-8282-BB36890A7D2A}" type="datetime1">
              <a:rPr smtClean="0"/>
              <a:pPr/>
              <a:t>10/25/2007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340" y="802910"/>
            <a:ext cx="3474720" cy="116205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2010" y="449705"/>
            <a:ext cx="3931920" cy="57813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340" y="2057399"/>
            <a:ext cx="3474720" cy="3733801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8BAD2-1053-4383-8D04-A700417C0896}" type="datetime1">
              <a:rPr smtClean="0"/>
              <a:pPr/>
              <a:t>10/25/2007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280416" y="258580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2856" y="1600200"/>
            <a:ext cx="3931920" cy="56673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1792" y="457200"/>
            <a:ext cx="3474720" cy="5102352"/>
          </a:xfrm>
          <a:noFill/>
          <a:ln w="44450">
            <a:solidFill>
              <a:schemeClr val="bg1"/>
            </a:solidFill>
            <a:miter lim="800000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2856" y="2240280"/>
            <a:ext cx="3931920" cy="210312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4E14-7A8E-4F95-A408-58239DFD2FB8}" type="datetime1">
              <a:rPr smtClean="0"/>
              <a:pPr/>
              <a:t>10/25/2007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280416" y="258580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2575" y="458788"/>
            <a:ext cx="8577263" cy="3884612"/>
          </a:xfrm>
          <a:noFill/>
          <a:ln w="44450">
            <a:solidFill>
              <a:schemeClr val="bg1"/>
            </a:solidFill>
            <a:miter lim="800000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575" y="4920520"/>
            <a:ext cx="393192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2575" y="5563458"/>
            <a:ext cx="3931920" cy="652462"/>
          </a:xfrm>
        </p:spPr>
        <p:txBody>
          <a:bodyPr/>
          <a:lstStyle>
            <a:lvl1pPr marL="0" indent="0" algn="l">
              <a:buNone/>
              <a:defRPr sz="14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4E14-7A8E-4F95-A408-58239DFD2FB8}" type="datetime1">
              <a:rPr smtClean="0"/>
              <a:pPr/>
              <a:t>6/4/2007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/>
          </p:nvPr>
        </p:nvSpPr>
        <p:spPr>
          <a:xfrm>
            <a:off x="4927918" y="4899025"/>
            <a:ext cx="3931920" cy="1352458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2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reeform 9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2575" y="458788"/>
            <a:ext cx="4114800" cy="3884612"/>
          </a:xfrm>
          <a:noFill/>
          <a:ln w="44450">
            <a:solidFill>
              <a:schemeClr val="bg1"/>
            </a:solidFill>
            <a:miter lim="800000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575" y="4920520"/>
            <a:ext cx="393192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2575" y="5563458"/>
            <a:ext cx="3931920" cy="652462"/>
          </a:xfrm>
        </p:spPr>
        <p:txBody>
          <a:bodyPr/>
          <a:lstStyle>
            <a:lvl1pPr marL="0" indent="0" algn="l">
              <a:buNone/>
              <a:defRPr sz="14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4E14-7A8E-4F95-A408-58239DFD2FB8}" type="datetime1">
              <a:rPr smtClean="0"/>
              <a:pPr/>
              <a:t>6/4/2007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/>
          </p:nvPr>
        </p:nvSpPr>
        <p:spPr>
          <a:xfrm>
            <a:off x="4927918" y="4899025"/>
            <a:ext cx="3931920" cy="1352458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2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reeform 9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4745038" y="458788"/>
            <a:ext cx="4114800" cy="3884612"/>
          </a:xfrm>
          <a:noFill/>
          <a:ln w="44450">
            <a:solidFill>
              <a:schemeClr val="bg1"/>
            </a:solidFill>
            <a:miter lim="800000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Vide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575" y="4920520"/>
            <a:ext cx="393192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2575" y="5563458"/>
            <a:ext cx="3931920" cy="652462"/>
          </a:xfrm>
        </p:spPr>
        <p:txBody>
          <a:bodyPr/>
          <a:lstStyle>
            <a:lvl1pPr marL="0" indent="0" algn="l">
              <a:buNone/>
              <a:defRPr sz="14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4E14-7A8E-4F95-A408-58239DFD2FB8}" type="datetime1">
              <a:rPr smtClean="0"/>
              <a:pPr/>
              <a:t>6/4/2007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/>
          </p:nvPr>
        </p:nvSpPr>
        <p:spPr>
          <a:xfrm>
            <a:off x="4927918" y="4899025"/>
            <a:ext cx="3931920" cy="1352458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2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reeform 9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Media Placeholder 11"/>
          <p:cNvSpPr>
            <a:spLocks noGrp="1"/>
          </p:cNvSpPr>
          <p:nvPr>
            <p:ph type="media" sz="quarter" idx="14"/>
          </p:nvPr>
        </p:nvSpPr>
        <p:spPr>
          <a:xfrm>
            <a:off x="282575" y="458788"/>
            <a:ext cx="8577263" cy="3849624"/>
          </a:xfrm>
          <a:noFill/>
          <a:ln w="44450">
            <a:solidFill>
              <a:schemeClr val="bg1"/>
            </a:solidFill>
            <a:miter lim="800000"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icon to add media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D768-A264-4B2E-9E43-7127D6297143}" type="datetime1">
              <a:rPr smtClean="0"/>
              <a:pPr/>
              <a:t>10/25/2007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  <p:sp>
        <p:nvSpPr>
          <p:cNvPr id="7" name="Freeform 6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458788"/>
            <a:ext cx="1447800" cy="5792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1350" y="458788"/>
            <a:ext cx="6521450" cy="5792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C8AD7-9716-45BA-9FB9-C573D2BD98B8}" type="datetime1">
              <a:rPr smtClean="0"/>
              <a:pPr/>
              <a:t>10/25/2007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smtClean="0"/>
              <a:t>
              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  <p:sp>
        <p:nvSpPr>
          <p:cNvPr id="7" name="Freeform 6"/>
          <p:cNvSpPr/>
          <p:nvPr/>
        </p:nvSpPr>
        <p:spPr>
          <a:xfrm>
            <a:off x="280416" y="258580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1350" y="107576"/>
            <a:ext cx="7856538" cy="13100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565" y="1600200"/>
            <a:ext cx="7878788" cy="4639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05200" y="6356350"/>
            <a:ext cx="2133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1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D28A4E14-7A8E-4F95-A408-58239DFD2FB8}" type="datetime1">
              <a:rPr smtClean="0"/>
              <a:pPr/>
              <a:t>6/4/2007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0416" y="6356350"/>
            <a:ext cx="2895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1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smtClean="0"/>
              <a:t>
              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7620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16292582-9FC8-4B1B-8456-B27CC842DEE2}" type="slidenum">
              <a:rPr smtClean="0"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  <p:sldLayoutId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Wingdings 2" pitchFamily="18" charset="2"/>
        <a:buChar char="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Wingdings 2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1537447"/>
            <a:ext cx="7826281" cy="1281953"/>
          </a:xfrm>
        </p:spPr>
        <p:txBody>
          <a:bodyPr/>
          <a:lstStyle/>
          <a:p>
            <a:r>
              <a:rPr lang="en-US" dirty="0" smtClean="0"/>
              <a:t>NOVA</a:t>
            </a:r>
            <a:br>
              <a:rPr lang="en-US" dirty="0" smtClean="0"/>
            </a:br>
            <a:r>
              <a:rPr lang="en-US" sz="3200" dirty="0" smtClean="0"/>
              <a:t>Group 12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813" y="2971801"/>
            <a:ext cx="7826281" cy="1600200"/>
          </a:xfrm>
        </p:spPr>
        <p:txBody>
          <a:bodyPr/>
          <a:lstStyle/>
          <a:p>
            <a:r>
              <a:rPr lang="en-US" dirty="0" smtClean="0"/>
              <a:t>Michael Cole</a:t>
            </a:r>
            <a:br>
              <a:rPr lang="en-US" dirty="0" smtClean="0"/>
            </a:br>
            <a:r>
              <a:rPr lang="en-US" dirty="0" smtClean="0"/>
              <a:t>mcole3@mix.wvu.edu</a:t>
            </a:r>
          </a:p>
          <a:p>
            <a:r>
              <a:rPr lang="en-US" dirty="0" smtClean="0"/>
              <a:t>Steve Williams</a:t>
            </a:r>
            <a:br>
              <a:rPr lang="en-US" dirty="0" smtClean="0"/>
            </a:br>
            <a:r>
              <a:rPr lang="en-US" dirty="0" smtClean="0"/>
              <a:t>swilli12@mix.wvu.edu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ISAMP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Completely random</a:t>
            </a:r>
          </a:p>
          <a:p>
            <a:r>
              <a:rPr lang="en-US" dirty="0" smtClean="0"/>
              <a:t>Not </a:t>
            </a:r>
            <a:r>
              <a:rPr lang="en-US" dirty="0" smtClean="0"/>
              <a:t>complete</a:t>
            </a:r>
            <a:endParaRPr lang="en-US" dirty="0" smtClean="0"/>
          </a:p>
          <a:p>
            <a:r>
              <a:rPr lang="en-US" dirty="0" smtClean="0"/>
              <a:t>Requires only enough RAM </a:t>
            </a:r>
            <a:r>
              <a:rPr lang="en-US" dirty="0" smtClean="0"/>
              <a:t>to hold </a:t>
            </a:r>
            <a:r>
              <a:rPr lang="en-US" dirty="0" smtClean="0"/>
              <a:t>one (or two) </a:t>
            </a:r>
            <a:r>
              <a:rPr lang="en-US" dirty="0" err="1" smtClean="0"/>
              <a:t>solution(s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Very fast</a:t>
            </a:r>
          </a:p>
          <a:p>
            <a:r>
              <a:rPr lang="en-US" dirty="0" smtClean="0"/>
              <a:t>Solution quality affected by size of search space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905000"/>
            <a:ext cx="7467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Lucida Console"/>
                <a:cs typeface="Lucida Console"/>
              </a:rPr>
              <a:t>for </a:t>
            </a:r>
            <a:r>
              <a:rPr lang="en-US" dirty="0" err="1" smtClean="0">
                <a:latin typeface="Lucida Console"/>
                <a:cs typeface="Lucida Console"/>
              </a:rPr>
              <a:t>i</a:t>
            </a:r>
            <a:r>
              <a:rPr lang="en-US" dirty="0" smtClean="0">
                <a:latin typeface="Lucida Console"/>
                <a:cs typeface="Lucida Console"/>
              </a:rPr>
              <a:t> := 1 to MAX TRIES {</a:t>
            </a:r>
          </a:p>
          <a:p>
            <a:r>
              <a:rPr lang="en-US" dirty="0" smtClean="0">
                <a:latin typeface="Lucida Console"/>
                <a:cs typeface="Lucida Console"/>
              </a:rPr>
              <a:t>	try:</a:t>
            </a:r>
          </a:p>
          <a:p>
            <a:r>
              <a:rPr lang="en-US" dirty="0" smtClean="0">
                <a:latin typeface="Lucida Console"/>
                <a:cs typeface="Lucida Console"/>
              </a:rPr>
              <a:t>		set all variables to unassigned</a:t>
            </a:r>
          </a:p>
          <a:p>
            <a:r>
              <a:rPr lang="en-US" dirty="0" smtClean="0">
                <a:latin typeface="Lucida Console"/>
                <a:cs typeface="Lucida Console"/>
              </a:rPr>
              <a:t>		loop {</a:t>
            </a:r>
          </a:p>
          <a:p>
            <a:r>
              <a:rPr lang="en-US" dirty="0" smtClean="0">
                <a:latin typeface="Lucida Console"/>
                <a:cs typeface="Lucida Console"/>
              </a:rPr>
              <a:t>			if all variables are valued</a:t>
            </a:r>
          </a:p>
          <a:p>
            <a:r>
              <a:rPr lang="en-US" dirty="0" smtClean="0">
                <a:latin typeface="Lucida Console"/>
                <a:cs typeface="Lucida Console"/>
              </a:rPr>
              <a:t>			then return current assignment</a:t>
            </a:r>
          </a:p>
          <a:p>
            <a:r>
              <a:rPr lang="en-US" dirty="0" smtClean="0">
                <a:latin typeface="Lucida Console"/>
                <a:cs typeface="Lucida Console"/>
              </a:rPr>
              <a:t>			else {</a:t>
            </a:r>
          </a:p>
          <a:p>
            <a:r>
              <a:rPr lang="en-US" dirty="0" smtClean="0">
                <a:latin typeface="Lucida Console"/>
                <a:cs typeface="Lucida Console"/>
              </a:rPr>
              <a:t>				</a:t>
            </a:r>
            <a:r>
              <a:rPr lang="en-US" dirty="0" err="1" smtClean="0">
                <a:latin typeface="Lucida Console"/>
                <a:cs typeface="Lucida Console"/>
              </a:rPr>
              <a:t>v</a:t>
            </a:r>
            <a:r>
              <a:rPr lang="en-US" dirty="0" smtClean="0">
                <a:latin typeface="Lucida Console"/>
                <a:cs typeface="Lucida Console"/>
              </a:rPr>
              <a:t> &lt;-- random unvalued variable</a:t>
            </a:r>
          </a:p>
          <a:p>
            <a:r>
              <a:rPr lang="en-US" dirty="0" smtClean="0">
                <a:latin typeface="Lucida Console"/>
                <a:cs typeface="Lucida Console"/>
              </a:rPr>
              <a:t>				assign </a:t>
            </a:r>
            <a:r>
              <a:rPr lang="en-US" dirty="0" err="1" smtClean="0">
                <a:latin typeface="Lucida Console"/>
                <a:cs typeface="Lucida Console"/>
              </a:rPr>
              <a:t>v</a:t>
            </a:r>
            <a:r>
              <a:rPr lang="en-US" dirty="0" smtClean="0">
                <a:latin typeface="Lucida Console"/>
                <a:cs typeface="Lucida Console"/>
              </a:rPr>
              <a:t> a randomly chosen value</a:t>
            </a:r>
          </a:p>
          <a:p>
            <a:r>
              <a:rPr lang="en-US" dirty="0" smtClean="0">
                <a:latin typeface="Lucida Console"/>
                <a:cs typeface="Lucida Console"/>
              </a:rPr>
              <a:t>				</a:t>
            </a:r>
            <a:r>
              <a:rPr lang="en-US" dirty="0" err="1" smtClean="0">
                <a:latin typeface="Lucida Console"/>
                <a:cs typeface="Lucida Console"/>
              </a:rPr>
              <a:t>unit_propagate</a:t>
            </a:r>
            <a:r>
              <a:rPr lang="en-US" dirty="0" smtClean="0">
                <a:latin typeface="Lucida Console"/>
                <a:cs typeface="Lucida Console"/>
              </a:rPr>
              <a:t>()</a:t>
            </a:r>
          </a:p>
          <a:p>
            <a:r>
              <a:rPr lang="en-US" dirty="0" smtClean="0">
                <a:latin typeface="Lucida Console"/>
                <a:cs typeface="Lucida Console"/>
              </a:rPr>
              <a:t>				if contradiction </a:t>
            </a:r>
            <a:r>
              <a:rPr lang="en-US" dirty="0" err="1" smtClean="0">
                <a:latin typeface="Lucida Console"/>
                <a:cs typeface="Lucida Console"/>
              </a:rPr>
              <a:t>goto</a:t>
            </a:r>
            <a:r>
              <a:rPr lang="en-US" dirty="0" smtClean="0">
                <a:latin typeface="Lucida Console"/>
                <a:cs typeface="Lucida Console"/>
              </a:rPr>
              <a:t> try</a:t>
            </a:r>
          </a:p>
          <a:p>
            <a:r>
              <a:rPr lang="en-US" dirty="0" smtClean="0">
                <a:latin typeface="Lucida Console"/>
                <a:cs typeface="Lucida Console"/>
              </a:rPr>
              <a:t>			}</a:t>
            </a:r>
          </a:p>
          <a:p>
            <a:r>
              <a:rPr lang="en-US" dirty="0" smtClean="0">
                <a:latin typeface="Lucida Console"/>
                <a:cs typeface="Lucida Console"/>
              </a:rPr>
              <a:t>		}</a:t>
            </a:r>
          </a:p>
          <a:p>
            <a:r>
              <a:rPr lang="en-US" dirty="0" smtClean="0">
                <a:latin typeface="Lucida Console"/>
                <a:cs typeface="Lucida Console"/>
              </a:rPr>
              <a:t>}</a:t>
            </a:r>
          </a:p>
          <a:p>
            <a:r>
              <a:rPr lang="en-US" dirty="0" smtClean="0">
                <a:latin typeface="Lucida Console"/>
                <a:cs typeface="Lucida Console"/>
              </a:rPr>
              <a:t>return failure</a:t>
            </a:r>
            <a:endParaRPr lang="en-US" dirty="0">
              <a:latin typeface="Lucida Console"/>
              <a:cs typeface="Lucida Console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6477000"/>
            <a:ext cx="472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http://menzies.us/csx72/?search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Comparison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 to Minimum</a:t>
            </a:r>
            <a:endParaRPr lang="en-US" dirty="0"/>
          </a:p>
        </p:txBody>
      </p:sp>
      <p:pic>
        <p:nvPicPr>
          <p:cNvPr id="3" name="Picture 2" descr="time-to-min-default-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100" y="1619250"/>
            <a:ext cx="6273800" cy="4705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 to End</a:t>
            </a:r>
            <a:endParaRPr lang="en-US" dirty="0"/>
          </a:p>
        </p:txBody>
      </p:sp>
      <p:pic>
        <p:nvPicPr>
          <p:cNvPr id="3" name="Picture 2" descr="time-to-end-default-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100" y="1619250"/>
            <a:ext cx="6273800" cy="47053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ISAMP</a:t>
            </a:r>
            <a:endParaRPr lang="en-US" dirty="0"/>
          </a:p>
        </p:txBody>
      </p:sp>
      <p:pic>
        <p:nvPicPr>
          <p:cNvPr id="3" name="Picture 2" descr="energy-default-all-isam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0" y="1600200"/>
            <a:ext cx="6278880" cy="47091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MaxWalkSat</a:t>
            </a:r>
            <a:endParaRPr lang="en-US" dirty="0"/>
          </a:p>
        </p:txBody>
      </p:sp>
      <p:pic>
        <p:nvPicPr>
          <p:cNvPr id="3" name="Picture 2" descr="energy-default-all-maxwalks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0" y="1600200"/>
            <a:ext cx="6278880" cy="47091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Simulated Annealing</a:t>
            </a:r>
            <a:endParaRPr lang="en-US" dirty="0"/>
          </a:p>
        </p:txBody>
      </p:sp>
      <p:pic>
        <p:nvPicPr>
          <p:cNvPr id="3" name="Picture 2" descr="energy-default-all-s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0" y="1600200"/>
            <a:ext cx="6278880" cy="47091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A*</a:t>
            </a:r>
            <a:endParaRPr lang="en-US" dirty="0"/>
          </a:p>
        </p:txBody>
      </p:sp>
      <p:pic>
        <p:nvPicPr>
          <p:cNvPr id="3" name="Picture 2" descr="energy-default-all-a-st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0" y="1600200"/>
            <a:ext cx="6278880" cy="47091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Beam</a:t>
            </a:r>
            <a:endParaRPr lang="en-US" dirty="0"/>
          </a:p>
        </p:txBody>
      </p:sp>
      <p:pic>
        <p:nvPicPr>
          <p:cNvPr id="3" name="Picture 2" descr="energy-default-all-be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0" y="1600200"/>
            <a:ext cx="6278880" cy="47091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KEYS</a:t>
            </a:r>
            <a:endParaRPr lang="en-US" dirty="0"/>
          </a:p>
        </p:txBody>
      </p:sp>
      <p:pic>
        <p:nvPicPr>
          <p:cNvPr id="3" name="Picture 2" descr="energy-default-all-key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0" y="1600200"/>
            <a:ext cx="6278880" cy="47091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Engine Comparison</a:t>
            </a:r>
            <a:endParaRPr lang="en-US" dirty="0"/>
          </a:p>
        </p:txBody>
      </p:sp>
      <p:pic>
        <p:nvPicPr>
          <p:cNvPr id="3" name="Picture 2" descr="comparison-default-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600200"/>
            <a:ext cx="6281928" cy="47114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Comparison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0" y="2801620"/>
          <a:ext cx="6096000" cy="268478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Engine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Losses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KEYS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MaxWalkSat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ISAMP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33600" y="21336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Mann-Whitney Test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Energy Reduction / Constraint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0" y="2573020"/>
          <a:ext cx="6096000" cy="268478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Engine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Reduction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MaxWalkSat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KEYS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ISAMP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hibit">
  <a:themeElements>
    <a:clrScheme name="Exhibit">
      <a:dk1>
        <a:sysClr val="windowText" lastClr="000000"/>
      </a:dk1>
      <a:lt1>
        <a:sysClr val="window" lastClr="FFFFFF"/>
      </a:lt1>
      <a:dk2>
        <a:srgbClr val="1C3264"/>
      </a:dk2>
      <a:lt2>
        <a:srgbClr val="CCCCCC"/>
      </a:lt2>
      <a:accent1>
        <a:srgbClr val="3399FF"/>
      </a:accent1>
      <a:accent2>
        <a:srgbClr val="69FFFF"/>
      </a:accent2>
      <a:accent3>
        <a:srgbClr val="CCFF33"/>
      </a:accent3>
      <a:accent4>
        <a:srgbClr val="3333FF"/>
      </a:accent4>
      <a:accent5>
        <a:srgbClr val="9933FF"/>
      </a:accent5>
      <a:accent6>
        <a:srgbClr val="FF33FF"/>
      </a:accent6>
      <a:hlink>
        <a:srgbClr val="6699FF"/>
      </a:hlink>
      <a:folHlink>
        <a:srgbClr val="9999CC"/>
      </a:folHlink>
    </a:clrScheme>
    <a:fontScheme name="Exhibit">
      <a:majorFont>
        <a:latin typeface="Corbel"/>
        <a:ea typeface=""/>
        <a:cs typeface=""/>
        <a:font script="Jpan" typeface="メイリオ"/>
      </a:majorFont>
      <a:minorFont>
        <a:latin typeface="Corbel"/>
        <a:ea typeface=""/>
        <a:cs typeface=""/>
        <a:font script="Jpan" typeface="メイリオ"/>
      </a:minorFont>
    </a:fontScheme>
    <a:fmtScheme name="Exhibi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0000"/>
                <a:satMod val="110000"/>
                <a:lumMod val="70000"/>
              </a:schemeClr>
            </a:gs>
            <a:gs pos="50000">
              <a:schemeClr val="phClr">
                <a:tint val="80000"/>
                <a:satMod val="135000"/>
              </a:schemeClr>
            </a:gs>
            <a:gs pos="100000">
              <a:schemeClr val="phClr">
                <a:tint val="3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10000"/>
                <a:lumMod val="70000"/>
              </a:schemeClr>
            </a:gs>
            <a:gs pos="65000">
              <a:schemeClr val="phClr">
                <a:shade val="90000"/>
                <a:satMod val="200000"/>
                <a:lumMod val="110000"/>
              </a:schemeClr>
            </a:gs>
            <a:gs pos="100000">
              <a:schemeClr val="phClr">
                <a:tint val="90000"/>
                <a:shade val="100000"/>
                <a:satMod val="250000"/>
                <a:lumMod val="150000"/>
              </a:schemeClr>
            </a:gs>
          </a:gsLst>
          <a:lin ang="16200000" scaled="1"/>
        </a:gradFill>
      </a:fillStyleLst>
      <a:lnStyleLst>
        <a:ln w="31750" cap="flat" cmpd="sng" algn="ctr">
          <a:solidFill>
            <a:schemeClr val="phClr"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alpha val="95000"/>
            </a:schemeClr>
          </a:solidFill>
          <a:prstDash val="solid"/>
        </a:ln>
        <a:ln w="50800" cap="flat" cmpd="sng" algn="ctr">
          <a:solidFill>
            <a:schemeClr val="phClr">
              <a:alpha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5000" endPos="15000" dist="50800" dir="5400000" sy="-100000" rotWithShape="0"/>
          </a:effectLst>
        </a:effectStyle>
        <a:effectStyle>
          <a:effectLst>
            <a:innerShdw blurRad="76200" dist="25400" dir="5400000">
              <a:srgbClr val="FFFFFF">
                <a:alpha val="50000"/>
              </a:srgbClr>
            </a:innerShdw>
            <a:outerShdw blurRad="254000" dist="254000" dir="5400000" sx="90000" sy="-30000" rotWithShape="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  <a:lumMod val="30000"/>
              </a:schemeClr>
              <a:schemeClr val="phClr">
                <a:tint val="70000"/>
                <a:satMod val="500000"/>
                <a:lumMod val="5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Exhibit.thmx</Template>
  <TotalTime>119</TotalTime>
  <Words>229</Words>
  <Application>Microsoft Macintosh PowerPoint</Application>
  <PresentationFormat>On-screen Show (4:3)</PresentationFormat>
  <Paragraphs>82</Paragraphs>
  <Slides>16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Exhibit</vt:lpstr>
      <vt:lpstr>NOVA Group 12</vt:lpstr>
      <vt:lpstr>ISAMP</vt:lpstr>
      <vt:lpstr>Features</vt:lpstr>
      <vt:lpstr>Algorithm</vt:lpstr>
      <vt:lpstr>Results Comparison</vt:lpstr>
      <vt:lpstr>Runtime to Minimum</vt:lpstr>
      <vt:lpstr>Runtime to End</vt:lpstr>
      <vt:lpstr>ISAMP</vt:lpstr>
      <vt:lpstr>MaxWalkSat</vt:lpstr>
      <vt:lpstr>Simulated Annealing</vt:lpstr>
      <vt:lpstr>A*</vt:lpstr>
      <vt:lpstr>Beam</vt:lpstr>
      <vt:lpstr>KEYS</vt:lpstr>
      <vt:lpstr>Engine Comparison</vt:lpstr>
      <vt:lpstr>Statistical Comparison</vt:lpstr>
      <vt:lpstr>Energy Reduction / Constraint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Slide 1</dc:title>
  <dc:creator>Michael Cole</dc:creator>
  <cp:keywords/>
  <cp:lastModifiedBy>Michael Cole</cp:lastModifiedBy>
  <cp:revision>15</cp:revision>
  <dcterms:created xsi:type="dcterms:W3CDTF">2008-04-22T00:53:18Z</dcterms:created>
  <dcterms:modified xsi:type="dcterms:W3CDTF">2008-04-22T01:46:53Z</dcterms:modified>
</cp:coreProperties>
</file>