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3" d="100"/>
          <a:sy n="143" d="100"/>
        </p:scale>
        <p:origin x="-10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24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slide" Target="slides/slide18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3109E-1C1D-7342-A7B9-45A2EDE07B51}" type="datetimeFigureOut">
              <a:rPr lang="en-US" smtClean="0"/>
              <a:t>5/11/11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4D9A6-1A74-8040-B044-8BAF255BE61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Extras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Extras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What is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7030" t="21624" r="14467" b="9878"/>
          <a:stretch/>
        </p:blipFill>
        <p:spPr bwMode="auto">
          <a:xfrm>
            <a:off x="1296988" y="1690228"/>
            <a:ext cx="6550025" cy="479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27"/>
          <p:cNvSpPr txBox="1">
            <a:spLocks noChangeArrowheads="1"/>
          </p:cNvSpPr>
          <p:nvPr/>
        </p:nvSpPr>
        <p:spPr bwMode="auto">
          <a:xfrm>
            <a:off x="0" y="6640418"/>
            <a:ext cx="9144000" cy="2175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Zelkowitz</a:t>
            </a:r>
            <a:r>
              <a:rPr lang="en-US" sz="1000" b="1" dirty="0">
                <a:latin typeface="Arial" charset="0"/>
              </a:rPr>
              <a:t>, M.V., An update to experimental models for validating computer technology, J. Syst. </a:t>
            </a:r>
            <a:r>
              <a:rPr lang="en-US" sz="1000" b="1" dirty="0" smtClean="0">
                <a:latin typeface="Arial" charset="0"/>
              </a:rPr>
              <a:t>Software (2008</a:t>
            </a:r>
            <a:r>
              <a:rPr lang="en-US" sz="1000" b="1" dirty="0">
                <a:latin typeface="Arial" charset="0"/>
              </a:rPr>
              <a:t>), doi:10.1016/j.jss.2008.06.040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8134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Why Should I Care?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2070100"/>
          </a:xfrm>
        </p:spPr>
        <p:txBody>
          <a:bodyPr>
            <a:normAutofit/>
          </a:bodyPr>
          <a:lstStyle/>
          <a:p>
            <a:r>
              <a:rPr lang="en-US" dirty="0"/>
              <a:t>Zelkowitz’ </a:t>
            </a:r>
            <a:r>
              <a:rPr lang="en-US" dirty="0" smtClean="0"/>
              <a:t>data: </a:t>
            </a:r>
          </a:p>
          <a:p>
            <a:pPr lvl="1"/>
            <a:r>
              <a:rPr lang="en-US" dirty="0" smtClean="0"/>
              <a:t>Strong </a:t>
            </a:r>
            <a:r>
              <a:rPr lang="en-US" dirty="0"/>
              <a:t>trend over time that an increasing % of software engineering papers have an empirical </a:t>
            </a:r>
            <a:r>
              <a:rPr lang="en-US" dirty="0" smtClean="0"/>
              <a:t>component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2494" t="22204" r="31610" b="14956"/>
          <a:stretch/>
        </p:blipFill>
        <p:spPr bwMode="auto">
          <a:xfrm>
            <a:off x="2381250" y="2817668"/>
            <a:ext cx="4381500" cy="37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27"/>
          <p:cNvSpPr txBox="1">
            <a:spLocks noChangeArrowheads="1"/>
          </p:cNvSpPr>
          <p:nvPr/>
        </p:nvSpPr>
        <p:spPr bwMode="auto">
          <a:xfrm>
            <a:off x="0" y="6640418"/>
            <a:ext cx="9144000" cy="2175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Zelkowitz</a:t>
            </a:r>
            <a:r>
              <a:rPr lang="en-US" sz="1000" b="1" dirty="0">
                <a:latin typeface="Arial" charset="0"/>
              </a:rPr>
              <a:t>, M.V., An update to experimental models for validating computer technology, J. Syst. </a:t>
            </a:r>
            <a:r>
              <a:rPr lang="en-US" sz="1000" b="1" dirty="0" smtClean="0">
                <a:latin typeface="Arial" charset="0"/>
              </a:rPr>
              <a:t>Software (2008</a:t>
            </a:r>
            <a:r>
              <a:rPr lang="en-US" sz="1000" b="1" dirty="0">
                <a:latin typeface="Arial" charset="0"/>
              </a:rPr>
              <a:t>), doi:10.1016/j.jss.2008.06.040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7615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crowd sourcing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63000" y="6059753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056625" y="22057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04907" y="27421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3634579" y="15984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2686233" y="15307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98165" y="16568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#1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456667" y="14478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#2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027361" y="19182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#3</a:t>
            </a:r>
            <a:endParaRPr lang="en-US" sz="1600" dirty="0"/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3067630" y="35773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42137" y="41137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3645584" y="29700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TextBox 28"/>
          <p:cNvSpPr txBox="1"/>
          <p:nvPr/>
        </p:nvSpPr>
        <p:spPr>
          <a:xfrm>
            <a:off x="2697238" y="29023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4009170" y="30284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#4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467672" y="28194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#5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7038366" y="32898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#6</a:t>
            </a:r>
            <a:endParaRPr lang="en-US" sz="1600" dirty="0"/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3040636" y="493694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88918" y="5486400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618590" y="432971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7" name="TextBox 36"/>
          <p:cNvSpPr txBox="1"/>
          <p:nvPr/>
        </p:nvSpPr>
        <p:spPr>
          <a:xfrm>
            <a:off x="2670244" y="426198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3982176" y="438812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#7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5440678" y="417903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#8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7011372" y="464948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#9</a:t>
            </a:r>
            <a:endParaRPr lang="en-US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612775" y="1995446"/>
            <a:ext cx="161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Company#1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" y="3144527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35825" y="4571698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#3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077680" y="5791200"/>
            <a:ext cx="6999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DM, we could recognize that e.g.  1=4=7</a:t>
            </a:r>
          </a:p>
          <a:p>
            <a:pPr>
              <a:buFont typeface="Arial"/>
              <a:buChar char="•"/>
            </a:pPr>
            <a:r>
              <a:rPr lang="en-US" dirty="0" smtClean="0"/>
              <a:t>	i.e. when some “new” situation has happened before</a:t>
            </a:r>
          </a:p>
          <a:p>
            <a:pPr>
              <a:buFont typeface="Arial"/>
              <a:buChar char="•"/>
            </a:pPr>
            <a:r>
              <a:rPr lang="en-US" dirty="0" smtClean="0"/>
              <a:t>     So we’d know what experience base to exploit</a:t>
            </a:r>
          </a:p>
        </p:txBody>
      </p:sp>
      <p:pic>
        <p:nvPicPr>
          <p:cNvPr id="43" name="Picture 42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5981700"/>
            <a:ext cx="914400" cy="68580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Questions.</a:t>
            </a:r>
            <a:br>
              <a:rPr lang="en-US" dirty="0" smtClean="0"/>
            </a:br>
            <a:r>
              <a:rPr lang="en-US" dirty="0" smtClean="0"/>
              <a:t>How to handle….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32012" y="2332037"/>
            <a:ext cx="3863788" cy="4068763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Anonymization</a:t>
            </a:r>
            <a:endParaRPr lang="en-US" sz="2000" dirty="0" smtClean="0"/>
          </a:p>
          <a:p>
            <a:pPr lvl="1"/>
            <a:r>
              <a:rPr lang="en-US" dirty="0" smtClean="0"/>
              <a:t>Make data public, without revealing private data </a:t>
            </a:r>
          </a:p>
          <a:p>
            <a:r>
              <a:rPr lang="en-US" sz="2000" dirty="0" smtClean="0"/>
              <a:t>Volume of data </a:t>
            </a:r>
          </a:p>
          <a:p>
            <a:pPr lvl="1"/>
            <a:r>
              <a:rPr lang="en-US" dirty="0" smtClean="0"/>
              <a:t>Especially if working from “raw” project artifacts</a:t>
            </a:r>
          </a:p>
          <a:p>
            <a:pPr lvl="1"/>
            <a:r>
              <a:rPr lang="en-US" dirty="0" smtClean="0"/>
              <a:t>Especially if crowd sourcing</a:t>
            </a:r>
          </a:p>
          <a:p>
            <a:r>
              <a:rPr lang="en-US" sz="2000" dirty="0" smtClean="0"/>
              <a:t>Explanation : of complex patterns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61646" y="2332037"/>
            <a:ext cx="3867912" cy="40687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Noise: from dad data collection</a:t>
            </a:r>
          </a:p>
          <a:p>
            <a:r>
              <a:rPr lang="en-US" dirty="0" smtClean="0"/>
              <a:t>Mode recognition</a:t>
            </a:r>
          </a:p>
          <a:p>
            <a:pPr lvl="1"/>
            <a:r>
              <a:rPr lang="en-US" dirty="0" smtClean="0"/>
              <a:t>Is when new is stuff is new, or a a repeat of old stuff</a:t>
            </a:r>
          </a:p>
          <a:p>
            <a:r>
              <a:rPr lang="en-US" dirty="0" smtClean="0"/>
              <a:t>Trust : you did not collect the data  </a:t>
            </a:r>
          </a:p>
          <a:p>
            <a:pPr lvl="1"/>
            <a:r>
              <a:rPr lang="en-US" dirty="0" smtClean="0"/>
              <a:t>Must surround the learners with assessment agents</a:t>
            </a:r>
          </a:p>
          <a:p>
            <a:pPr lvl="2"/>
            <a:r>
              <a:rPr lang="en-US" dirty="0" smtClean="0"/>
              <a:t>Anomaly detectors</a:t>
            </a:r>
          </a:p>
          <a:p>
            <a:pPr lvl="2"/>
            <a:r>
              <a:rPr lang="en-US" dirty="0" smtClean="0"/>
              <a:t>Repair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2151" y="2896426"/>
            <a:ext cx="8511989" cy="14469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Prototypes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4874" y="1600200"/>
            <a:ext cx="8355714" cy="1270752"/>
          </a:xfrm>
        </p:spPr>
        <p:txBody>
          <a:bodyPr/>
          <a:lstStyle/>
          <a:p>
            <a:r>
              <a:rPr lang="en-US" dirty="0" smtClean="0"/>
              <a:t>Bits and pieces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21438"/>
            <a:ext cx="7620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5924550"/>
            <a:ext cx="990600" cy="74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Contrast set learning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33" y="1589181"/>
            <a:ext cx="4952067" cy="5268819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Minimal contrast set  learning = diagnosis &amp;planning</a:t>
            </a:r>
          </a:p>
          <a:p>
            <a:r>
              <a:rPr lang="en-US" sz="2000" dirty="0" smtClean="0"/>
              <a:t>A decision tree with weighted leaves</a:t>
            </a:r>
          </a:p>
          <a:p>
            <a:pPr lvl="1"/>
            <a:r>
              <a:rPr lang="en-US" sz="1600" dirty="0" smtClean="0"/>
              <a:t>Treatment = decisions that prune branches</a:t>
            </a:r>
          </a:p>
          <a:p>
            <a:pPr lvl="2"/>
            <a:r>
              <a:rPr lang="en-US" sz="1400" dirty="0" smtClean="0"/>
              <a:t>Culls bad weights</a:t>
            </a:r>
          </a:p>
          <a:p>
            <a:pPr lvl="2"/>
            <a:r>
              <a:rPr lang="en-US" sz="1400" dirty="0" smtClean="0"/>
              <a:t>Keeps </a:t>
            </a:r>
            <a:r>
              <a:rPr lang="en-US" sz="1600" dirty="0" smtClean="0"/>
              <a:t> good weights</a:t>
            </a:r>
          </a:p>
          <a:p>
            <a:r>
              <a:rPr lang="en-US" sz="2000" dirty="0" smtClean="0"/>
              <a:t>E.g. Simulator + C4.5 + 10-way</a:t>
            </a:r>
          </a:p>
          <a:p>
            <a:pPr lvl="1"/>
            <a:r>
              <a:rPr lang="en-US" sz="1800" dirty="0" smtClean="0"/>
              <a:t>10 * 1000 node trees</a:t>
            </a:r>
          </a:p>
          <a:p>
            <a:pPr lvl="1"/>
            <a:r>
              <a:rPr lang="en-US" sz="1800" dirty="0" smtClean="0"/>
              <a:t>TAR1: tiny rules: decision on 4 ranges</a:t>
            </a:r>
          </a:p>
          <a:p>
            <a:r>
              <a:rPr lang="en-US" dirty="0" smtClean="0"/>
              <a:t>Why so small?</a:t>
            </a:r>
          </a:p>
          <a:p>
            <a:pPr lvl="1"/>
            <a:r>
              <a:rPr lang="en-US" sz="1800" dirty="0" smtClean="0"/>
              <a:t>Higher decisions prune more branches</a:t>
            </a:r>
          </a:p>
          <a:p>
            <a:pPr lvl="2"/>
            <a:r>
              <a:rPr lang="en-US" sz="1600" dirty="0" smtClean="0"/>
              <a:t>touch fewer nodes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16.4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398" y="582706"/>
            <a:ext cx="3440002" cy="5741894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Download : http://tinyurl.com/emse2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Succinct Explanations</a:t>
            </a:r>
            <a:endParaRPr lang="en-US" dirty="0"/>
          </a:p>
        </p:txBody>
      </p:sp>
      <p:pic>
        <p:nvPicPr>
          <p:cNvPr id="5" name="Content Placeholder 4" descr="Picture 7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00"/>
            <a:ext cx="6324600" cy="511462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 Learning</a:t>
            </a:r>
            <a:br>
              <a:rPr lang="en-US" dirty="0" smtClean="0"/>
            </a:br>
            <a:r>
              <a:rPr lang="en-US" dirty="0" smtClean="0"/>
              <a:t>(10 years later)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44700"/>
            <a:ext cx="3964642" cy="4081463"/>
          </a:xfrm>
        </p:spPr>
        <p:txBody>
          <a:bodyPr>
            <a:noAutofit/>
          </a:bodyPr>
          <a:lstStyle/>
          <a:p>
            <a:r>
              <a:rPr lang="en-US" sz="1600" dirty="0" smtClean="0"/>
              <a:t>No longer a post-processor to a decision tree learner</a:t>
            </a:r>
          </a:p>
          <a:p>
            <a:pPr lvl="1"/>
            <a:r>
              <a:rPr lang="en-US" sz="1600" dirty="0" smtClean="0"/>
              <a:t>TAR3: Branch pruning operators applied directly to </a:t>
            </a:r>
            <a:r>
              <a:rPr lang="en-US" sz="1600" dirty="0" err="1" smtClean="0"/>
              <a:t>discretized</a:t>
            </a:r>
            <a:r>
              <a:rPr lang="en-US" sz="1600" dirty="0" smtClean="0"/>
              <a:t> data </a:t>
            </a:r>
          </a:p>
          <a:p>
            <a:r>
              <a:rPr lang="en-US" sz="1600" dirty="0" smtClean="0"/>
              <a:t>Summer’09</a:t>
            </a:r>
          </a:p>
          <a:p>
            <a:pPr lvl="1"/>
            <a:r>
              <a:rPr lang="en-US" sz="1600" dirty="0" smtClean="0"/>
              <a:t>Shoot ‘</a:t>
            </a:r>
            <a:r>
              <a:rPr lang="en-US" sz="1600" dirty="0" err="1" smtClean="0"/>
              <a:t>em</a:t>
            </a:r>
            <a:r>
              <a:rPr lang="en-US" sz="1600" dirty="0" smtClean="0"/>
              <a:t> up at NASA AMES </a:t>
            </a:r>
          </a:p>
          <a:p>
            <a:pPr lvl="1"/>
            <a:r>
              <a:rPr lang="en-US" sz="1600" dirty="0" smtClean="0"/>
              <a:t>State-of-the-art numerical optimizer</a:t>
            </a:r>
          </a:p>
          <a:p>
            <a:pPr lvl="1"/>
            <a:r>
              <a:rPr lang="en-US" sz="1600" dirty="0" smtClean="0"/>
              <a:t>TAR3</a:t>
            </a:r>
          </a:p>
          <a:p>
            <a:pPr lvl="2"/>
            <a:r>
              <a:rPr lang="en-US" sz="1400" dirty="0" smtClean="0"/>
              <a:t>Ran 40 times faster</a:t>
            </a:r>
          </a:p>
          <a:p>
            <a:pPr lvl="2"/>
            <a:r>
              <a:rPr lang="en-US" sz="1400" dirty="0" smtClean="0"/>
              <a:t>Generated better solutions</a:t>
            </a:r>
          </a:p>
          <a:p>
            <a:r>
              <a:rPr lang="en-US" sz="1600" dirty="0" smtClean="0"/>
              <a:t>Powerful succinct explanation tool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133600"/>
            <a:ext cx="3954768" cy="33782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01706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>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4645025" cy="52688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Recognize when old ideas </a:t>
            </a:r>
            <a:br>
              <a:rPr lang="en-US" dirty="0" smtClean="0"/>
            </a:br>
            <a:r>
              <a:rPr lang="en-US" dirty="0" smtClean="0"/>
              <a:t>are now out-dated</a:t>
            </a:r>
          </a:p>
          <a:p>
            <a:r>
              <a:rPr lang="en-US" dirty="0" smtClean="0"/>
              <a:t>SAWTOOTH: </a:t>
            </a:r>
          </a:p>
          <a:p>
            <a:pPr lvl="1"/>
            <a:r>
              <a:rPr lang="en-US" dirty="0" smtClean="0"/>
              <a:t>read data in “eras” of 100 instances</a:t>
            </a:r>
          </a:p>
          <a:p>
            <a:pPr lvl="1"/>
            <a:r>
              <a:rPr lang="en-US" dirty="0" smtClean="0"/>
              <a:t>Classify all examples as “seen it”</a:t>
            </a:r>
          </a:p>
          <a:p>
            <a:r>
              <a:rPr lang="en-US" dirty="0" smtClean="0"/>
              <a:t>SAWTOOTH1:</a:t>
            </a:r>
          </a:p>
          <a:p>
            <a:pPr lvl="1"/>
            <a:r>
              <a:rPr lang="en-US" dirty="0" smtClean="0"/>
              <a:t>Report average likelihood of examples belong to “seen it”</a:t>
            </a:r>
          </a:p>
          <a:p>
            <a:pPr lvl="1"/>
            <a:r>
              <a:rPr lang="en-US" dirty="0" smtClean="0"/>
              <a:t>Alert if that likelihood drops</a:t>
            </a:r>
          </a:p>
          <a:p>
            <a:r>
              <a:rPr lang="en-US" dirty="0" smtClean="0"/>
              <a:t>SAWTOOTH2:</a:t>
            </a:r>
          </a:p>
          <a:p>
            <a:pPr lvl="1"/>
            <a:r>
              <a:rPr lang="en-US" dirty="0" smtClean="0"/>
              <a:t>Back-end to TAR3</a:t>
            </a:r>
          </a:p>
          <a:p>
            <a:pPr lvl="1"/>
            <a:r>
              <a:rPr lang="en-US" dirty="0" smtClean="0"/>
              <a:t>Track frequency  of contrast sets</a:t>
            </a:r>
          </a:p>
          <a:p>
            <a:pPr lvl="1"/>
            <a:r>
              <a:rPr lang="en-US" dirty="0" smtClean="0"/>
              <a:t>Some uniformity between contrast sets and anomaly detection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 descr="Screen shot 2011-01-23 at 7.38.5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113" y="1778000"/>
            <a:ext cx="3142687" cy="43942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77906"/>
            <a:ext cx="7918450" cy="788894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Contrast sets </a:t>
            </a:r>
            <a:r>
              <a:rPr lang="en-US" sz="3200" dirty="0" err="1" smtClean="0">
                <a:sym typeface="Wingdings"/>
              </a:rPr>
              <a:t></a:t>
            </a:r>
            <a:r>
              <a:rPr lang="en-US" sz="3200" dirty="0" smtClean="0">
                <a:sym typeface="Wingdings"/>
              </a:rPr>
              <a:t> </a:t>
            </a:r>
            <a:r>
              <a:rPr lang="en-US" sz="3200" dirty="0" smtClean="0"/>
              <a:t>noise management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017494"/>
            <a:ext cx="7542867" cy="4081463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dirty="0" smtClean="0"/>
              <a:t>CLIFF: post-processor to TAR3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Linear time instance selector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Finds the attribute ranges that change classification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Delete all instances that lack the “power ranges”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15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 descr="Screen shot 2011-01-23 at 7.45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35" y="2971799"/>
            <a:ext cx="2583916" cy="3657600"/>
          </a:xfrm>
          <a:prstGeom prst="rect">
            <a:avLst/>
          </a:prstGeom>
        </p:spPr>
      </p:pic>
      <p:pic>
        <p:nvPicPr>
          <p:cNvPr id="6" name="Picture 5" descr="Screen shot 2011-01-23 at 7.47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712" y="2971800"/>
            <a:ext cx="4437088" cy="3657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524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dirty="0" smtClean="0"/>
              <a:t> (Industrial) State </a:t>
            </a:r>
            <a:r>
              <a:rPr lang="en-US" dirty="0" smtClean="0"/>
              <a:t>of the Art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228600" y="1511300"/>
            <a:ext cx="7167284" cy="512911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 </a:t>
            </a:r>
            <a:r>
              <a:rPr lang="en-US" dirty="0" smtClean="0"/>
              <a:t>data collected, then usually forgotten</a:t>
            </a:r>
          </a:p>
          <a:p>
            <a:r>
              <a:rPr lang="en-US" dirty="0" smtClean="0"/>
              <a:t>Dashboards : visualizations for feature </a:t>
            </a:r>
            <a:br>
              <a:rPr lang="en-US" dirty="0" smtClean="0"/>
            </a:br>
            <a:r>
              <a:rPr lang="en-US" dirty="0" smtClean="0"/>
              <a:t>extraction; intelligence left the user</a:t>
            </a:r>
          </a:p>
          <a:p>
            <a:r>
              <a:rPr lang="en-US" dirty="0" err="1" smtClean="0"/>
              <a:t>MapReduce</a:t>
            </a:r>
            <a:r>
              <a:rPr lang="en-US" dirty="0" smtClean="0"/>
              <a:t>, </a:t>
            </a:r>
            <a:r>
              <a:rPr lang="en-US" dirty="0" err="1" smtClean="0"/>
              <a:t>Hadoop</a:t>
            </a:r>
            <a:r>
              <a:rPr lang="en-US" dirty="0" smtClean="0"/>
              <a:t> et. al : systems </a:t>
            </a:r>
            <a:br>
              <a:rPr lang="en-US" dirty="0" smtClean="0"/>
            </a:br>
            <a:r>
              <a:rPr lang="en-US" dirty="0" smtClean="0"/>
              <a:t>support for massive,  parallel execution.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hadoop.apache.org</a:t>
            </a:r>
            <a:endParaRPr lang="en-US" dirty="0" smtClean="0"/>
          </a:p>
          <a:p>
            <a:pPr lvl="1"/>
            <a:r>
              <a:rPr lang="en-US" dirty="0" smtClean="0"/>
              <a:t>Implements the bus, but no bus drivers</a:t>
            </a:r>
          </a:p>
          <a:p>
            <a:r>
              <a:rPr lang="en-US" dirty="0" smtClean="0"/>
              <a:t>Many SE  data mining publications</a:t>
            </a:r>
          </a:p>
          <a:p>
            <a:pPr lvl="1"/>
            <a:r>
              <a:rPr lang="en-US" dirty="0" smtClean="0"/>
              <a:t>e.g. Bird, </a:t>
            </a:r>
            <a:r>
              <a:rPr lang="en-US" dirty="0" err="1" smtClean="0"/>
              <a:t>Nagappan</a:t>
            </a:r>
            <a:r>
              <a:rPr lang="en-US" dirty="0" smtClean="0"/>
              <a:t>, Zimmermann </a:t>
            </a:r>
            <a:br>
              <a:rPr lang="en-US" dirty="0" smtClean="0"/>
            </a:br>
            <a:r>
              <a:rPr lang="en-US" dirty="0" smtClean="0"/>
              <a:t>and last slide</a:t>
            </a:r>
          </a:p>
          <a:p>
            <a:pPr lvl="1"/>
            <a:r>
              <a:rPr lang="en-US" dirty="0" smtClean="0"/>
              <a:t>But, no agents that recognize when </a:t>
            </a:r>
            <a:br>
              <a:rPr lang="en-US" dirty="0" smtClean="0"/>
            </a:br>
            <a:r>
              <a:rPr lang="en-US" dirty="0" smtClean="0"/>
              <a:t>old models are no longer relevant, </a:t>
            </a:r>
          </a:p>
          <a:p>
            <a:pPr lvl="1"/>
            <a:r>
              <a:rPr lang="en-US" dirty="0" smtClean="0"/>
              <a:t>Or to repair old models using new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8583" y="1511300"/>
            <a:ext cx="2667001" cy="223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8583" y="4072667"/>
            <a:ext cx="2667001" cy="6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Picture 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583" y="5036186"/>
            <a:ext cx="2696802" cy="8921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752600"/>
            <a:ext cx="3730625" cy="48878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Many examples, too few labels</a:t>
            </a:r>
          </a:p>
          <a:p>
            <a:r>
              <a:rPr lang="en-US" dirty="0" smtClean="0"/>
              <a:t>Reduce the time required for business users to offer judgment on business cases</a:t>
            </a:r>
          </a:p>
          <a:p>
            <a:r>
              <a:rPr lang="en-US" dirty="0" smtClean="0"/>
              <a:t>Explore the reduced space generated by CLIFF.</a:t>
            </a:r>
          </a:p>
          <a:p>
            <a:pPr lvl="2"/>
            <a:r>
              <a:rPr lang="en-US" dirty="0" smtClean="0"/>
              <a:t>Randomly ample the instances half-way between different classes</a:t>
            </a:r>
          </a:p>
          <a:p>
            <a:r>
              <a:rPr lang="en-US" dirty="0" smtClean="0"/>
              <a:t>Fast (in the reduced space)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14600"/>
            <a:ext cx="4343400" cy="228546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6931958" y="3352800"/>
            <a:ext cx="1297642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467600" y="34290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7658100" y="3467100"/>
            <a:ext cx="6858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848600" y="36576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Statistical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893981"/>
            <a:ext cx="7918450" cy="4887819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Anonymize</a:t>
            </a:r>
            <a:r>
              <a:rPr lang="en-US" sz="2000" dirty="0" smtClean="0"/>
              <a:t> the data: </a:t>
            </a:r>
            <a:r>
              <a:rPr lang="en-US" sz="1800" dirty="0" smtClean="0"/>
              <a:t>Preserving its distributions</a:t>
            </a:r>
          </a:p>
          <a:p>
            <a:r>
              <a:rPr lang="en-US" sz="2000" dirty="0" smtClean="0"/>
              <a:t>For KNN, that means keep the boundaries between classes</a:t>
            </a:r>
          </a:p>
          <a:p>
            <a:pPr lvl="1"/>
            <a:r>
              <a:rPr lang="en-US" sz="1800" dirty="0" smtClean="0"/>
              <a:t>Which we get from CLIFF</a:t>
            </a:r>
          </a:p>
          <a:p>
            <a:r>
              <a:rPr lang="en-US" sz="2000" dirty="0" smtClean="0"/>
              <a:t>Also, CLIFF empties out the instance space</a:t>
            </a:r>
          </a:p>
          <a:p>
            <a:pPr lvl="1"/>
            <a:r>
              <a:rPr lang="en-US" sz="1800" dirty="0" smtClean="0"/>
              <a:t>Leaving us space to synthesize new instances 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267200"/>
            <a:ext cx="4343400" cy="228546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334000" y="51054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178514" y="4821982"/>
            <a:ext cx="612486" cy="413741"/>
          </a:xfrm>
          <a:custGeom>
            <a:avLst/>
            <a:gdLst>
              <a:gd name="connsiteX0" fmla="*/ 0 w 612486"/>
              <a:gd name="connsiteY0" fmla="*/ 298278 h 413741"/>
              <a:gd name="connsiteX1" fmla="*/ 211644 w 612486"/>
              <a:gd name="connsiteY1" fmla="*/ 9622 h 413741"/>
              <a:gd name="connsiteX2" fmla="*/ 577212 w 612486"/>
              <a:gd name="connsiteY2" fmla="*/ 240547 h 413741"/>
              <a:gd name="connsiteX3" fmla="*/ 423288 w 612486"/>
              <a:gd name="connsiteY3" fmla="*/ 413741 h 41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486" h="413741">
                <a:moveTo>
                  <a:pt x="0" y="298278"/>
                </a:moveTo>
                <a:cubicBezTo>
                  <a:pt x="57721" y="158761"/>
                  <a:pt x="115442" y="19244"/>
                  <a:pt x="211644" y="9622"/>
                </a:cubicBezTo>
                <a:cubicBezTo>
                  <a:pt x="307846" y="0"/>
                  <a:pt x="541938" y="173194"/>
                  <a:pt x="577212" y="240547"/>
                </a:cubicBezTo>
                <a:cubicBezTo>
                  <a:pt x="612486" y="307900"/>
                  <a:pt x="517887" y="360820"/>
                  <a:pt x="423288" y="413741"/>
                </a:cubicBezTo>
              </a:path>
            </a:pathLst>
          </a:custGeom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|0.4|0.2|0.2|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970</Words>
  <Application>Microsoft Macintosh PowerPoint</Application>
  <PresentationFormat>On-screen Show (4:3)</PresentationFormat>
  <Paragraphs>168</Paragraphs>
  <Slides>18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Extras</vt:lpstr>
      <vt:lpstr>Extras</vt:lpstr>
      <vt:lpstr>EMSE: What is it?</vt:lpstr>
      <vt:lpstr>EMSE: Why Should I Care?</vt:lpstr>
      <vt:lpstr>Agents for adaptive business intelligence</vt:lpstr>
      <vt:lpstr>Agents for adaptive business intelligence</vt:lpstr>
      <vt:lpstr>If crowd sourcing</vt:lpstr>
      <vt:lpstr>Research Questions. How to handle….</vt:lpstr>
      <vt:lpstr>Prototypes</vt:lpstr>
      <vt:lpstr>Contrast set learning</vt:lpstr>
      <vt:lpstr>Contrast Set Learning  Succinct Explanations</vt:lpstr>
      <vt:lpstr>Contrast Set Learning (10 years later)</vt:lpstr>
      <vt:lpstr>Contrast Set Learning  Anomaly Detection</vt:lpstr>
      <vt:lpstr>Contrast sets  noise management</vt:lpstr>
      <vt:lpstr>The (Industrial) State of the Art</vt:lpstr>
      <vt:lpstr>Contrast Sets  CLIFF  Active Learning</vt:lpstr>
      <vt:lpstr>Contrast sets  CLIFF  Statistical databases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1</cp:revision>
  <dcterms:created xsi:type="dcterms:W3CDTF">2011-05-12T02:18:00Z</dcterms:created>
  <dcterms:modified xsi:type="dcterms:W3CDTF">2011-05-12T02:18:21Z</dcterms:modified>
</cp:coreProperties>
</file>