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2.jpeg" ContentType="image/jpeg"/>
  <Override PartName="/ppt/media/image3.jpeg" ContentType="image/jpeg"/>
  <Override PartName="/ppt/media/image1.jpeg" ContentType="image/jpeg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838080" y="6522840"/>
            <a:ext cx="0" cy="182520"/>
          </a:xfrm>
          <a:prstGeom prst="line">
            <a:avLst/>
          </a:prstGeom>
          <a:ln w="3240">
            <a:solidFill>
              <a:srgbClr val="808080"/>
            </a:solidFill>
            <a:round/>
          </a:ln>
        </p:spPr>
      </p:sp>
      <p:pic>
        <p:nvPicPr>
          <p:cNvPr descr="" id="1" name="Pictur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7370640" y="6327720"/>
            <a:ext cx="1773000" cy="529920"/>
          </a:xfrm>
          <a:prstGeom prst="rect">
            <a:avLst/>
          </a:prstGeom>
        </p:spPr>
      </p:pic>
      <p:pic>
        <p:nvPicPr>
          <p:cNvPr descr="" id="2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457200" y="1981080"/>
            <a:ext cx="8229240" cy="6854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2800">
                <a:solidFill>
                  <a:srgbClr val="d81e05"/>
                </a:solidFill>
                <a:latin typeface="Arial Black"/>
              </a:rPr>
              <a:t>Click to edit the title text formatClick to edit Master title style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2514600"/>
            <a:ext cx="8229240" cy="5331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b="1" lang="en-US" sz="2000">
                <a:solidFill>
                  <a:srgbClr val="11242f"/>
                </a:solidFill>
                <a:latin typeface="Arial"/>
              </a:rPr>
              <a:t>Eighth Outline Level</a:t>
            </a:r>
            <a:endParaRPr/>
          </a:p>
          <a:p>
            <a:r>
              <a:rPr b="1" lang="en-US" sz="2000">
                <a:solidFill>
                  <a:srgbClr val="11242f"/>
                </a:solidFill>
                <a:latin typeface="Arial"/>
              </a:rPr>
              <a:t>Ninth Outline LevelClick to edit Master subtitle style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ftr"/>
          </p:nvPr>
        </p:nvSpPr>
        <p:spPr>
          <a:xfrm>
            <a:off x="5943600" y="6324480"/>
            <a:ext cx="2895120" cy="456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&lt;footer&gt;</a:t>
            </a:r>
            <a:endParaRPr/>
          </a:p>
        </p:txBody>
      </p:sp>
      <p:sp>
        <p:nvSpPr>
          <p:cNvPr id="6" name="CustomShape 5"/>
          <p:cNvSpPr/>
          <p:nvPr/>
        </p:nvSpPr>
        <p:spPr>
          <a:xfrm>
            <a:off x="289080" y="6477120"/>
            <a:ext cx="2233440" cy="2048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 sz="800">
                <a:solidFill>
                  <a:srgbClr val="808080"/>
                </a:solidFill>
                <a:latin typeface="Arial"/>
              </a:rPr>
              <a:t>© 2009 GrammaTech, Inc. All rights reserved</a:t>
            </a:r>
            <a:endParaRPr/>
          </a:p>
        </p:txBody>
      </p:sp>
      <p:sp>
        <p:nvSpPr>
          <p:cNvPr id="7" name="CustomShape 6"/>
          <p:cNvSpPr/>
          <p:nvPr/>
        </p:nvSpPr>
        <p:spPr>
          <a:xfrm>
            <a:off x="420840" y="5029200"/>
            <a:ext cx="2632680" cy="10893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US" sz="1400">
                <a:solidFill>
                  <a:srgbClr val="11242f"/>
                </a:solidFill>
                <a:latin typeface="Arial"/>
              </a:rPr>
              <a:t>GrammaTech, Inc.</a:t>
            </a:r>
            <a:endParaRPr/>
          </a:p>
          <a:p>
            <a:r>
              <a:rPr lang="en-US" sz="1400">
                <a:solidFill>
                  <a:srgbClr val="11242f"/>
                </a:solidFill>
                <a:latin typeface="Arial"/>
              </a:rPr>
              <a:t>317 N Aurora St.</a:t>
            </a:r>
            <a:endParaRPr/>
          </a:p>
          <a:p>
            <a:r>
              <a:rPr lang="en-US" sz="1400">
                <a:solidFill>
                  <a:srgbClr val="11242f"/>
                </a:solidFill>
                <a:latin typeface="Arial"/>
              </a:rPr>
              <a:t>Ithaca, NY 14850</a:t>
            </a:r>
            <a:endParaRPr/>
          </a:p>
          <a:p>
            <a:r>
              <a:rPr lang="en-US" sz="1400">
                <a:solidFill>
                  <a:srgbClr val="11242f"/>
                </a:solidFill>
                <a:latin typeface="Arial"/>
              </a:rPr>
              <a:t>Tel: 607-273-7340</a:t>
            </a:r>
            <a:endParaRPr/>
          </a:p>
          <a:p>
            <a:r>
              <a:rPr lang="en-US" sz="1400">
                <a:solidFill>
                  <a:srgbClr val="11242f"/>
                </a:solidFill>
                <a:latin typeface="Arial"/>
              </a:rPr>
              <a:t>E-mail: info@grammatech.com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"/>
          <p:cNvSpPr/>
          <p:nvPr/>
        </p:nvSpPr>
        <p:spPr>
          <a:xfrm>
            <a:off x="838080" y="6522840"/>
            <a:ext cx="0" cy="182520"/>
          </a:xfrm>
          <a:prstGeom prst="line">
            <a:avLst/>
          </a:prstGeom>
          <a:ln w="3240">
            <a:solidFill>
              <a:srgbClr val="808080"/>
            </a:solidFill>
            <a:round/>
          </a:ln>
        </p:spPr>
      </p:sp>
      <p:pic>
        <p:nvPicPr>
          <p:cNvPr descr="" id="9" name="Pictur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7370640" y="6327720"/>
            <a:ext cx="1773000" cy="529920"/>
          </a:xfrm>
          <a:prstGeom prst="rect">
            <a:avLst/>
          </a:prstGeom>
        </p:spPr>
      </p:pic>
      <p:sp>
        <p:nvSpPr>
          <p:cNvPr id="10" name="PlaceHolder 2"/>
          <p:cNvSpPr>
            <a:spLocks noGrp="1"/>
          </p:cNvSpPr>
          <p:nvPr>
            <p:ph type="title"/>
          </p:nvPr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Click to edit the title text formatClick to edit Master title style</a:t>
            </a:r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US" sz="2400">
                <a:solidFill>
                  <a:srgbClr val="000000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US" sz="2400">
                <a:solidFill>
                  <a:srgbClr val="000000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Arial"/>
              </a:rPr>
              <a:t>Eighth Outline Level</a:t>
            </a:r>
            <a:endParaRPr/>
          </a:p>
          <a:p>
            <a:pPr>
              <a:buSzPct val="45000"/>
              <a:buFont typeface="Wingdings"/>
              <a:buChar char="§"/>
            </a:pPr>
            <a:r>
              <a:rPr lang="en-US" sz="2400">
                <a:solidFill>
                  <a:srgbClr val="000000"/>
                </a:solidFill>
                <a:latin typeface="Arial"/>
              </a:rPr>
              <a:t>Ninth Outline LevelClick to edit Master text styles</a:t>
            </a:r>
            <a:endParaRPr/>
          </a:p>
          <a:p>
            <a:pPr lvl="1">
              <a:buSzPct val="45000"/>
              <a:buFont typeface="StarSymbol"/>
              <a:buChar char="›"/>
            </a:pPr>
            <a:r>
              <a:rPr lang="en-US" sz="2000">
                <a:solidFill>
                  <a:srgbClr val="000000"/>
                </a:solidFill>
                <a:latin typeface="Arial"/>
              </a:rPr>
              <a:t>Second level</a:t>
            </a:r>
            <a:endParaRPr/>
          </a:p>
          <a:p>
            <a:pPr lvl="1">
              <a:buSzPct val="45000"/>
              <a:buFont typeface="StarSymbol"/>
              <a:buChar char="›"/>
            </a:pPr>
            <a:r>
              <a:rPr lang="en-US" sz="2000">
                <a:solidFill>
                  <a:srgbClr val="000000"/>
                </a:solidFill>
                <a:latin typeface="Arial"/>
              </a:rPr>
              <a:t>Third level</a:t>
            </a:r>
            <a:endParaRPr/>
          </a:p>
          <a:p>
            <a:pPr lvl="2">
              <a:buSzPct val="75000"/>
              <a:buFont typeface="StarSymbol"/>
              <a:buChar char=""/>
            </a:pPr>
            <a:r>
              <a:rPr lang="en-US" sz="1600">
                <a:solidFill>
                  <a:srgbClr val="000000"/>
                </a:solidFill>
                <a:latin typeface="Arial"/>
              </a:rPr>
              <a:t>Fourth level</a:t>
            </a:r>
            <a:endParaRPr/>
          </a:p>
          <a:p>
            <a:pPr lvl="3">
              <a:buSzPct val="45000"/>
              <a:buFont typeface="StarSymbol"/>
              <a:buChar char=""/>
            </a:pPr>
            <a:r>
              <a:rPr lang="en-US" sz="1400">
                <a:solidFill>
                  <a:srgbClr val="000000"/>
                </a:solidFill>
                <a:latin typeface="Arial"/>
              </a:rPr>
              <a:t>Fifth level</a:t>
            </a:r>
            <a:endParaRPr/>
          </a:p>
        </p:txBody>
      </p:sp>
      <p:sp>
        <p:nvSpPr>
          <p:cNvPr id="12" name="PlaceHolder 4"/>
          <p:cNvSpPr>
            <a:spLocks noGrp="1"/>
          </p:cNvSpPr>
          <p:nvPr>
            <p:ph type="ftr"/>
          </p:nvPr>
        </p:nvSpPr>
        <p:spPr>
          <a:xfrm>
            <a:off x="838080" y="6477120"/>
            <a:ext cx="2895120" cy="304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&lt;footer&gt;</a:t>
            </a:r>
            <a:endParaRPr/>
          </a:p>
        </p:txBody>
      </p:sp>
      <p:sp>
        <p:nvSpPr>
          <p:cNvPr id="13" name="PlaceHolder 5"/>
          <p:cNvSpPr>
            <a:spLocks noGrp="1"/>
          </p:cNvSpPr>
          <p:nvPr>
            <p:ph type="sldNum"/>
          </p:nvPr>
        </p:nvSpPr>
        <p:spPr>
          <a:xfrm>
            <a:off x="228600" y="6477120"/>
            <a:ext cx="609120" cy="304560"/>
          </a:xfrm>
          <a:prstGeom prst="rect">
            <a:avLst/>
          </a:prstGeom>
        </p:spPr>
        <p:txBody>
          <a:bodyPr bIns="45000" lIns="90000" rIns="90000" tIns="45000"/>
          <a:p>
            <a:fld id="{61E1F1C1-91D1-4191-81E1-21A18151E161}" type="slidenum">
              <a:rPr lang="en-US" sz="700">
                <a:solidFill>
                  <a:srgbClr val="808080"/>
                </a:solidFill>
                <a:latin typeface="Arial"/>
              </a:rPr>
              <a:t>&lt;number&gt;</a:t>
            </a:fld>
            <a:fld id="{E14101F1-2111-4171-91D1-716121A1B141}" type="slidenum">
              <a:rPr lang="en-US" sz="700">
                <a:solidFill>
                  <a:srgbClr val="808080"/>
                </a:solidFill>
                <a:latin typeface="Arial"/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Shape 1"/>
          <p:cNvSpPr txBox="1"/>
          <p:nvPr/>
        </p:nvSpPr>
        <p:spPr>
          <a:xfrm>
            <a:off x="457200" y="1981080"/>
            <a:ext cx="8229240" cy="6854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2800">
                <a:solidFill>
                  <a:srgbClr val="d81e05"/>
                </a:solidFill>
                <a:latin typeface="Arial Black"/>
              </a:rPr>
              <a:t>Software System Reliability Analysis</a:t>
            </a:r>
            <a:r>
              <a:rPr lang="en-US" sz="2800">
                <a:solidFill>
                  <a:srgbClr val="d81e05"/>
                </a:solidFill>
                <a:latin typeface="Arial Black"/>
              </a:rPr>
              <a:t>
</a:t>
            </a:r>
            <a:r>
              <a:rPr lang="en-US" sz="2800">
                <a:solidFill>
                  <a:srgbClr val="d81e05"/>
                </a:solidFill>
                <a:latin typeface="Arial Black"/>
              </a:rPr>
              <a:t>
</a:t>
            </a:r>
            <a:r>
              <a:rPr lang="en-US" sz="1600">
                <a:solidFill>
                  <a:srgbClr val="d81e05"/>
                </a:solidFill>
                <a:latin typeface="Arial Black"/>
              </a:rPr>
              <a:t>June TBD, 2010</a:t>
            </a:r>
            <a:endParaRPr/>
          </a:p>
        </p:txBody>
      </p:sp>
      <p:sp>
        <p:nvSpPr>
          <p:cNvPr id="15" name="CustomShape 2"/>
          <p:cNvSpPr/>
          <p:nvPr/>
        </p:nvSpPr>
        <p:spPr>
          <a:xfrm>
            <a:off x="457200" y="3352680"/>
            <a:ext cx="8229240" cy="761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US">
                <a:solidFill>
                  <a:srgbClr val="11242f"/>
                </a:solidFill>
                <a:latin typeface="Arial"/>
              </a:rPr>
              <a:t>Dr. David Cok, presenting, PI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11242f"/>
                </a:solidFill>
                <a:latin typeface="Arial"/>
              </a:rPr>
              <a:t>Prof. Tim Menzies, subcontractor, West Virginia University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Outline</a:t>
            </a:r>
            <a:endParaRPr/>
          </a:p>
        </p:txBody>
      </p:sp>
      <p:sp>
        <p:nvSpPr>
          <p:cNvPr id="17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Details</a:t>
            </a:r>
            <a:endParaRPr/>
          </a:p>
          <a:p>
            <a:r>
              <a:rPr lang="en-US"/>
              <a:t>Motivation</a:t>
            </a:r>
            <a:endParaRPr/>
          </a:p>
          <a:p>
            <a:r>
              <a:rPr lang="en-US"/>
              <a:t>Opportunity</a:t>
            </a:r>
            <a:endParaRPr/>
          </a:p>
          <a:p>
            <a:r>
              <a:rPr lang="en-US"/>
              <a:t>Background – Phase I results</a:t>
            </a:r>
            <a:endParaRPr/>
          </a:p>
          <a:p>
            <a:r>
              <a:rPr lang="en-US"/>
              <a:t>Phase II Tasks</a:t>
            </a:r>
            <a:endParaRPr/>
          </a:p>
          <a:p>
            <a:r>
              <a:rPr lang="en-US"/>
              <a:t>Research Plan</a:t>
            </a:r>
            <a:endParaRPr/>
          </a:p>
          <a:p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Details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Motivation</a:t>
            </a:r>
            <a:endParaRPr/>
          </a:p>
        </p:txBody>
      </p:sp>
      <p:sp>
        <p:nvSpPr>
          <p:cNvPr id="20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Overall system reliability is crucial to safety and security critical systems.</a:t>
            </a:r>
            <a:endParaRPr/>
          </a:p>
          <a:p>
            <a:r>
              <a:rPr lang="en-US"/>
              <a:t>Integration of SW is error prone and expensive</a:t>
            </a:r>
            <a:endParaRPr/>
          </a:p>
          <a:p>
            <a:r>
              <a:rPr lang="en-US"/>
              <a:t>Systems are complex</a:t>
            </a:r>
            <a:endParaRPr/>
          </a:p>
          <a:p>
            <a:r>
              <a:rPr lang="en-US"/>
              <a:t>Different organizations and developers are involved in creating the components being integrated</a:t>
            </a:r>
            <a:endParaRPr/>
          </a:p>
          <a:p>
            <a:r>
              <a:rPr lang="en-US"/>
              <a:t>Integration occurs late in the development process</a:t>
            </a:r>
            <a:endParaRPr/>
          </a:p>
          <a:p>
            <a:r>
              <a:rPr lang="en-US"/>
              <a:t>Integration mismatches require redesign and reimplementation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Expensive because of the increased communication required</a:t>
            </a:r>
            <a:endParaRPr/>
          </a:p>
          <a:p>
            <a:r>
              <a:rPr lang="en-US"/>
              <a:t>Integration problems may result in delays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79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7"/>
                                        <p:tgtEl>
                                          <p:spTgt spid="20">
                                            <p:txEl>
                                              <p:pRg end="79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126" st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12"/>
                                        <p:tgtEl>
                                          <p:spTgt spid="20">
                                            <p:txEl>
                                              <p:pRg end="126" st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146" st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17"/>
                                        <p:tgtEl>
                                          <p:spTgt spid="20">
                                            <p:txEl>
                                              <p:pRg end="146" st="1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id="20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242" st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22"/>
                                        <p:tgtEl>
                                          <p:spTgt spid="20">
                                            <p:txEl>
                                              <p:pRg end="242" st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293" st="2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27"/>
                                        <p:tgtEl>
                                          <p:spTgt spid="20">
                                            <p:txEl>
                                              <p:pRg end="293" st="2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id="30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354" st="2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32"/>
                                        <p:tgtEl>
                                          <p:spTgt spid="20">
                                            <p:txEl>
                                              <p:pRg end="354" st="2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id="35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412" st="3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37"/>
                                        <p:tgtEl>
                                          <p:spTgt spid="20">
                                            <p:txEl>
                                              <p:pRg end="412" st="3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end="454" st="4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000" fill="freeze" id="42"/>
                                        <p:tgtEl>
                                          <p:spTgt spid="20">
                                            <p:txEl>
                                              <p:pRg end="454" st="4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Integration</a:t>
            </a:r>
            <a:endParaRPr/>
          </a:p>
        </p:txBody>
      </p:sp>
      <p:sp>
        <p:nvSpPr>
          <p:cNvPr id="22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Incorrect interface specifications</a:t>
            </a:r>
            <a:endParaRPr/>
          </a:p>
          <a:p>
            <a:r>
              <a:rPr lang="en-US"/>
              <a:t>The design/implementation may have a different concept of the interface</a:t>
            </a:r>
            <a:endParaRPr/>
          </a:p>
          <a:p>
            <a:r>
              <a:rPr lang="en-US"/>
              <a:t>Needs specifications that both work to, with appropriate level of formality</a:t>
            </a:r>
            <a:endParaRPr/>
          </a:p>
          <a:p>
            <a:r>
              <a:rPr lang="en-US"/>
              <a:t>Specs can be expressed as models of behavior and used by static analysis before a full system exists</a:t>
            </a:r>
            <a:endParaRPr/>
          </a:p>
        </p:txBody>
      </p:sp>
      <p:sp>
        <p:nvSpPr>
          <p:cNvPr id="23" name="CustomShape 3"/>
          <p:cNvSpPr/>
          <p:nvPr/>
        </p:nvSpPr>
        <p:spPr>
          <a:xfrm>
            <a:off x="609480" y="3861360"/>
            <a:ext cx="2971440" cy="43020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Implementation of A</a:t>
            </a:r>
            <a:endParaRPr/>
          </a:p>
        </p:txBody>
      </p:sp>
      <p:sp>
        <p:nvSpPr>
          <p:cNvPr id="24" name="CustomShape 4"/>
          <p:cNvSpPr/>
          <p:nvPr/>
        </p:nvSpPr>
        <p:spPr>
          <a:xfrm>
            <a:off x="609480" y="5085000"/>
            <a:ext cx="2971440" cy="430200"/>
          </a:xfrm>
          <a:prstGeom prst="rect">
            <a:avLst/>
          </a:prstGeom>
          <a:solidFill>
            <a:srgbClr val="ffc000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Model of B</a:t>
            </a:r>
            <a:endParaRPr/>
          </a:p>
        </p:txBody>
      </p:sp>
      <p:cxnSp>
        <p:nvCxnSpPr>
          <p:cNvPr id="25" name="Line 5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sp>
        <p:nvSpPr>
          <p:cNvPr id="26" name="CustomShape 6"/>
          <p:cNvSpPr/>
          <p:nvPr/>
        </p:nvSpPr>
        <p:spPr>
          <a:xfrm>
            <a:off x="4572000" y="3861360"/>
            <a:ext cx="2971440" cy="430200"/>
          </a:xfrm>
          <a:prstGeom prst="rect">
            <a:avLst/>
          </a:prstGeom>
          <a:solidFill>
            <a:srgbClr val="ffc000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Model of A</a:t>
            </a:r>
            <a:endParaRPr/>
          </a:p>
        </p:txBody>
      </p:sp>
      <p:sp>
        <p:nvSpPr>
          <p:cNvPr id="27" name="CustomShape 7"/>
          <p:cNvSpPr/>
          <p:nvPr/>
        </p:nvSpPr>
        <p:spPr>
          <a:xfrm>
            <a:off x="4572000" y="5085000"/>
            <a:ext cx="2971440" cy="43020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Implementation of B</a:t>
            </a:r>
            <a:endParaRPr/>
          </a:p>
        </p:txBody>
      </p:sp>
      <p:cxnSp>
        <p:nvCxnSpPr>
          <p:cNvPr id="28" name="Line 8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sp>
        <p:nvSpPr>
          <p:cNvPr id="29" name="CustomShape 9"/>
          <p:cNvSpPr/>
          <p:nvPr/>
        </p:nvSpPr>
        <p:spPr>
          <a:xfrm>
            <a:off x="3733920" y="4343400"/>
            <a:ext cx="685440" cy="76176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cxnSp>
        <p:nvCxnSpPr>
          <p:cNvPr id="30" name="Line 10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cxnSp>
        <p:nvCxnSpPr>
          <p:cNvPr id="31" name="Line 11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</p:spTree>
  </p:cSld>
  <p:timing>
    <p:tnLst>
      <p:par>
        <p:cTn dur="indefinite" id="43" nodeType="tmRoot" restart="never">
          <p:childTnLst>
            <p:seq>
              <p:cTn dur="indefinite" id="44" nodeType="mainSeq">
                <p:childTnLst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xit" presetID="9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 additive="repl">
                                        <p:cTn dur="500" fill="freeze" id="48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49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50" nodeType="withEffect" presetClass="exit" presetID="9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 additive="repl">
                                        <p:cTn dur="500" fill="freeze" id="5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53" nodeType="withEffect" presetClass="exit" presetID="9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 additive="repl">
                                        <p:cTn dur="500" fill="freeze" id="54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56" nodeType="withEffect" presetClass="path" presetID="63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fill="hold" id="57" nodeType="withEffect" presetClass="path" presetID="35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fill="hold" id="58" nodeType="withEffect" presetClass="path" presetID="63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fill="hold" id="59" nodeType="withEffect" presetClass="path" presetID="35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fill="hold" id="60" nodeType="withEffect" presetClass="exit" presetID="9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 additive="repl">
                                        <p:cTn dur="500" fill="freeze" id="6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63" nodeType="withEffect" presetClass="exit" presetID="9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 additive="repl">
                                        <p:cTn dur="500" fill="freeze" id="64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5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Integration</a:t>
            </a:r>
            <a:endParaRPr/>
          </a:p>
        </p:txBody>
      </p:sp>
      <p:sp>
        <p:nvSpPr>
          <p:cNvPr id="33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Complexity of specifications</a:t>
            </a:r>
            <a:endParaRPr/>
          </a:p>
          <a:p>
            <a:r>
              <a:rPr lang="en-US"/>
              <a:t>The interface may be too complex (even if well-specified)</a:t>
            </a:r>
            <a:endParaRPr/>
          </a:p>
          <a:p>
            <a:r>
              <a:rPr lang="en-US"/>
              <a:t>Causes conceptual errors during design/implementation</a:t>
            </a:r>
            <a:endParaRPr/>
          </a:p>
          <a:p>
            <a:r>
              <a:rPr lang="en-US"/>
              <a:t>Can be measured by appropriate metrics</a:t>
            </a:r>
            <a:endParaRPr/>
          </a:p>
          <a:p>
            <a:r>
              <a:rPr lang="en-US"/>
              <a:t>Good/bad metric scores are correlated with problems but do not ensure lack of/presence of problems</a:t>
            </a:r>
            <a:endParaRPr/>
          </a:p>
        </p:txBody>
      </p:sp>
      <p:sp>
        <p:nvSpPr>
          <p:cNvPr id="34" name="CustomShape 3"/>
          <p:cNvSpPr/>
          <p:nvPr/>
        </p:nvSpPr>
        <p:spPr>
          <a:xfrm>
            <a:off x="2362320" y="3825360"/>
            <a:ext cx="2971440" cy="43020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Implementation of A</a:t>
            </a:r>
            <a:endParaRPr/>
          </a:p>
        </p:txBody>
      </p:sp>
      <p:cxnSp>
        <p:nvCxnSpPr>
          <p:cNvPr id="35" name="Line 4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sp>
        <p:nvSpPr>
          <p:cNvPr id="36" name="CustomShape 5"/>
          <p:cNvSpPr/>
          <p:nvPr/>
        </p:nvSpPr>
        <p:spPr>
          <a:xfrm>
            <a:off x="2362320" y="5044680"/>
            <a:ext cx="2971440" cy="43020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Implementation of B</a:t>
            </a:r>
            <a:endParaRPr/>
          </a:p>
        </p:txBody>
      </p:sp>
      <p:cxnSp>
        <p:nvCxnSpPr>
          <p:cNvPr id="37" name="Line 6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cxnSp>
        <p:nvCxnSpPr>
          <p:cNvPr id="38" name="Line 7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cxnSp>
        <p:nvCxnSpPr>
          <p:cNvPr id="39" name="Line 8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  <p:cxnSp>
        <p:nvCxnSpPr>
          <p:cNvPr id="40" name="Line 9"/>
          <p:cNvCxnSpPr/>
          <p:nvPr/>
        </p:nvCxnSpPr>
        <p:spPr>
          <a:xfrm>
            <a:off x="0" y="0"/>
            <a:ext cx="360" cy="360"/>
          </a:xfrm>
          <a:prstGeom prst="line">
            <a:avLst/>
          </a:prstGeom>
          <a:ln w="76320">
            <a:solidFill>
              <a:srgbClr val="0070c0"/>
            </a:solidFill>
            <a:round/>
            <a:headEnd len="med" type="triangle" w="med"/>
            <a:tailEnd len="med" type="triangle" w="med"/>
          </a:ln>
        </p:spPr>
      </p:cxn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Opportunity</a:t>
            </a:r>
            <a:endParaRPr/>
          </a:p>
        </p:txBody>
      </p:sp>
      <p:sp>
        <p:nvSpPr>
          <p:cNvPr id="42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Goal</a:t>
            </a:r>
            <a:endParaRPr/>
          </a:p>
          <a:p>
            <a:r>
              <a:rPr lang="en-US"/>
              <a:t>Identify reliability problems early</a:t>
            </a:r>
            <a:endParaRPr/>
          </a:p>
          <a:p>
            <a:r>
              <a:rPr lang="en-US"/>
              <a:t>Even before there is a working system to test</a:t>
            </a:r>
            <a:endParaRPr/>
          </a:p>
          <a:p>
            <a:r>
              <a:rPr lang="en-US"/>
              <a:t>Static analysis + data mining</a:t>
            </a:r>
            <a:endParaRPr/>
          </a:p>
          <a:p>
            <a:r>
              <a:rPr lang="en-US"/>
              <a:t>Static analysis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Useful before a system is complete or working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Finds problematic aspects of code or design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Can be used to detect mismatches between code and models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Can be used to identify complex structures through metrics</a:t>
            </a:r>
            <a:endParaRPr/>
          </a:p>
          <a:p>
            <a:r>
              <a:rPr lang="en-US"/>
              <a:t>Data mining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Finds patterns in complex data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Use to correlate measurements (metrics) with likelihood of problems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Goal for this project</a:t>
            </a:r>
            <a:endParaRPr/>
          </a:p>
        </p:txBody>
      </p:sp>
      <p:sp>
        <p:nvSpPr>
          <p:cNvPr id="44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Build a tool that </a:t>
            </a:r>
            <a:endParaRPr/>
          </a:p>
          <a:p>
            <a:r>
              <a:rPr lang="en-US"/>
              <a:t>Computes metrics on set of software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Focus on inter-module metrics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Metrics associated with integration</a:t>
            </a:r>
            <a:endParaRPr/>
          </a:p>
          <a:p>
            <a:r>
              <a:rPr lang="en-US"/>
              <a:t>Collects data on actual problems in code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Use static analysis warnings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Where possible, use actual user classification</a:t>
            </a:r>
            <a:endParaRPr/>
          </a:p>
          <a:p>
            <a:r>
              <a:rPr lang="en-US"/>
              <a:t>Correlate metrics with problem areas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Present that information to user (e.g. use it to rank problem areas by importance)</a:t>
            </a:r>
            <a:endParaRPr/>
          </a:p>
          <a:p>
            <a:r>
              <a:rPr lang="en-US"/>
              <a:t>Will need</a:t>
            </a:r>
            <a:endParaRPr/>
          </a:p>
          <a:p>
            <a:r>
              <a:rPr lang="en-US"/>
              <a:t>Large data sets from actual use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Previous work</a:t>
            </a:r>
            <a:endParaRPr/>
          </a:p>
        </p:txBody>
      </p:sp>
      <p:sp>
        <p:nvSpPr>
          <p:cNvPr id="46" name="TextShape 2"/>
          <p:cNvSpPr txBox="1"/>
          <p:nvPr/>
        </p:nvSpPr>
        <p:spPr>
          <a:xfrm>
            <a:off x="304920" y="990720"/>
            <a:ext cx="8610120" cy="51811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Traditional reliability engineering</a:t>
            </a:r>
            <a:endParaRPr/>
          </a:p>
          <a:p>
            <a:r>
              <a:rPr lang="en-US"/>
              <a:t>Seeks to predict failure rates</a:t>
            </a:r>
            <a:endParaRPr/>
          </a:p>
          <a:p>
            <a:r>
              <a:rPr lang="en-US"/>
              <a:t>SW faults have high variance in number and in impact</a:t>
            </a:r>
            <a:endParaRPr/>
          </a:p>
          <a:p>
            <a:r>
              <a:rPr lang="en-US"/>
              <a:t>Data mining</a:t>
            </a:r>
            <a:endParaRPr/>
          </a:p>
          <a:p>
            <a:r>
              <a:rPr lang="en-US"/>
              <a:t>Huge literature in last 10 years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Improved statistical theories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Improved computational resources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Availability of huge data sets</a:t>
            </a:r>
            <a:endParaRPr/>
          </a:p>
          <a:p>
            <a:r>
              <a:rPr lang="en-US"/>
              <a:t>Active learning</a:t>
            </a:r>
            <a:endParaRPr/>
          </a:p>
          <a:p>
            <a:r>
              <a:rPr lang="en-US"/>
              <a:t>Too expensive to classify manually off-line for training</a:t>
            </a:r>
            <a:endParaRPr/>
          </a:p>
          <a:p>
            <a:r>
              <a:rPr lang="en-US"/>
              <a:t>Learn as the system is used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Incorporate new observations in learned model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Adapt as conditions change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Choose which observations will be most beneficial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Active learning</a:t>
            </a:r>
            <a:endParaRPr/>
          </a:p>
        </p:txBody>
      </p:sp>
      <p:sp>
        <p:nvSpPr>
          <p:cNvPr id="48" name="CustomShape 2"/>
          <p:cNvSpPr/>
          <p:nvPr/>
        </p:nvSpPr>
        <p:spPr>
          <a:xfrm>
            <a:off x="3429000" y="11430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49" name="CustomShape 3"/>
          <p:cNvSpPr/>
          <p:nvPr/>
        </p:nvSpPr>
        <p:spPr>
          <a:xfrm>
            <a:off x="5181480" y="52578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0" name="CustomShape 4"/>
          <p:cNvSpPr/>
          <p:nvPr/>
        </p:nvSpPr>
        <p:spPr>
          <a:xfrm>
            <a:off x="3429000" y="312408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1" name="CustomShape 5"/>
          <p:cNvSpPr/>
          <p:nvPr/>
        </p:nvSpPr>
        <p:spPr>
          <a:xfrm>
            <a:off x="4419720" y="22860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2" name="CustomShape 6"/>
          <p:cNvSpPr/>
          <p:nvPr/>
        </p:nvSpPr>
        <p:spPr>
          <a:xfrm>
            <a:off x="2209680" y="419112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3" name="CustomShape 7"/>
          <p:cNvSpPr/>
          <p:nvPr/>
        </p:nvSpPr>
        <p:spPr>
          <a:xfrm>
            <a:off x="4572000" y="327672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4" name="CustomShape 8"/>
          <p:cNvSpPr/>
          <p:nvPr/>
        </p:nvSpPr>
        <p:spPr>
          <a:xfrm>
            <a:off x="2895480" y="518148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5" name="CustomShape 9"/>
          <p:cNvSpPr/>
          <p:nvPr/>
        </p:nvSpPr>
        <p:spPr>
          <a:xfrm>
            <a:off x="4572000" y="45720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6" name="CustomShape 10"/>
          <p:cNvSpPr/>
          <p:nvPr/>
        </p:nvSpPr>
        <p:spPr>
          <a:xfrm>
            <a:off x="6553080" y="50292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7" name="CustomShape 11"/>
          <p:cNvSpPr/>
          <p:nvPr/>
        </p:nvSpPr>
        <p:spPr>
          <a:xfrm>
            <a:off x="6400800" y="350532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58" name="CustomShape 12"/>
          <p:cNvSpPr/>
          <p:nvPr/>
        </p:nvSpPr>
        <p:spPr>
          <a:xfrm>
            <a:off x="3276720" y="426708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59" name="CustomShape 13"/>
          <p:cNvSpPr/>
          <p:nvPr/>
        </p:nvSpPr>
        <p:spPr>
          <a:xfrm>
            <a:off x="1752480" y="327672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60" name="CustomShape 14"/>
          <p:cNvSpPr/>
          <p:nvPr/>
        </p:nvSpPr>
        <p:spPr>
          <a:xfrm>
            <a:off x="7543800" y="29718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61" name="CustomShape 15"/>
          <p:cNvSpPr/>
          <p:nvPr/>
        </p:nvSpPr>
        <p:spPr>
          <a:xfrm>
            <a:off x="5791320" y="1981080"/>
            <a:ext cx="380520" cy="380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</p:sp>
      <p:sp>
        <p:nvSpPr>
          <p:cNvPr id="62" name="Line 16"/>
          <p:cNvSpPr/>
          <p:nvPr/>
        </p:nvSpPr>
        <p:spPr>
          <a:xfrm>
            <a:off x="2819160" y="838080"/>
            <a:ext cx="4648320" cy="5486400"/>
          </a:xfrm>
          <a:prstGeom prst="line">
            <a:avLst/>
          </a:prstGeom>
          <a:ln w="38160">
            <a:solidFill>
              <a:srgbClr val="000000"/>
            </a:solidFill>
            <a:custDash>
              <a:ds d="424000" sp="318000"/>
            </a:custDash>
            <a:round/>
          </a:ln>
        </p:spPr>
      </p:sp>
      <p:sp>
        <p:nvSpPr>
          <p:cNvPr id="63" name="CustomShape 17"/>
          <p:cNvSpPr/>
          <p:nvPr/>
        </p:nvSpPr>
        <p:spPr>
          <a:xfrm>
            <a:off x="7620120" y="449568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64" name="CustomShape 18"/>
          <p:cNvSpPr/>
          <p:nvPr/>
        </p:nvSpPr>
        <p:spPr>
          <a:xfrm>
            <a:off x="2666880" y="2057400"/>
            <a:ext cx="380520" cy="380520"/>
          </a:xfrm>
          <a:prstGeom prst="rect">
            <a:avLst/>
          </a:prstGeom>
          <a:solidFill>
            <a:srgbClr val="6baeff"/>
          </a:solidFill>
          <a:ln w="9360">
            <a:solidFill>
              <a:srgbClr val="000000"/>
            </a:solidFill>
            <a:round/>
          </a:ln>
        </p:spPr>
      </p:sp>
      <p:sp>
        <p:nvSpPr>
          <p:cNvPr id="65" name="CustomShape 19"/>
          <p:cNvSpPr/>
          <p:nvPr/>
        </p:nvSpPr>
        <p:spPr>
          <a:xfrm>
            <a:off x="2666880" y="205740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66" name="CustomShape 20"/>
          <p:cNvSpPr/>
          <p:nvPr/>
        </p:nvSpPr>
        <p:spPr>
          <a:xfrm>
            <a:off x="2895480" y="518148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67" name="CustomShape 21"/>
          <p:cNvSpPr/>
          <p:nvPr/>
        </p:nvSpPr>
        <p:spPr>
          <a:xfrm>
            <a:off x="7543800" y="2971800"/>
            <a:ext cx="380520" cy="380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</p:sp>
      <p:sp>
        <p:nvSpPr>
          <p:cNvPr id="68" name="CustomShape 22"/>
          <p:cNvSpPr/>
          <p:nvPr/>
        </p:nvSpPr>
        <p:spPr>
          <a:xfrm>
            <a:off x="6553080" y="502920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69" name="Line 23"/>
          <p:cNvSpPr/>
          <p:nvPr/>
        </p:nvSpPr>
        <p:spPr>
          <a:xfrm>
            <a:off x="2743200" y="1066680"/>
            <a:ext cx="5410080" cy="5029200"/>
          </a:xfrm>
          <a:prstGeom prst="line">
            <a:avLst/>
          </a:prstGeom>
          <a:ln w="38160">
            <a:solidFill>
              <a:srgbClr val="000000"/>
            </a:solidFill>
            <a:custDash>
              <a:ds d="424000" sp="318000"/>
            </a:custDash>
            <a:round/>
          </a:ln>
        </p:spPr>
      </p:sp>
      <p:sp>
        <p:nvSpPr>
          <p:cNvPr id="70" name="CustomShape 24"/>
          <p:cNvSpPr/>
          <p:nvPr/>
        </p:nvSpPr>
        <p:spPr>
          <a:xfrm>
            <a:off x="3429000" y="114300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71" name="CustomShape 25"/>
          <p:cNvSpPr/>
          <p:nvPr/>
        </p:nvSpPr>
        <p:spPr>
          <a:xfrm>
            <a:off x="4419720" y="2286000"/>
            <a:ext cx="380520" cy="380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</p:sp>
      <p:sp>
        <p:nvSpPr>
          <p:cNvPr id="72" name="CustomShape 26"/>
          <p:cNvSpPr/>
          <p:nvPr/>
        </p:nvSpPr>
        <p:spPr>
          <a:xfrm>
            <a:off x="4572000" y="3276720"/>
            <a:ext cx="380520" cy="380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</p:sp>
      <p:sp>
        <p:nvSpPr>
          <p:cNvPr id="73" name="Line 27"/>
          <p:cNvSpPr/>
          <p:nvPr/>
        </p:nvSpPr>
        <p:spPr>
          <a:xfrm>
            <a:off x="4114800" y="304560"/>
            <a:ext cx="152280" cy="3581640"/>
          </a:xfrm>
          <a:prstGeom prst="line">
            <a:avLst/>
          </a:prstGeom>
          <a:ln w="38160">
            <a:solidFill>
              <a:srgbClr val="000000"/>
            </a:solidFill>
            <a:custDash>
              <a:ds d="424000" sp="318000"/>
            </a:custDash>
            <a:round/>
          </a:ln>
        </p:spPr>
      </p:sp>
      <p:sp>
        <p:nvSpPr>
          <p:cNvPr id="74" name="Line 28"/>
          <p:cNvSpPr/>
          <p:nvPr/>
        </p:nvSpPr>
        <p:spPr>
          <a:xfrm>
            <a:off x="4267080" y="3886200"/>
            <a:ext cx="4419720" cy="1828800"/>
          </a:xfrm>
          <a:prstGeom prst="line">
            <a:avLst/>
          </a:prstGeom>
          <a:ln w="38160">
            <a:solidFill>
              <a:srgbClr val="000000"/>
            </a:solidFill>
            <a:custDash>
              <a:ds d="424000" sp="318000"/>
            </a:custDash>
            <a:round/>
          </a:ln>
        </p:spPr>
      </p:sp>
      <p:sp>
        <p:nvSpPr>
          <p:cNvPr id="75" name="CustomShape 29"/>
          <p:cNvSpPr/>
          <p:nvPr/>
        </p:nvSpPr>
        <p:spPr>
          <a:xfrm>
            <a:off x="6400800" y="3505320"/>
            <a:ext cx="380520" cy="380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</p:sp>
      <p:sp>
        <p:nvSpPr>
          <p:cNvPr id="76" name="CustomShape 30"/>
          <p:cNvSpPr/>
          <p:nvPr/>
        </p:nvSpPr>
        <p:spPr>
          <a:xfrm>
            <a:off x="7620120" y="4495680"/>
            <a:ext cx="380520" cy="380520"/>
          </a:xfrm>
          <a:prstGeom prst="rect">
            <a:avLst/>
          </a:prstGeom>
          <a:solidFill>
            <a:srgbClr val="00b050"/>
          </a:solidFill>
          <a:ln w="9360">
            <a:solidFill>
              <a:srgbClr val="000000"/>
            </a:solidFill>
            <a:round/>
          </a:ln>
        </p:spPr>
      </p:sp>
      <p:sp>
        <p:nvSpPr>
          <p:cNvPr id="77" name="Line 31"/>
          <p:cNvSpPr/>
          <p:nvPr/>
        </p:nvSpPr>
        <p:spPr>
          <a:xfrm>
            <a:off x="4267080" y="3886200"/>
            <a:ext cx="4419720" cy="304560"/>
          </a:xfrm>
          <a:prstGeom prst="line">
            <a:avLst/>
          </a:prstGeom>
          <a:ln w="38160">
            <a:solidFill>
              <a:srgbClr val="000000"/>
            </a:solidFill>
            <a:custDash>
              <a:ds d="424000" sp="318000"/>
            </a:custDash>
            <a:round/>
          </a:ln>
        </p:spPr>
      </p:sp>
      <p:sp>
        <p:nvSpPr>
          <p:cNvPr id="78" name="CustomShape 32"/>
          <p:cNvSpPr/>
          <p:nvPr/>
        </p:nvSpPr>
        <p:spPr>
          <a:xfrm>
            <a:off x="304920" y="5867280"/>
            <a:ext cx="6552720" cy="3463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Arial"/>
              </a:rPr>
              <a:t>Random observation will slowly adjust the decision boundary</a:t>
            </a:r>
            <a:endParaRPr/>
          </a:p>
        </p:txBody>
      </p:sp>
      <p:sp>
        <p:nvSpPr>
          <p:cNvPr id="79" name="CustomShape 33"/>
          <p:cNvSpPr/>
          <p:nvPr/>
        </p:nvSpPr>
        <p:spPr>
          <a:xfrm>
            <a:off x="380880" y="6324480"/>
            <a:ext cx="6552720" cy="3463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Arial"/>
              </a:rPr>
              <a:t>Active observation improves the boundary more quickly</a:t>
            </a:r>
            <a:endParaRPr/>
          </a:p>
        </p:txBody>
      </p:sp>
    </p:spTree>
  </p:cSld>
  <p:timing>
    <p:tnLst>
      <p:par>
        <p:cTn dur="indefinite" id="66" nodeType="tmRoot" restart="never">
          <p:childTnLst>
            <p:seq>
              <p:cTn dur="indefinite" id="67" nodeType="mainSeq">
                <p:childTnLst>
                  <p:par>
                    <p:cTn fill="hold" id="68">
                      <p:stCondLst>
                        <p:cond delay="indefinite"/>
                      </p:stCondLst>
                      <p:childTnLst>
                        <p:par>
                          <p:cTn fill="hold" id="69">
                            <p:stCondLst>
                              <p:cond delay="0"/>
                            </p:stCondLst>
                            <p:childTnLst>
                              <p:par>
                                <p:cTn fill="hold" id="7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2">
                      <p:stCondLst>
                        <p:cond delay="indefinite"/>
                      </p:stCondLst>
                      <p:childTnLst>
                        <p:par>
                          <p:cTn fill="hold" id="73">
                            <p:stCondLst>
                              <p:cond delay="0"/>
                            </p:stCondLst>
                            <p:childTnLst>
                              <p:par>
                                <p:cTn fill="hold" id="7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6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8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0">
                      <p:stCondLst>
                        <p:cond delay="indefinite"/>
                      </p:stCondLst>
                      <p:childTnLst>
                        <p:par>
                          <p:cTn fill="hold" id="81">
                            <p:stCondLst>
                              <p:cond delay="0"/>
                            </p:stCondLst>
                            <p:childTnLst>
                              <p:par>
                                <p:cTn fill="hold" id="8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4">
                      <p:stCondLst>
                        <p:cond delay="indefinite"/>
                      </p:stCondLst>
                      <p:childTnLst>
                        <p:par>
                          <p:cTn fill="hold" id="85">
                            <p:stCondLst>
                              <p:cond delay="0"/>
                            </p:stCondLst>
                            <p:childTnLst>
                              <p:par>
                                <p:cTn fill="hold" id="86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88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90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2">
                      <p:stCondLst>
                        <p:cond delay="indefinite"/>
                      </p:stCondLst>
                      <p:childTnLst>
                        <p:par>
                          <p:cTn fill="hold" id="93">
                            <p:stCondLst>
                              <p:cond delay="0"/>
                            </p:stCondLst>
                            <p:childTnLst>
                              <p:par>
                                <p:cTn fill="hold" id="9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96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98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0">
                      <p:stCondLst>
                        <p:cond delay="indefinite"/>
                      </p:stCondLst>
                      <p:childTnLst>
                        <p:par>
                          <p:cTn fill="hold" id="101">
                            <p:stCondLst>
                              <p:cond delay="0"/>
                            </p:stCondLst>
                            <p:childTnLst>
                              <p:par>
                                <p:cTn fill="hold" id="10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04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06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08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10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2">
                      <p:stCondLst>
                        <p:cond delay="indefinite"/>
                      </p:stCondLst>
                      <p:childTnLst>
                        <p:par>
                          <p:cTn fill="hold" id="113">
                            <p:stCondLst>
                              <p:cond delay="0"/>
                            </p:stCondLst>
                            <p:childTnLst>
                              <p:par>
                                <p:cTn fill="hold" id="11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16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8">
                      <p:stCondLst>
                        <p:cond delay="indefinite"/>
                      </p:stCondLst>
                      <p:childTnLst>
                        <p:par>
                          <p:cTn fill="hold" id="119">
                            <p:stCondLst>
                              <p:cond delay="0"/>
                            </p:stCondLst>
                            <p:childTnLst>
                              <p:par>
                                <p:cTn fill="hold" id="12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22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Phase I results</a:t>
            </a:r>
            <a:endParaRPr/>
          </a:p>
        </p:txBody>
      </p:sp>
      <p:sp>
        <p:nvSpPr>
          <p:cNvPr id="81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Phase II objectives</a:t>
            </a:r>
            <a:endParaRPr/>
          </a:p>
        </p:txBody>
      </p:sp>
      <p:sp>
        <p:nvSpPr>
          <p:cNvPr id="83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Develop better metrics for spotting reliability and quality problems</a:t>
            </a:r>
            <a:endParaRPr/>
          </a:p>
          <a:p>
            <a:r>
              <a:rPr lang="en-US"/>
              <a:t>Adapt metrics to handle a variety of component architectures</a:t>
            </a:r>
            <a:endParaRPr/>
          </a:p>
          <a:p>
            <a:r>
              <a:rPr lang="en-US"/>
              <a:t>Design adaptive learning techniques to train detectors</a:t>
            </a:r>
            <a:endParaRPr/>
          </a:p>
          <a:p>
            <a:r>
              <a:rPr lang="en-US"/>
              <a:t>Develop a prototype that integrates detection and learning</a:t>
            </a:r>
            <a:endParaRPr/>
          </a:p>
          <a:p>
            <a:r>
              <a:rPr lang="en-US"/>
              <a:t>Conduct experiments to test the value of the proposed system</a:t>
            </a:r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1. Develop better metrics for spotting reliability and quality problems</a:t>
            </a:r>
            <a:endParaRPr/>
          </a:p>
          <a:p>
            <a:endParaRPr/>
          </a:p>
          <a:p>
            <a:r>
              <a:rPr lang="en-US"/>
              <a:t>TBD 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87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2. Adapt metrics to various component architectures</a:t>
            </a:r>
            <a:endParaRPr/>
          </a:p>
          <a:p>
            <a:endParaRPr/>
          </a:p>
          <a:p>
            <a:r>
              <a:rPr lang="en-US"/>
              <a:t>TBD 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89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3. Design adaptive learning techniques to train detectors</a:t>
            </a:r>
            <a:endParaRPr/>
          </a:p>
          <a:p>
            <a:endParaRPr/>
          </a:p>
          <a:p>
            <a:r>
              <a:rPr lang="en-US"/>
              <a:t>TBD </a:t>
            </a: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91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4. Develop a prototype</a:t>
            </a:r>
            <a:endParaRPr/>
          </a:p>
          <a:p>
            <a:endParaRPr/>
          </a:p>
          <a:p>
            <a:r>
              <a:rPr lang="en-US"/>
              <a:t>TBD 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93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5. Conduct experiments</a:t>
            </a:r>
            <a:endParaRPr/>
          </a:p>
          <a:p>
            <a:endParaRPr/>
          </a:p>
          <a:p>
            <a:r>
              <a:rPr lang="en-US"/>
              <a:t>TBD 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Tasks</a:t>
            </a:r>
            <a:endParaRPr/>
          </a:p>
        </p:txBody>
      </p:sp>
      <p:sp>
        <p:nvSpPr>
          <p:cNvPr id="95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6. Generate reports</a:t>
            </a:r>
            <a:endParaRPr/>
          </a:p>
          <a:p>
            <a:endParaRPr/>
          </a:p>
          <a:p>
            <a:r>
              <a:rPr lang="en-US"/>
              <a:t>… </a:t>
            </a:r>
            <a:r>
              <a:rPr lang="en-US"/>
              <a:t>and send them to you</a:t>
            </a:r>
            <a:endParaRPr/>
          </a:p>
          <a:p>
            <a:r>
              <a:rPr lang="en-US"/>
              <a:t>
</a:t>
            </a:r>
            <a:r>
              <a:rPr lang="en-US"/>
              <a:t>Quarterly:  7/17, 10/17, 1/17/2011, 4/17, 7/17, 10/17, 1/17/2012</a:t>
            </a:r>
            <a:endParaRPr/>
          </a:p>
          <a:p>
            <a:r>
              <a:rPr lang="en-US"/>
              <a:t>
</a:t>
            </a:r>
            <a:r>
              <a:rPr lang="en-US"/>
              <a:t>Final: draft – 5/6/2012; final – 6/5/2012</a:t>
            </a:r>
            <a:endParaRPr/>
          </a:p>
          <a:p>
            <a:r>
              <a:rPr lang="en-US"/>
              <a:t>
</a:t>
            </a:r>
            <a:r>
              <a:rPr lang="en-US"/>
              <a:t>Progress status reviews:  semi-annually: </a:t>
            </a:r>
            <a:r>
              <a:rPr lang="en-US"/>
              <a:t>
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10/7/2010, 4/7/2011, 10/7/2011</a:t>
            </a:r>
            <a:endParaRPr/>
          </a:p>
          <a:p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Commercialization</a:t>
            </a:r>
            <a:endParaRPr/>
          </a:p>
        </p:txBody>
      </p:sp>
      <p:sp>
        <p:nvSpPr>
          <p:cNvPr id="97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Build on GrammaTech’s </a:t>
            </a:r>
            <a:r>
              <a:rPr b="1" lang="en-US"/>
              <a:t>CodeSurfer</a:t>
            </a:r>
            <a:r>
              <a:rPr lang="en-US"/>
              <a:t> and </a:t>
            </a:r>
            <a:r>
              <a:rPr b="1" lang="en-US"/>
              <a:t>CodeSonar</a:t>
            </a:r>
            <a:r>
              <a:rPr lang="en-US"/>
              <a:t> tools</a:t>
            </a:r>
            <a:endParaRPr/>
          </a:p>
          <a:p>
            <a:endParaRPr/>
          </a:p>
          <a:p>
            <a:r>
              <a:rPr lang="en-US"/>
              <a:t>Leverages existing infrastructure for efficiency in project execution</a:t>
            </a:r>
            <a:endParaRPr/>
          </a:p>
          <a:p>
            <a:endParaRPr/>
          </a:p>
          <a:p>
            <a:r>
              <a:rPr lang="en-US"/>
              <a:t>Positions the technology for commercialization</a:t>
            </a:r>
            <a:endParaRPr/>
          </a:p>
          <a:p>
            <a:endParaRPr/>
          </a:p>
          <a:p>
            <a:r>
              <a:rPr lang="en-US"/>
              <a:t>Two interested early adopters (as of proposal submission)</a:t>
            </a:r>
            <a:endParaRPr/>
          </a:p>
          <a:p>
            <a:r>
              <a:rPr lang="en-US"/>
              <a:t>Google</a:t>
            </a:r>
            <a:endParaRPr/>
          </a:p>
          <a:p>
            <a:r>
              <a:rPr lang="en-US"/>
              <a:t>NASA White Sands</a:t>
            </a:r>
            <a:r>
              <a:rPr lang="en-US"/>
              <a:t>
</a:t>
            </a:r>
            <a:r>
              <a:rPr lang="en-US"/>
              <a:t>
</a:t>
            </a:r>
            <a:r>
              <a:rPr lang="en-US"/>
              <a:t>(will need to reengage and find others now that the project has begun)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Schedule</a:t>
            </a:r>
            <a:endParaRPr/>
          </a:p>
        </p:txBody>
      </p:sp>
      <p:sp>
        <p:nvSpPr>
          <p:cNvPr id="99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Q1: staffing plan, literature review</a:t>
            </a:r>
            <a:endParaRPr/>
          </a:p>
          <a:p>
            <a:r>
              <a:rPr lang="en-US"/>
              <a:t>Q2:</a:t>
            </a:r>
            <a:endParaRPr/>
          </a:p>
          <a:p>
            <a:endParaRPr/>
          </a:p>
          <a:p>
            <a:r>
              <a:rPr lang="en-US"/>
              <a:t>TBD</a:t>
            </a:r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304920" y="228600"/>
            <a:ext cx="8610120" cy="8377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Challenges</a:t>
            </a:r>
            <a:endParaRPr/>
          </a:p>
        </p:txBody>
      </p:sp>
      <p:sp>
        <p:nvSpPr>
          <p:cNvPr id="101" name="TextShape 2"/>
          <p:cNvSpPr txBox="1"/>
          <p:nvPr/>
        </p:nvSpPr>
        <p:spPr>
          <a:xfrm>
            <a:off x="304920" y="1219320"/>
            <a:ext cx="8610120" cy="4952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TBD</a:t>
            </a: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304920" y="228600"/>
            <a:ext cx="8610120" cy="6091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3000">
                <a:solidFill>
                  <a:srgbClr val="d81e05"/>
                </a:solidFill>
                <a:latin typeface="Arial Black"/>
              </a:rPr>
              <a:t>Observations as we start</a:t>
            </a:r>
            <a:endParaRPr/>
          </a:p>
        </p:txBody>
      </p:sp>
      <p:sp>
        <p:nvSpPr>
          <p:cNvPr id="103" name="TextShape 2"/>
          <p:cNvSpPr txBox="1"/>
          <p:nvPr/>
        </p:nvSpPr>
        <p:spPr>
          <a:xfrm>
            <a:off x="304920" y="914400"/>
            <a:ext cx="8610120" cy="52574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/>
              <a:t>A worthwhile goal -&gt; </a:t>
            </a:r>
            <a:r>
              <a:rPr lang="en-US"/>
              <a:t>
</a:t>
            </a:r>
            <a:r>
              <a:rPr lang="en-US"/>
              <a:t>	</a:t>
            </a:r>
            <a:r>
              <a:rPr lang="en-US"/>
              <a:t>improved tools for SW development and integration</a:t>
            </a:r>
            <a:r>
              <a:rPr lang="en-US"/>
              <a:t>
</a:t>
            </a:r>
            <a:endParaRPr/>
          </a:p>
          <a:p>
            <a:r>
              <a:rPr lang="en-US"/>
              <a:t>A good team</a:t>
            </a:r>
            <a:endParaRPr/>
          </a:p>
          <a:p>
            <a:r>
              <a:rPr lang="en-US"/>
              <a:t>GrammaTech: </a:t>
            </a:r>
            <a:r>
              <a:rPr lang="en-US"/>
              <a:t>	</a:t>
            </a:r>
            <a:r>
              <a:rPr lang="en-US"/>
              <a:t>leaders in static analysis, </a:t>
            </a:r>
            <a:r>
              <a:rPr lang="en-US"/>
              <a:t>
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experienced with STTR contracts</a:t>
            </a:r>
            <a:endParaRPr/>
          </a:p>
          <a:p>
            <a:r>
              <a:rPr lang="en-US"/>
              <a:t>WV U: </a:t>
            </a:r>
            <a:r>
              <a:rPr lang="en-US"/>
              <a:t>	</a:t>
            </a:r>
            <a:r>
              <a:rPr lang="en-US"/>
              <a:t>	</a:t>
            </a:r>
            <a:r>
              <a:rPr lang="en-US"/>
              <a:t>leaders in active learning</a:t>
            </a:r>
            <a:r>
              <a:rPr lang="en-US"/>
              <a:t>
</a:t>
            </a:r>
            <a:endParaRPr/>
          </a:p>
          <a:p>
            <a:r>
              <a:rPr lang="en-US"/>
              <a:t>Good technology to build on</a:t>
            </a:r>
            <a:endParaRPr/>
          </a:p>
          <a:p>
            <a:r>
              <a:rPr lang="en-US"/>
              <a:t>Successful Phase I</a:t>
            </a:r>
            <a:endParaRPr/>
          </a:p>
          <a:p>
            <a:r>
              <a:rPr lang="en-US"/>
              <a:t>Existing tools to use as a platform</a:t>
            </a:r>
            <a:endParaRPr/>
          </a:p>
          <a:p>
            <a:r>
              <a:rPr lang="en-US"/>
              <a:t>Previous learning research to expand and extend</a:t>
            </a:r>
            <a:r>
              <a:rPr lang="en-US"/>
              <a:t>
</a:t>
            </a:r>
            <a:endParaRPr/>
          </a:p>
          <a:p>
            <a:r>
              <a:rPr lang="en-US"/>
              <a:t>Excellent commercialization potential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