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2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23.xml" ContentType="application/vnd.openxmlformats-officedocument.presentationml.slideLayout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17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17.xml" ContentType="application/vnd.openxmlformats-officedocument.presentationml.notesSlide+xml"/>
  <Default Extension="pict" ContentType="image/pict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Override PartName="/ppt/notesSlides/notesSlide18.xml" ContentType="application/vnd.openxmlformats-officedocument.presentationml.notesSlide+xml"/>
  <Default Extension="png" ContentType="image/png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Layouts/slideLayout16.xml" ContentType="application/vnd.openxmlformats-officedocument.presentationml.slideLayout+xml"/>
  <Default Extension="bin" ContentType="application/vnd.openxmlformats-officedocument.presentationml.printerSettings"/>
  <Override PartName="/ppt/slideMasters/slideMaster2.xml" ContentType="application/vnd.openxmlformats-officedocument.presentationml.slideMaster+xml"/>
  <Override PartName="/ppt/notesSlides/notesSlide10.xml" ContentType="application/vnd.openxmlformats-officedocument.presentationml.notesSlide+xml"/>
  <Override PartName="/ppt/slideLayouts/slideLayout19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slideLayouts/slideLayout18.xml" ContentType="application/vnd.openxmlformats-officedocument.presentationml.slideLayout+xml"/>
  <Override PartName="/ppt/embeddings/oleObject1.bin" ContentType="application/vnd.openxmlformats-officedocument.oleObject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notesSlides/notesSlide20.xml" ContentType="application/vnd.openxmlformats-officedocument.presentationml.notesSlide+xml"/>
  <Default Extension="pdf" ContentType="application/pdf"/>
  <Override PartName="/ppt/slideLayouts/slideLayout12.xml" ContentType="application/vnd.openxmlformats-officedocument.presentationml.slideLayout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r:id="rId1"/>
    <p:sldMasterId r:id="rId2"/>
  </p:sldMasterIdLst>
  <p:notesMasterIdLst>
    <p:notesMasterId r:id="rId33"/>
  </p:notesMasterIdLst>
  <p:sldIdLst>
    <p:sldId id="256" r:id="rId3"/>
    <p:sldId id="257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97" r:id="rId16"/>
    <p:sldId id="273" r:id="rId17"/>
    <p:sldId id="275" r:id="rId18"/>
    <p:sldId id="274" r:id="rId19"/>
    <p:sldId id="276" r:id="rId20"/>
    <p:sldId id="298" r:id="rId21"/>
    <p:sldId id="300" r:id="rId22"/>
    <p:sldId id="277" r:id="rId23"/>
    <p:sldId id="278" r:id="rId24"/>
    <p:sldId id="301" r:id="rId25"/>
    <p:sldId id="302" r:id="rId26"/>
    <p:sldId id="303" r:id="rId27"/>
    <p:sldId id="282" r:id="rId28"/>
    <p:sldId id="304" r:id="rId29"/>
    <p:sldId id="288" r:id="rId30"/>
    <p:sldId id="289" r:id="rId31"/>
    <p:sldId id="306" r:id="rId32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buClr>
        <a:srgbClr val="330000"/>
      </a:buClr>
      <a:buSzPct val="100000"/>
      <a:buFont typeface="Arial" pitchFamily="-65" charset="0"/>
      <a:defRPr sz="2400" kern="1200">
        <a:solidFill>
          <a:schemeClr val="bg1"/>
        </a:solidFill>
        <a:latin typeface="Arial" pitchFamily="-65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buClr>
        <a:srgbClr val="330000"/>
      </a:buClr>
      <a:buSzPct val="100000"/>
      <a:buFont typeface="Arial" pitchFamily="-65" charset="0"/>
      <a:defRPr sz="2400" kern="1200">
        <a:solidFill>
          <a:schemeClr val="bg1"/>
        </a:solidFill>
        <a:latin typeface="Arial" pitchFamily="-65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buClr>
        <a:srgbClr val="330000"/>
      </a:buClr>
      <a:buSzPct val="100000"/>
      <a:buFont typeface="Arial" pitchFamily="-65" charset="0"/>
      <a:defRPr sz="2400" kern="1200">
        <a:solidFill>
          <a:schemeClr val="bg1"/>
        </a:solidFill>
        <a:latin typeface="Arial" pitchFamily="-65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buClr>
        <a:srgbClr val="330000"/>
      </a:buClr>
      <a:buSzPct val="100000"/>
      <a:buFont typeface="Arial" pitchFamily="-65" charset="0"/>
      <a:defRPr sz="2400" kern="1200">
        <a:solidFill>
          <a:schemeClr val="bg1"/>
        </a:solidFill>
        <a:latin typeface="Arial" pitchFamily="-65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buClr>
        <a:srgbClr val="330000"/>
      </a:buClr>
      <a:buSzPct val="100000"/>
      <a:buFont typeface="Arial" pitchFamily="-65" charset="0"/>
      <a:defRPr sz="2400" kern="1200">
        <a:solidFill>
          <a:schemeClr val="bg1"/>
        </a:solidFill>
        <a:latin typeface="Arial" pitchFamily="-65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bg1"/>
        </a:solidFill>
        <a:latin typeface="Arial" pitchFamily="-65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bg1"/>
        </a:solidFill>
        <a:latin typeface="Arial" pitchFamily="-65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bg1"/>
        </a:solidFill>
        <a:latin typeface="Arial" pitchFamily="-65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bg1"/>
        </a:solidFill>
        <a:latin typeface="Arial" pitchFamily="-65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chemeClr val="tx1"/>
    </p:penClr>
  </p:showPr>
  <p:clrMru>
    <a:srgbClr val="EE3D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088" y="-10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31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presProps" Target="presProps.xml"/><Relationship Id="rId31" Type="http://schemas.openxmlformats.org/officeDocument/2006/relationships/slide" Target="slides/slide29.xml"/><Relationship Id="rId34" Type="http://schemas.openxmlformats.org/officeDocument/2006/relationships/printerSettings" Target="printerSettings/printerSettings1.bin"/><Relationship Id="rId7" Type="http://schemas.openxmlformats.org/officeDocument/2006/relationships/slide" Target="slides/slide5.xml"/><Relationship Id="rId3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0" Type="http://schemas.openxmlformats.org/officeDocument/2006/relationships/slide" Target="slides/slide8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9" Type="http://schemas.openxmlformats.org/officeDocument/2006/relationships/slide" Target="slides/slide7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7" Type="http://schemas.openxmlformats.org/officeDocument/2006/relationships/slide" Target="slides/slide25.xml"/><Relationship Id="rId14" Type="http://schemas.openxmlformats.org/officeDocument/2006/relationships/slide" Target="slides/slide12.xml"/><Relationship Id="rId23" Type="http://schemas.openxmlformats.org/officeDocument/2006/relationships/slide" Target="slides/slide21.xml"/><Relationship Id="rId4" Type="http://schemas.openxmlformats.org/officeDocument/2006/relationships/slide" Target="slides/slide2.xml"/><Relationship Id="rId28" Type="http://schemas.openxmlformats.org/officeDocument/2006/relationships/slide" Target="slides/slide26.xml"/><Relationship Id="rId26" Type="http://schemas.openxmlformats.org/officeDocument/2006/relationships/slide" Target="slides/slide24.xml"/><Relationship Id="rId30" Type="http://schemas.openxmlformats.org/officeDocument/2006/relationships/slide" Target="slides/slide28.xml"/><Relationship Id="rId11" Type="http://schemas.openxmlformats.org/officeDocument/2006/relationships/slide" Target="slides/slide9.xml"/><Relationship Id="rId29" Type="http://schemas.openxmlformats.org/officeDocument/2006/relationships/slide" Target="slides/slide27.xml"/><Relationship Id="rId6" Type="http://schemas.openxmlformats.org/officeDocument/2006/relationships/slide" Target="slides/slide4.xml"/><Relationship Id="rId16" Type="http://schemas.openxmlformats.org/officeDocument/2006/relationships/slide" Target="slides/slide14.xml"/><Relationship Id="rId3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9" Type="http://schemas.openxmlformats.org/officeDocument/2006/relationships/slide" Target="slides/slide17.xml"/><Relationship Id="rId38" Type="http://schemas.openxmlformats.org/officeDocument/2006/relationships/tableStyles" Target="tableStyles.xml"/><Relationship Id="rId20" Type="http://schemas.openxmlformats.org/officeDocument/2006/relationships/slide" Target="slides/slide18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" Type="http://schemas.openxmlformats.org/officeDocument/2006/relationships/slideMaster" Target="slideMasters/slideMaster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6703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>
              <a:buClr>
                <a:srgbClr val="000000"/>
              </a:buClr>
              <a:buSzPct val="45000"/>
              <a:buFont typeface="Wingdings" pitchFamily="-65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-65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3886200" y="0"/>
            <a:ext cx="296703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>
              <a:buClr>
                <a:srgbClr val="000000"/>
              </a:buClr>
              <a:buSzPct val="45000"/>
              <a:buFont typeface="Wingdings" pitchFamily="-65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-65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6"/>
          <p:cNvSpPr>
            <a:spLocks noGrp="1" noChangeArrowheads="1"/>
          </p:cNvSpPr>
          <p:nvPr>
            <p:ph type="sldImg"/>
          </p:nvPr>
        </p:nvSpPr>
        <p:spPr bwMode="auto">
          <a:xfrm>
            <a:off x="1143000" y="685800"/>
            <a:ext cx="4567238" cy="34242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9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4438" cy="4110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ftr"/>
          </p:nvPr>
        </p:nvSpPr>
        <p:spPr bwMode="auto">
          <a:xfrm>
            <a:off x="0" y="8686800"/>
            <a:ext cx="296703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>
              <a:buClr>
                <a:srgbClr val="000000"/>
              </a:buClr>
              <a:buSzPct val="45000"/>
              <a:buFont typeface="Wingdings" pitchFamily="-65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-65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6703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>
              <a:buClr>
                <a:srgbClr val="000000"/>
              </a:buClr>
              <a:buSzPct val="45000"/>
              <a:buFont typeface="Wingdings" pitchFamily="-65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-65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08044DD0-94B9-BA41-8AE7-2864739F14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65" charset="0"/>
      <a:defRPr sz="1200" kern="1200">
        <a:solidFill>
          <a:srgbClr val="000000"/>
        </a:solidFill>
        <a:latin typeface="Times New Roman" pitchFamily="-65" charset="0"/>
        <a:ea typeface="ＭＳ Ｐゴシック" pitchFamily="-65" charset="-128"/>
        <a:cs typeface="ＭＳ Ｐゴシック" pitchFamily="-65" charset="-128"/>
      </a:defRPr>
    </a:lvl1pPr>
    <a:lvl2pPr marL="37931725" indent="-37474525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65" charset="0"/>
      <a:defRPr sz="1200" kern="1200">
        <a:solidFill>
          <a:srgbClr val="000000"/>
        </a:solidFill>
        <a:latin typeface="Times New Roman" pitchFamily="-65" charset="0"/>
        <a:ea typeface="ＭＳ Ｐゴシック" pitchFamily="-65" charset="-128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65" charset="0"/>
      <a:defRPr sz="1200" kern="1200">
        <a:solidFill>
          <a:srgbClr val="000000"/>
        </a:solidFill>
        <a:latin typeface="Times New Roman" pitchFamily="-65" charset="0"/>
        <a:ea typeface="ＭＳ Ｐゴシック" pitchFamily="-65" charset="-128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65" charset="0"/>
      <a:defRPr sz="1200" kern="1200">
        <a:solidFill>
          <a:srgbClr val="000000"/>
        </a:solidFill>
        <a:latin typeface="Times New Roman" pitchFamily="-65" charset="0"/>
        <a:ea typeface="ＭＳ Ｐゴシック" pitchFamily="-65" charset="-128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65" charset="0"/>
      <a:defRPr sz="1200" kern="1200">
        <a:solidFill>
          <a:srgbClr val="000000"/>
        </a:solidFill>
        <a:latin typeface="Times New Roman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7496CB3-9A70-9E4B-91C0-110E479E75D0}" type="slidenum">
              <a:rPr lang="en-US"/>
              <a:pPr/>
              <a:t>1</a:t>
            </a:fld>
            <a:endParaRPr lang="en-US"/>
          </a:p>
        </p:txBody>
      </p:sp>
      <p:sp>
        <p:nvSpPr>
          <p:cNvPr id="28675" name="Text Box 1025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6" name="Text Box 1026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6BF91BC-45DC-EB44-8145-60B016A5448F}" type="slidenum">
              <a:rPr lang="en-US"/>
              <a:pPr/>
              <a:t>2</a:t>
            </a:fld>
            <a:endParaRPr lang="en-US"/>
          </a:p>
        </p:txBody>
      </p:sp>
      <p:sp>
        <p:nvSpPr>
          <p:cNvPr id="30723" name="Text Box 1025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Text Box 1026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AF2B5B0-ECE0-FB42-9086-09AED1D83C99}" type="slidenum">
              <a:rPr lang="en-US"/>
              <a:pPr/>
              <a:t>3</a:t>
            </a:fld>
            <a:endParaRPr lang="en-US"/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C961E1A-054D-564D-8B13-717D6A90D5E9}" type="slidenum">
              <a:rPr lang="en-US"/>
              <a:pPr/>
              <a:t>4</a:t>
            </a:fld>
            <a:endParaRPr lang="en-US"/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0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E349173-C545-EF43-808B-65D9338F1079}" type="slidenum">
              <a:rPr lang="en-US"/>
              <a:pPr/>
              <a:t>5</a:t>
            </a:fld>
            <a:endParaRPr lang="en-US"/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8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C325019-66C7-4E42-A4D9-53BF11ADE5F3}" type="slidenum">
              <a:rPr lang="en-US"/>
              <a:pPr/>
              <a:t>6</a:t>
            </a:fld>
            <a:endParaRPr lang="en-US"/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6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8BB17BC-E2B6-CA44-8768-91ABB2575457}" type="slidenum">
              <a:rPr lang="en-US"/>
              <a:pPr/>
              <a:t>7</a:t>
            </a:fld>
            <a:endParaRPr lang="en-US"/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C6CEA46-BCBA-2048-B84E-AFDCFCD6B35D}" type="slidenum">
              <a:rPr lang="en-US"/>
              <a:pPr/>
              <a:t>8</a:t>
            </a:fld>
            <a:endParaRPr lang="en-US"/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2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21150"/>
          </a:xfrm>
          <a:solidFill>
            <a:srgbClr val="FFFFFF"/>
          </a:solidFill>
          <a:ln w="9360">
            <a:solidFill>
              <a:srgbClr val="000000"/>
            </a:solidFill>
            <a:miter lim="800000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E6102A4-5396-2F44-8E58-01C8292AE3A5}" type="slidenum">
              <a:rPr lang="en-US"/>
              <a:pPr/>
              <a:t>9</a:t>
            </a:fld>
            <a:endParaRPr lang="en-US"/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0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11E2066-F5AD-C642-8A52-3A5ED8F87406}" type="slidenum">
              <a:rPr lang="en-US"/>
              <a:pPr/>
              <a:t>10</a:t>
            </a:fld>
            <a:endParaRPr lang="en-US"/>
          </a:p>
        </p:txBody>
      </p:sp>
      <p:sp>
        <p:nvSpPr>
          <p:cNvPr id="4710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08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6FC53C5-BBA7-024A-BA2F-7E1707454A32}" type="slidenum">
              <a:rPr lang="en-US"/>
              <a:pPr/>
              <a:t>11</a:t>
            </a:fld>
            <a:endParaRPr lang="en-US"/>
          </a:p>
        </p:txBody>
      </p:sp>
      <p:sp>
        <p:nvSpPr>
          <p:cNvPr id="4915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6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035769D-50CD-9E44-ADB0-DAE72E5AD3A3}" type="slidenum">
              <a:rPr lang="en-US"/>
              <a:pPr/>
              <a:t>12</a:t>
            </a:fld>
            <a:endParaRPr lang="en-US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4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C7F86E1-B0B6-6B42-AC84-D28F41B22D69}" type="slidenum">
              <a:rPr lang="en-US"/>
              <a:pPr/>
              <a:t>13</a:t>
            </a:fld>
            <a:endParaRPr lang="en-US"/>
          </a:p>
        </p:txBody>
      </p:sp>
      <p:sp>
        <p:nvSpPr>
          <p:cNvPr id="5325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2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2FF3B17-FD46-F24B-A2AC-F588B4E65DB0}" type="slidenum">
              <a:rPr lang="en-US"/>
              <a:pPr/>
              <a:t>15</a:t>
            </a:fld>
            <a:endParaRPr lang="en-US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4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93E0F04-D523-9B47-A4A2-3D23E39CBC31}" type="slidenum">
              <a:rPr lang="en-US"/>
              <a:pPr/>
              <a:t>16</a:t>
            </a:fld>
            <a:endParaRPr lang="en-US"/>
          </a:p>
        </p:txBody>
      </p:sp>
      <p:sp>
        <p:nvSpPr>
          <p:cNvPr id="5837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2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6E31520-C7C0-B946-A0E9-93267212C92D}" type="slidenum">
              <a:rPr lang="en-US"/>
              <a:pPr/>
              <a:t>17</a:t>
            </a:fld>
            <a:endParaRPr lang="en-US"/>
          </a:p>
        </p:txBody>
      </p:sp>
      <p:sp>
        <p:nvSpPr>
          <p:cNvPr id="6041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0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2FF250C-11AF-AD40-B8F7-4D8029039F02}" type="slidenum">
              <a:rPr lang="en-US"/>
              <a:pPr/>
              <a:t>18</a:t>
            </a:fld>
            <a:endParaRPr lang="en-US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68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86DDD60-0BF1-2942-AC30-F789C43FDC08}" type="slidenum">
              <a:rPr lang="en-US"/>
              <a:pPr/>
              <a:t>21</a:t>
            </a:fld>
            <a:endParaRPr lang="en-US"/>
          </a:p>
        </p:txBody>
      </p:sp>
      <p:sp>
        <p:nvSpPr>
          <p:cNvPr id="6656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4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21150"/>
          </a:xfrm>
          <a:solidFill>
            <a:srgbClr val="FFFFFF"/>
          </a:solidFill>
          <a:ln w="9360">
            <a:solidFill>
              <a:srgbClr val="000000"/>
            </a:solidFill>
            <a:miter lim="800000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0B63A72-B6A6-7D4D-9959-8C823E98DAF4}" type="slidenum">
              <a:rPr lang="en-US"/>
              <a:pPr/>
              <a:t>22</a:t>
            </a:fld>
            <a:endParaRPr lang="en-US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2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2AA3EA5-46CA-B24B-855F-A1CCD7B51A66}" type="slidenum">
              <a:rPr lang="en-US"/>
              <a:pPr/>
              <a:t>26</a:t>
            </a:fld>
            <a:endParaRPr lang="en-US"/>
          </a:p>
        </p:txBody>
      </p:sp>
      <p:sp>
        <p:nvSpPr>
          <p:cNvPr id="7373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32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58A6E61-FD4D-764B-972B-FCEEAFBA23FB}" type="slidenum">
              <a:rPr lang="en-US"/>
              <a:pPr/>
              <a:t>28</a:t>
            </a:fld>
            <a:endParaRPr lang="en-US"/>
          </a:p>
        </p:txBody>
      </p:sp>
      <p:sp>
        <p:nvSpPr>
          <p:cNvPr id="8089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00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43412A5-51BF-9040-8254-D438FF5C709B}" type="slidenum">
              <a:rPr lang="en-US"/>
              <a:pPr/>
              <a:t>29</a:t>
            </a:fld>
            <a:endParaRPr lang="en-US"/>
          </a:p>
        </p:txBody>
      </p:sp>
      <p:sp>
        <p:nvSpPr>
          <p:cNvPr id="8294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48" name="Text Box 2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21150"/>
          </a:xfrm>
          <a:solidFill>
            <a:srgbClr val="FFFFFF"/>
          </a:solidFill>
          <a:ln w="9360">
            <a:solidFill>
              <a:srgbClr val="000000"/>
            </a:solidFill>
            <a:miter lim="800000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6BF91BC-45DC-EB44-8145-60B016A5448F}" type="slidenum">
              <a:rPr lang="en-US"/>
              <a:pPr/>
              <a:t>30</a:t>
            </a:fld>
            <a:endParaRPr lang="en-US"/>
          </a:p>
        </p:txBody>
      </p:sp>
      <p:sp>
        <p:nvSpPr>
          <p:cNvPr id="30723" name="Text Box 1025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Text Box 1026"/>
          <p:cNvSpPr txBox="1">
            <a:spLocks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</a:t>
            </a:r>
            <a:fld id="{1FEF734A-693D-5349-BED9-5F0592AC553C}" type="slidenum">
              <a:rPr lang="en-US"/>
              <a:pPr>
                <a:defRPr/>
              </a:pPr>
              <a:t>‹#›</a:t>
            </a:fld>
            <a:r>
              <a:rPr lang="en-US"/>
              <a:t> of 35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</a:t>
            </a:r>
            <a:fld id="{87A3838A-95CD-E646-B138-5CAB24028FE1}" type="slidenum">
              <a:rPr lang="en-US"/>
              <a:pPr>
                <a:defRPr/>
              </a:pPr>
              <a:t>‹#›</a:t>
            </a:fld>
            <a:r>
              <a:rPr lang="en-US"/>
              <a:t> of 35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</a:t>
            </a:r>
            <a:fld id="{CD70AEE7-68FD-9B43-8980-5234655C5756}" type="slidenum">
              <a:rPr lang="en-US"/>
              <a:pPr>
                <a:defRPr/>
              </a:pPr>
              <a:t>‹#›</a:t>
            </a:fld>
            <a:r>
              <a:rPr lang="en-US"/>
              <a:t> of 35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6825" cy="4110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08413" cy="4110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</a:t>
            </a:r>
            <a:fld id="{6CDCC235-1278-6B49-9CF7-30525DBC00B3}" type="slidenum">
              <a:rPr lang="en-US"/>
              <a:pPr>
                <a:defRPr/>
              </a:pPr>
              <a:t>‹#›</a:t>
            </a:fld>
            <a:r>
              <a:rPr lang="en-US"/>
              <a:t> of 35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</a:t>
            </a:r>
            <a:fld id="{25EB85CC-605A-074E-B47E-F638D51EA90A}" type="slidenum">
              <a:rPr lang="en-US"/>
              <a:pPr>
                <a:defRPr/>
              </a:pPr>
              <a:t>‹#›</a:t>
            </a:fld>
            <a:r>
              <a:rPr lang="en-US"/>
              <a:t> of 35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</a:t>
            </a:r>
            <a:fld id="{2E8F8299-0B3B-8D4E-BDCF-FB953D24E725}" type="slidenum">
              <a:rPr lang="en-US"/>
              <a:pPr>
                <a:defRPr/>
              </a:pPr>
              <a:t>‹#›</a:t>
            </a:fld>
            <a:r>
              <a:rPr lang="en-US"/>
              <a:t> of 35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</a:t>
            </a:r>
            <a:fld id="{F7E43721-0563-4642-B0D2-A602C3A22A91}" type="slidenum">
              <a:rPr lang="en-US"/>
              <a:pPr>
                <a:defRPr/>
              </a:pPr>
              <a:t>‹#›</a:t>
            </a:fld>
            <a:r>
              <a:rPr lang="en-US"/>
              <a:t> of 35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</a:t>
            </a:r>
            <a:fld id="{39E10F98-464B-134B-9537-C2A768096959}" type="slidenum">
              <a:rPr lang="en-US"/>
              <a:pPr>
                <a:defRPr/>
              </a:pPr>
              <a:t>‹#›</a:t>
            </a:fld>
            <a:r>
              <a:rPr lang="en-US"/>
              <a:t> of 35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</a:t>
            </a:r>
            <a:fld id="{0D47FED3-5755-D140-8AC0-09E24D7AB686}" type="slidenum">
              <a:rPr lang="en-US"/>
              <a:pPr>
                <a:defRPr/>
              </a:pPr>
              <a:t>‹#›</a:t>
            </a:fld>
            <a:r>
              <a:rPr lang="en-US"/>
              <a:t> of 35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</a:t>
            </a:r>
            <a:fld id="{D80D5D99-A08C-234D-B461-524AD50743A6}" type="slidenum">
              <a:rPr lang="en-US"/>
              <a:pPr>
                <a:defRPr/>
              </a:pPr>
              <a:t>‹#›</a:t>
            </a:fld>
            <a:r>
              <a:rPr lang="en-US"/>
              <a:t> of 35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1925" y="387350"/>
            <a:ext cx="1941513" cy="5703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7350"/>
            <a:ext cx="5673725" cy="5703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</a:t>
            </a:r>
            <a:fld id="{CC3FF473-1318-754D-AE4A-4FBDECF1DA2D}" type="slidenum">
              <a:rPr lang="en-US"/>
              <a:pPr>
                <a:defRPr/>
              </a:pPr>
              <a:t>‹#›</a:t>
            </a:fld>
            <a:r>
              <a:rPr lang="en-US"/>
              <a:t> of 35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9F03E-A694-D344-8A9C-14D129852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3FAEC9-7B18-E748-8F3E-6AC3A6D6A7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0A24C-A724-CC4D-A466-806A49BCD3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5425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4963"/>
            <a:ext cx="403701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CA2B4-6D20-F249-837B-1675B7FADF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6557E-94A5-7348-BD2D-7CC4FC726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0EEE5-EA0A-0B48-8F6E-A6402A6D7B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9B15B-4695-3244-9BBE-56827B6400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7EEFF-35E4-DB44-8EC2-ED858F6D12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0FDDD-77EE-E848-A5D8-1D9DA0F7ED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5C851-7555-F34F-A04A-26407A32F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1604963"/>
            <a:ext cx="2055813" cy="452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6625" cy="452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45CBA-B2D1-9E42-8C16-8F0B8387A9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35150"/>
            <a:ext cx="7767638" cy="14335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E03B4-AAB8-C145-B99D-35B4A7D633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4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9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7350"/>
            <a:ext cx="7767638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7638" cy="4110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6405563"/>
            <a:ext cx="4872038" cy="452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600" b="1">
                <a:solidFill>
                  <a:srgbClr val="330000"/>
                </a:solidFill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r>
              <a:rPr lang="en-US"/>
              <a:t>     </a:t>
            </a:r>
            <a:fld id="{1BB916AC-8216-2944-BBDA-04FD2E08F3C6}" type="slidenum">
              <a:rPr lang="en-US"/>
              <a:pPr>
                <a:defRPr/>
              </a:pPr>
              <a:t>‹#›</a:t>
            </a:fld>
            <a:r>
              <a:rPr lang="en-US"/>
              <a:t> of 35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Arial" pitchFamily="-65" charset="0"/>
          <a:ea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Arial" pitchFamily="-65" charset="0"/>
          <a:ea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Arial" pitchFamily="-65" charset="0"/>
          <a:ea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Arial" pitchFamily="-65" charset="0"/>
          <a:ea typeface="ＭＳ Ｐゴシック" pitchFamily="-65" charset="-128"/>
        </a:defRPr>
      </a:lvl9pPr>
    </p:titleStyle>
    <p:bodyStyle>
      <a:lvl1pPr marL="338138" indent="-338138" algn="l" defTabSz="457200" rtl="0" eaLnBrk="0" fontAlgn="base" hangingPunct="0">
        <a:spcBef>
          <a:spcPts val="8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Blip>
          <a:blip r:embed="rId14"/>
        </a:buBlip>
        <a:defRPr sz="3200">
          <a:solidFill>
            <a:srgbClr val="330000"/>
          </a:solidFill>
          <a:latin typeface="+mn-lt"/>
          <a:ea typeface="+mn-ea"/>
          <a:cs typeface="+mn-cs"/>
        </a:defRPr>
      </a:lvl1pPr>
      <a:lvl2pPr marL="738188" indent="-280988" algn="l" defTabSz="457200" rtl="0" eaLnBrk="0" fontAlgn="base" hangingPunct="0">
        <a:spcBef>
          <a:spcPts val="7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Char char="–"/>
        <a:defRPr sz="2800">
          <a:solidFill>
            <a:srgbClr val="330000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Char char="•"/>
        <a:defRPr sz="2400">
          <a:solidFill>
            <a:srgbClr val="330000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Char char="–"/>
        <a:defRPr sz="2000">
          <a:solidFill>
            <a:srgbClr val="330000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Char char="»"/>
        <a:defRPr sz="2000">
          <a:solidFill>
            <a:srgbClr val="330000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Char char="»"/>
        <a:defRPr sz="2000">
          <a:solidFill>
            <a:srgbClr val="330000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Char char="»"/>
        <a:defRPr sz="2000">
          <a:solidFill>
            <a:srgbClr val="330000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Char char="»"/>
        <a:defRPr sz="2000">
          <a:solidFill>
            <a:srgbClr val="330000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Char char="»"/>
        <a:defRPr sz="2000">
          <a:solidFill>
            <a:srgbClr val="33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835150"/>
            <a:ext cx="7767638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90023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>
              <a:buClr>
                <a:srgbClr val="000000"/>
              </a:buClr>
              <a:buSzPct val="45000"/>
              <a:buFont typeface="Wingdings" pitchFamily="-65" charset="2"/>
              <a:buNone/>
              <a:tabLst>
                <a:tab pos="723900" algn="l"/>
                <a:tab pos="1447800" algn="l"/>
              </a:tabLst>
              <a:defRPr sz="1400">
                <a:solidFill>
                  <a:srgbClr val="330000"/>
                </a:solidFill>
                <a:latin typeface="Times New Roman" pitchFamily="-65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083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eaLnBrk="1">
              <a:buClr>
                <a:srgbClr val="000000"/>
              </a:buClr>
              <a:buSzPct val="45000"/>
              <a:buFont typeface="Wingdings" pitchFamily="-65" charset="2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330000"/>
                </a:solidFill>
                <a:latin typeface="Times New Roman" pitchFamily="-65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023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>
              <a:buClr>
                <a:srgbClr val="000000"/>
              </a:buClr>
              <a:buSzPct val="45000"/>
              <a:buFont typeface="Wingdings" pitchFamily="-65" charset="2"/>
              <a:buNone/>
              <a:tabLst>
                <a:tab pos="723900" algn="l"/>
                <a:tab pos="1447800" algn="l"/>
              </a:tabLst>
              <a:defRPr sz="1400">
                <a:solidFill>
                  <a:srgbClr val="330000"/>
                </a:solidFill>
                <a:latin typeface="Times New Roman" pitchFamily="-65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40F0DC00-A1C3-3045-BC62-363A19FBE3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31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4838" cy="4521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Arial" pitchFamily="-65" charset="0"/>
          <a:ea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Arial" pitchFamily="-65" charset="0"/>
          <a:ea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Arial" pitchFamily="-65" charset="0"/>
          <a:ea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buClr>
          <a:srgbClr val="320000"/>
        </a:buClr>
        <a:buSzPct val="100000"/>
        <a:buFont typeface="Arial" pitchFamily="-65" charset="0"/>
        <a:defRPr sz="4400">
          <a:solidFill>
            <a:srgbClr val="320000"/>
          </a:solidFill>
          <a:latin typeface="Arial" pitchFamily="-65" charset="0"/>
          <a:ea typeface="ＭＳ Ｐゴシック" pitchFamily="-65" charset="-128"/>
        </a:defRPr>
      </a:lvl9pPr>
    </p:titleStyle>
    <p:bodyStyle>
      <a:lvl1pPr marL="338138" indent="-338138" algn="l" defTabSz="457200" rtl="0" eaLnBrk="0" fontAlgn="base" hangingPunct="0">
        <a:spcBef>
          <a:spcPts val="8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Blip>
          <a:blip r:embed="rId15"/>
        </a:buBlip>
        <a:defRPr sz="3200">
          <a:solidFill>
            <a:srgbClr val="330000"/>
          </a:solidFill>
          <a:latin typeface="+mn-lt"/>
          <a:ea typeface="+mn-ea"/>
          <a:cs typeface="+mn-cs"/>
        </a:defRPr>
      </a:lvl1pPr>
      <a:lvl2pPr marL="738188" indent="-280988" algn="l" defTabSz="457200" rtl="0" eaLnBrk="0" fontAlgn="base" hangingPunct="0">
        <a:spcBef>
          <a:spcPts val="7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Char char="–"/>
        <a:defRPr sz="2800">
          <a:solidFill>
            <a:srgbClr val="330000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Char char="•"/>
        <a:defRPr sz="2400">
          <a:solidFill>
            <a:srgbClr val="330000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Char char="–"/>
        <a:defRPr sz="2000">
          <a:solidFill>
            <a:srgbClr val="330000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Char char="»"/>
        <a:defRPr sz="2000">
          <a:solidFill>
            <a:srgbClr val="330000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Char char="»"/>
        <a:defRPr sz="2000">
          <a:solidFill>
            <a:srgbClr val="330000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Char char="»"/>
        <a:defRPr sz="2000">
          <a:solidFill>
            <a:srgbClr val="330000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Char char="»"/>
        <a:defRPr sz="2000">
          <a:solidFill>
            <a:srgbClr val="330000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330000"/>
        </a:buClr>
        <a:buSzPct val="100000"/>
        <a:buFont typeface="Arial" pitchFamily="-65" charset="0"/>
        <a:buChar char="»"/>
        <a:defRPr sz="2000">
          <a:solidFill>
            <a:srgbClr val="33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d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Relationship Id="rId5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83FFD57-C633-2E45-8F48-9A78B831F36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7651" name="Rectangle 1"/>
          <p:cNvSpPr>
            <a:spLocks noGrp="1" noChangeArrowheads="1"/>
          </p:cNvSpPr>
          <p:nvPr>
            <p:ph type="title"/>
          </p:nvPr>
        </p:nvSpPr>
        <p:spPr>
          <a:xfrm>
            <a:off x="1295400" y="1530350"/>
            <a:ext cx="7772400" cy="1435100"/>
          </a:xfrm>
        </p:spPr>
        <p:txBody>
          <a:bodyPr/>
          <a:lstStyle/>
          <a:p>
            <a:pPr algn="l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mtClean="0"/>
              <a:t>Value Changes Everything</a:t>
            </a: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3200400" y="3265487"/>
            <a:ext cx="5791200" cy="2220913"/>
          </a:xfrm>
        </p:spPr>
        <p:txBody>
          <a:bodyPr lIns="90000" tIns="46800" rIns="90000" bIns="46800"/>
          <a:lstStyle/>
          <a:p>
            <a:pPr marL="0" indent="0" eaLnBrk="1" hangingPunct="1">
              <a:spcBef>
                <a:spcPts val="500"/>
              </a:spcBef>
              <a:buFont typeface="Arial" pitchFamily="-65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/>
              <a:t>Tim Menzies (tim@menzies.us)‏</a:t>
            </a:r>
          </a:p>
          <a:p>
            <a:pPr marL="0" indent="0" eaLnBrk="1" hangingPunct="1">
              <a:spcBef>
                <a:spcPts val="500"/>
              </a:spcBef>
              <a:buFont typeface="Arial" pitchFamily="-65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/>
              <a:t>Phillip Green II</a:t>
            </a:r>
            <a:r>
              <a:rPr lang="en-US" sz="2000" dirty="0" smtClean="0"/>
              <a:t>,</a:t>
            </a:r>
          </a:p>
          <a:p>
            <a:pPr marL="0" indent="0" eaLnBrk="1" hangingPunct="1">
              <a:spcBef>
                <a:spcPts val="500"/>
              </a:spcBef>
              <a:buFont typeface="Arial" pitchFamily="-65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 smtClean="0"/>
              <a:t>Steve Williams </a:t>
            </a:r>
            <a:endParaRPr lang="en-US" sz="2000" dirty="0"/>
          </a:p>
          <a:p>
            <a:pPr marL="0" indent="0" eaLnBrk="1" hangingPunct="1">
              <a:spcBef>
                <a:spcPts val="500"/>
              </a:spcBef>
              <a:buFont typeface="Arial" pitchFamily="-65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/>
              <a:t>Oussama Elwaras</a:t>
            </a:r>
            <a:br>
              <a:rPr lang="en-US" sz="2000" dirty="0"/>
            </a:br>
            <a:endParaRPr lang="en-US" sz="2000" dirty="0"/>
          </a:p>
          <a:p>
            <a:pPr marL="0" indent="0" eaLnBrk="1" hangingPunct="1">
              <a:spcBef>
                <a:spcPts val="400"/>
              </a:spcBef>
              <a:buFont typeface="Arial" pitchFamily="-65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dirty="0"/>
              <a:t>Wednesday, May 19, 2009</a:t>
            </a:r>
          </a:p>
        </p:txBody>
      </p:sp>
      <p:pic>
        <p:nvPicPr>
          <p:cNvPr id="27653" name="Picture 3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1206500" y="3429000"/>
            <a:ext cx="16129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053EF4EE-BC7F-8249-A9B0-C1A88142D2F6}" type="slidenum">
              <a:rPr lang="en-US" smtClean="0"/>
              <a:pPr/>
              <a:t>2</a:t>
            </a:fld>
            <a:r>
              <a:rPr lang="en-US" smtClean="0"/>
              <a:t> of 35</a:t>
            </a:r>
          </a:p>
        </p:txBody>
      </p:sp>
      <p:sp>
        <p:nvSpPr>
          <p:cNvPr id="2969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/>
              <a:t>Sound bites</a:t>
            </a:r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2590800"/>
            <a:ext cx="3962400" cy="4114800"/>
          </a:xfrm>
        </p:spPr>
        <p:txBody>
          <a:bodyPr/>
          <a:lstStyle/>
          <a:p>
            <a:pPr marL="528638" indent="-528638" eaLnBrk="1" hangingPunct="1">
              <a:spcBef>
                <a:spcPts val="45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1800" dirty="0" smtClean="0"/>
              <a:t>Value</a:t>
            </a:r>
            <a:r>
              <a:rPr lang="en-US" sz="1800" dirty="0"/>
              <a:t>-based SE: </a:t>
            </a:r>
          </a:p>
          <a:p>
            <a:pPr marL="914400" lvl="1" indent="-457200" eaLnBrk="1" hangingPunct="1">
              <a:spcBef>
                <a:spcPts val="45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1800" dirty="0"/>
              <a:t>not even wrong</a:t>
            </a:r>
            <a:r>
              <a:rPr lang="en-US" sz="1800" dirty="0" smtClean="0"/>
              <a:t>?</a:t>
            </a:r>
          </a:p>
          <a:p>
            <a:pPr marL="914400" lvl="1" indent="-457200" eaLnBrk="1" hangingPunct="1">
              <a:spcBef>
                <a:spcPts val="45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1800" dirty="0" smtClean="0"/>
              <a:t>Does it change anything?</a:t>
            </a:r>
            <a:br>
              <a:rPr lang="en-US" sz="1800" dirty="0" smtClean="0"/>
            </a:br>
            <a:endParaRPr lang="en-US" sz="1800" dirty="0"/>
          </a:p>
          <a:p>
            <a:pPr marL="528638" indent="-528638" eaLnBrk="1" hangingPunct="1">
              <a:spcBef>
                <a:spcPts val="45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1800" dirty="0"/>
              <a:t>Data drought leading to conclusion uncertainty</a:t>
            </a:r>
          </a:p>
          <a:p>
            <a:pPr marL="914400" lvl="1" indent="-457200" eaLnBrk="1" hangingPunct="1">
              <a:spcBef>
                <a:spcPts val="45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1800" dirty="0"/>
              <a:t>Seek stability over samples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2"/>
          </p:nvPr>
        </p:nvSpPr>
        <p:spPr>
          <a:xfrm>
            <a:off x="4343400" y="2590800"/>
            <a:ext cx="4343400" cy="4114800"/>
          </a:xfrm>
        </p:spPr>
        <p:txBody>
          <a:bodyPr/>
          <a:lstStyle/>
          <a:p>
            <a:pPr eaLnBrk="1" hangingPunct="1"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 dirty="0"/>
              <a:t>On sampling some systems, we see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 dirty="0"/>
              <a:t>Value</a:t>
            </a:r>
            <a:r>
              <a:rPr lang="en-US" sz="1800" dirty="0" smtClean="0"/>
              <a:t> radically changes the conclusions we reach regarding project </a:t>
            </a:r>
            <a:r>
              <a:rPr lang="en-US" sz="1800" dirty="0" smtClean="0"/>
              <a:t>organization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sz="1800" dirty="0" smtClean="0"/>
          </a:p>
          <a:p>
            <a:pPr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 dirty="0" smtClean="0"/>
              <a:t>What works best </a:t>
            </a:r>
            <a:r>
              <a:rPr lang="en-US" sz="1800" u="sng" dirty="0" smtClean="0"/>
              <a:t>THERE </a:t>
            </a:r>
            <a:r>
              <a:rPr lang="en-US" sz="1800" dirty="0" smtClean="0"/>
              <a:t>may not work best </a:t>
            </a:r>
            <a:r>
              <a:rPr lang="en-US" sz="1800" u="sng" dirty="0" smtClean="0"/>
              <a:t>HERE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 dirty="0" smtClean="0"/>
              <a:t>Needs better ways to find local best</a:t>
            </a:r>
            <a:br>
              <a:rPr lang="en-US" sz="1800" dirty="0" smtClean="0"/>
            </a:br>
            <a:endParaRPr lang="en-US" sz="1800" dirty="0" smtClean="0"/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sz="1800" dirty="0" smtClean="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C377BD9-4BB8-D94E-A8F8-153F572C33D9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1747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835150"/>
            <a:ext cx="7772400" cy="14351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/>
              <a:t>Value-based </a:t>
            </a:r>
            <a:br>
              <a:rPr lang="en-US"/>
            </a:br>
            <a:r>
              <a:rPr lang="en-US"/>
              <a:t>Software Engineering</a:t>
            </a:r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0" y="3733800"/>
            <a:ext cx="6400800" cy="1752600"/>
          </a:xfrm>
        </p:spPr>
        <p:txBody>
          <a:bodyPr lIns="90000" tIns="46800" rIns="90000" bIns="46800"/>
          <a:lstStyle/>
          <a:p>
            <a:pPr marL="0" indent="0" algn="ctr" eaLnBrk="1" hangingPunct="1">
              <a:spcBef>
                <a:spcPts val="600"/>
              </a:spcBef>
              <a:buFont typeface="Arial" pitchFamily="-65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/>
              <a:t>The future of SE?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816F71B6-98E9-AB41-B815-458FD6D6B09E}" type="slidenum">
              <a:rPr lang="en-US" smtClean="0"/>
              <a:pPr/>
              <a:t>4</a:t>
            </a:fld>
            <a:r>
              <a:rPr lang="en-US" smtClean="0"/>
              <a:t> of 35</a:t>
            </a:r>
          </a:p>
        </p:txBody>
      </p:sp>
      <p:sp>
        <p:nvSpPr>
          <p:cNvPr id="3379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/>
              <a:t>Thesis: value changes everything!</a:t>
            </a:r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38862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Q: what is SE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A: The application of science and mathematics by which the properties of software are made </a:t>
            </a:r>
            <a:r>
              <a:rPr lang="en-US" sz="1600" u="sng"/>
              <a:t>useful to people</a:t>
            </a:r>
            <a:br>
              <a:rPr lang="en-US" sz="1600" u="sng"/>
            </a:br>
            <a:endParaRPr lang="en-US" sz="1600" u="sng"/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Most SE techniques are </a:t>
            </a:r>
            <a:br>
              <a:rPr lang="en-US" sz="1800"/>
            </a:br>
            <a:r>
              <a:rPr lang="en-US" sz="1800"/>
              <a:t>“value-neutral”  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Boehm, ASE 2004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Euphuism for “useless”?</a:t>
            </a:r>
            <a:br>
              <a:rPr lang="en-US" sz="1600"/>
            </a:br>
            <a:endParaRPr lang="en-US" sz="1600"/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Value-based SE makes a difference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Yeah? Really?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  <a:buSzPct val="200000"/>
              <a:buFont typeface="Arial" pitchFamily="-65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sz="160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2209800"/>
            <a:ext cx="3657600" cy="3565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D12C0310-D52B-C34F-BBB9-5B04232DB617}" type="slidenum">
              <a:rPr lang="en-US" smtClean="0"/>
              <a:pPr/>
              <a:t>5</a:t>
            </a:fld>
            <a:r>
              <a:rPr lang="en-US" smtClean="0"/>
              <a:t> of 35</a:t>
            </a:r>
          </a:p>
        </p:txBody>
      </p:sp>
      <p:sp>
        <p:nvSpPr>
          <p:cNvPr id="35844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1190625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/>
              <a:t>The History of Computing Naturally Leads to Value-based SE</a:t>
            </a: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76200" y="2057400"/>
          <a:ext cx="8991600" cy="3973513"/>
        </p:xfrm>
        <a:graphic>
          <a:graphicData uri="http://schemas.openxmlformats.org/presentationml/2006/ole">
            <p:oleObj spid="_x0000_s35842" name="Visio" r:id="rId4" imgW="11536299" imgH="5362956" progId="Visio.Drawing.11">
              <p:embed/>
            </p:oleObj>
          </a:graphicData>
        </a:graphic>
      </p:graphicFrame>
      <p:pic>
        <p:nvPicPr>
          <p:cNvPr id="35845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29600" y="177800"/>
            <a:ext cx="7112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C99FD15A-B3BF-0E44-A716-86147328A585}" type="slidenum">
              <a:rPr lang="en-US" smtClean="0"/>
              <a:pPr/>
              <a:t>6</a:t>
            </a:fld>
            <a:r>
              <a:rPr lang="en-US" smtClean="0"/>
              <a:t> of 35</a:t>
            </a:r>
          </a:p>
        </p:txBody>
      </p:sp>
      <p:sp>
        <p:nvSpPr>
          <p:cNvPr id="37891" name="Freeform 1"/>
          <p:cNvSpPr>
            <a:spLocks noChangeArrowheads="1"/>
          </p:cNvSpPr>
          <p:nvPr/>
        </p:nvSpPr>
        <p:spPr bwMode="auto">
          <a:xfrm>
            <a:off x="1828800" y="2286000"/>
            <a:ext cx="4114800" cy="4849813"/>
          </a:xfrm>
          <a:custGeom>
            <a:avLst/>
            <a:gdLst>
              <a:gd name="T0" fmla="*/ 0 w 11431"/>
              <a:gd name="T1" fmla="*/ 0 h 13470"/>
              <a:gd name="T2" fmla="*/ 11430 w 11431"/>
              <a:gd name="T3" fmla="*/ 1347 h 13470"/>
              <a:gd name="T4" fmla="*/ 0 60000 65536"/>
              <a:gd name="T5" fmla="*/ 0 60000 65536"/>
              <a:gd name="T6" fmla="*/ 0 w 11431"/>
              <a:gd name="T7" fmla="*/ 0 h 13470"/>
              <a:gd name="T8" fmla="*/ 11431 w 11431"/>
              <a:gd name="T9" fmla="*/ 13470 h 1347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431" h="13470">
                <a:moveTo>
                  <a:pt x="0" y="0"/>
                </a:moveTo>
                <a:cubicBezTo>
                  <a:pt x="5715" y="13469"/>
                  <a:pt x="11430" y="1347"/>
                  <a:pt x="11430" y="1347"/>
                </a:cubicBezTo>
              </a:path>
            </a:pathLst>
          </a:custGeom>
          <a:noFill/>
          <a:ln w="54720">
            <a:solidFill>
              <a:srgbClr val="0066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1190625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/>
              <a:t>Risk Exposure (RE) </a:t>
            </a:r>
            <a:br>
              <a:rPr lang="en-US" sz="2400" dirty="0"/>
            </a:br>
            <a:r>
              <a:rPr lang="en-US" sz="2400" dirty="0"/>
              <a:t>= Software Quality Investment RE (</a:t>
            </a:r>
            <a:r>
              <a:rPr lang="en-US" sz="2400" dirty="0" err="1"/>
              <a:t>REq</a:t>
            </a:r>
            <a:r>
              <a:rPr lang="en-US" sz="2400" dirty="0"/>
              <a:t>) </a:t>
            </a:r>
            <a:br>
              <a:rPr lang="en-US" sz="2400" dirty="0"/>
            </a:br>
            <a:r>
              <a:rPr lang="en-US" sz="2400" dirty="0"/>
              <a:t>+ Market Share Erosion RE (</a:t>
            </a:r>
            <a:r>
              <a:rPr lang="en-US" sz="2400" dirty="0" err="1"/>
              <a:t>REm</a:t>
            </a:r>
            <a:r>
              <a:rPr lang="en-US" sz="2400" dirty="0"/>
              <a:t>)‏</a:t>
            </a:r>
          </a:p>
        </p:txBody>
      </p:sp>
      <p:sp>
        <p:nvSpPr>
          <p:cNvPr id="37893" name="Line 3"/>
          <p:cNvSpPr>
            <a:spLocks noChangeShapeType="1"/>
          </p:cNvSpPr>
          <p:nvPr/>
        </p:nvSpPr>
        <p:spPr bwMode="auto">
          <a:xfrm flipV="1">
            <a:off x="1157288" y="2674938"/>
            <a:ext cx="1587" cy="2981325"/>
          </a:xfrm>
          <a:prstGeom prst="line">
            <a:avLst/>
          </a:prstGeom>
          <a:noFill/>
          <a:ln w="28440">
            <a:solidFill>
              <a:srgbClr val="33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4" name="Text Box 4"/>
          <p:cNvSpPr txBox="1">
            <a:spLocks noChangeArrowheads="1"/>
          </p:cNvSpPr>
          <p:nvPr/>
        </p:nvSpPr>
        <p:spPr bwMode="auto">
          <a:xfrm>
            <a:off x="2986088" y="5715000"/>
            <a:ext cx="2955925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330000"/>
                </a:solidFill>
                <a:ea typeface="DejaVu Sans" charset="0"/>
                <a:cs typeface="DejaVu Sans" charset="0"/>
              </a:rPr>
              <a:t>Time to Ship (amount of testing)‏</a:t>
            </a:r>
          </a:p>
        </p:txBody>
      </p:sp>
      <p:sp>
        <p:nvSpPr>
          <p:cNvPr id="37895" name="Line 5"/>
          <p:cNvSpPr>
            <a:spLocks noChangeShapeType="1"/>
          </p:cNvSpPr>
          <p:nvPr/>
        </p:nvSpPr>
        <p:spPr bwMode="auto">
          <a:xfrm>
            <a:off x="1157288" y="5651500"/>
            <a:ext cx="6248400" cy="1588"/>
          </a:xfrm>
          <a:prstGeom prst="line">
            <a:avLst/>
          </a:prstGeom>
          <a:noFill/>
          <a:ln w="28440">
            <a:solidFill>
              <a:srgbClr val="33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6" name="Oval 6"/>
          <p:cNvSpPr>
            <a:spLocks noChangeArrowheads="1"/>
          </p:cNvSpPr>
          <p:nvPr/>
        </p:nvSpPr>
        <p:spPr bwMode="auto">
          <a:xfrm>
            <a:off x="1538288" y="5448300"/>
            <a:ext cx="76200" cy="762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7" name="Text Box 7"/>
          <p:cNvSpPr txBox="1">
            <a:spLocks noChangeArrowheads="1"/>
          </p:cNvSpPr>
          <p:nvPr/>
        </p:nvSpPr>
        <p:spPr bwMode="auto">
          <a:xfrm>
            <a:off x="1365250" y="4572000"/>
            <a:ext cx="1944688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 eaLnBrk="1" hangingPunct="1">
              <a:buClr>
                <a:srgbClr val="FF0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1">
                <a:solidFill>
                  <a:srgbClr val="FF0000"/>
                </a:solidFill>
                <a:ea typeface="DejaVu Sans" charset="0"/>
                <a:cs typeface="DejaVu Sans" charset="0"/>
              </a:rPr>
              <a:t>Few rivals and/or</a:t>
            </a:r>
          </a:p>
          <a:p>
            <a:pPr eaLnBrk="1" hangingPunct="1">
              <a:buClr>
                <a:srgbClr val="FF0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1">
                <a:solidFill>
                  <a:srgbClr val="FF0000"/>
                </a:solidFill>
                <a:ea typeface="DejaVu Sans" charset="0"/>
                <a:cs typeface="DejaVu Sans" charset="0"/>
              </a:rPr>
              <a:t>Weak rivals</a:t>
            </a:r>
          </a:p>
        </p:txBody>
      </p:sp>
      <p:sp>
        <p:nvSpPr>
          <p:cNvPr id="37898" name="Oval 8"/>
          <p:cNvSpPr>
            <a:spLocks noChangeArrowheads="1"/>
          </p:cNvSpPr>
          <p:nvPr/>
        </p:nvSpPr>
        <p:spPr bwMode="auto">
          <a:xfrm>
            <a:off x="6148388" y="2933700"/>
            <a:ext cx="76200" cy="762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9" name="Text Box 9"/>
          <p:cNvSpPr txBox="1">
            <a:spLocks noChangeArrowheads="1"/>
          </p:cNvSpPr>
          <p:nvPr/>
        </p:nvSpPr>
        <p:spPr bwMode="auto">
          <a:xfrm>
            <a:off x="6467475" y="2719388"/>
            <a:ext cx="20764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 eaLnBrk="1" hangingPunct="1">
              <a:buClr>
                <a:srgbClr val="FF0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1">
                <a:solidFill>
                  <a:srgbClr val="FF0000"/>
                </a:solidFill>
                <a:ea typeface="DejaVu Sans" charset="0"/>
                <a:cs typeface="DejaVu Sans" charset="0"/>
              </a:rPr>
              <a:t>Many rivals and/or</a:t>
            </a:r>
          </a:p>
          <a:p>
            <a:pPr eaLnBrk="1" hangingPunct="1">
              <a:buClr>
                <a:srgbClr val="FF0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1">
                <a:solidFill>
                  <a:srgbClr val="FF0000"/>
                </a:solidFill>
                <a:ea typeface="DejaVu Sans" charset="0"/>
                <a:cs typeface="DejaVu Sans" charset="0"/>
              </a:rPr>
              <a:t>Strong rivals</a:t>
            </a:r>
          </a:p>
        </p:txBody>
      </p:sp>
      <p:sp>
        <p:nvSpPr>
          <p:cNvPr id="37900" name="Text Box 10"/>
          <p:cNvSpPr txBox="1">
            <a:spLocks noChangeArrowheads="1"/>
          </p:cNvSpPr>
          <p:nvPr/>
        </p:nvSpPr>
        <p:spPr bwMode="auto">
          <a:xfrm>
            <a:off x="3430588" y="3657600"/>
            <a:ext cx="914400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 algn="ctr" eaLnBrk="1" hangingPunct="1">
              <a:buClr>
                <a:srgbClr val="1B59AC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>
                <a:solidFill>
                  <a:srgbClr val="1B59AC"/>
                </a:solidFill>
                <a:ea typeface="DejaVu Sans" charset="0"/>
                <a:cs typeface="DejaVu Sans" charset="0"/>
              </a:rPr>
              <a:t>Sweet</a:t>
            </a:r>
          </a:p>
          <a:p>
            <a:pPr algn="ctr" eaLnBrk="1" hangingPunct="1">
              <a:buClr>
                <a:srgbClr val="1B59AC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>
                <a:solidFill>
                  <a:srgbClr val="1B59AC"/>
                </a:solidFill>
                <a:ea typeface="DejaVu Sans" charset="0"/>
                <a:cs typeface="DejaVu Sans" charset="0"/>
              </a:rPr>
              <a:t>Spot</a:t>
            </a:r>
          </a:p>
        </p:txBody>
      </p:sp>
      <p:sp>
        <p:nvSpPr>
          <p:cNvPr id="37901" name="Oval 11"/>
          <p:cNvSpPr>
            <a:spLocks noChangeArrowheads="1"/>
          </p:cNvSpPr>
          <p:nvPr/>
        </p:nvSpPr>
        <p:spPr bwMode="auto">
          <a:xfrm>
            <a:off x="1514475" y="5448300"/>
            <a:ext cx="76200" cy="762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02" name="Oval 12"/>
          <p:cNvSpPr>
            <a:spLocks noChangeArrowheads="1"/>
          </p:cNvSpPr>
          <p:nvPr/>
        </p:nvSpPr>
        <p:spPr bwMode="auto">
          <a:xfrm>
            <a:off x="6124575" y="2933700"/>
            <a:ext cx="76200" cy="762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03" name="Freeform 13"/>
          <p:cNvSpPr>
            <a:spLocks noChangeArrowheads="1"/>
          </p:cNvSpPr>
          <p:nvPr/>
        </p:nvSpPr>
        <p:spPr bwMode="auto">
          <a:xfrm>
            <a:off x="1285875" y="2781300"/>
            <a:ext cx="4953000" cy="2743200"/>
          </a:xfrm>
          <a:custGeom>
            <a:avLst/>
            <a:gdLst>
              <a:gd name="T0" fmla="*/ 0 w 3120"/>
              <a:gd name="T1" fmla="*/ 1728 h 1728"/>
              <a:gd name="T2" fmla="*/ 2304 w 3120"/>
              <a:gd name="T3" fmla="*/ 1104 h 1728"/>
              <a:gd name="T4" fmla="*/ 3120 w 3120"/>
              <a:gd name="T5" fmla="*/ 0 h 1728"/>
              <a:gd name="T6" fmla="*/ 0 60000 65536"/>
              <a:gd name="T7" fmla="*/ 0 60000 65536"/>
              <a:gd name="T8" fmla="*/ 0 60000 65536"/>
              <a:gd name="T9" fmla="*/ 0 w 3120"/>
              <a:gd name="T10" fmla="*/ 0 h 1728"/>
              <a:gd name="T11" fmla="*/ 3120 w 3120"/>
              <a:gd name="T12" fmla="*/ 1728 h 1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120" h="1728">
                <a:moveTo>
                  <a:pt x="0" y="1728"/>
                </a:moveTo>
                <a:cubicBezTo>
                  <a:pt x="892" y="1560"/>
                  <a:pt x="1784" y="1392"/>
                  <a:pt x="2304" y="1104"/>
                </a:cubicBezTo>
                <a:cubicBezTo>
                  <a:pt x="2824" y="816"/>
                  <a:pt x="2972" y="408"/>
                  <a:pt x="3120" y="0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04" name="Freeform 14"/>
          <p:cNvSpPr>
            <a:spLocks noChangeArrowheads="1"/>
          </p:cNvSpPr>
          <p:nvPr/>
        </p:nvSpPr>
        <p:spPr bwMode="auto">
          <a:xfrm>
            <a:off x="1676400" y="2717800"/>
            <a:ext cx="5791200" cy="2819400"/>
          </a:xfrm>
          <a:custGeom>
            <a:avLst/>
            <a:gdLst>
              <a:gd name="T0" fmla="*/ 0 w 3648"/>
              <a:gd name="T1" fmla="*/ 0 h 1776"/>
              <a:gd name="T2" fmla="*/ 1344 w 3648"/>
              <a:gd name="T3" fmla="*/ 1392 h 1776"/>
              <a:gd name="T4" fmla="*/ 3648 w 3648"/>
              <a:gd name="T5" fmla="*/ 1776 h 1776"/>
              <a:gd name="T6" fmla="*/ 0 60000 65536"/>
              <a:gd name="T7" fmla="*/ 0 60000 65536"/>
              <a:gd name="T8" fmla="*/ 0 60000 65536"/>
              <a:gd name="T9" fmla="*/ 0 w 3648"/>
              <a:gd name="T10" fmla="*/ 0 h 1776"/>
              <a:gd name="T11" fmla="*/ 3648 w 3648"/>
              <a:gd name="T12" fmla="*/ 1776 h 17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48" h="1776">
                <a:moveTo>
                  <a:pt x="0" y="0"/>
                </a:moveTo>
                <a:cubicBezTo>
                  <a:pt x="368" y="548"/>
                  <a:pt x="736" y="1096"/>
                  <a:pt x="1344" y="1392"/>
                </a:cubicBezTo>
                <a:cubicBezTo>
                  <a:pt x="1952" y="1688"/>
                  <a:pt x="2800" y="1732"/>
                  <a:pt x="3648" y="1776"/>
                </a:cubicBezTo>
              </a:path>
            </a:pathLst>
          </a:custGeom>
          <a:noFill/>
          <a:ln w="28440">
            <a:solidFill>
              <a:srgbClr val="33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05" name="Oval 15"/>
          <p:cNvSpPr>
            <a:spLocks noChangeArrowheads="1"/>
          </p:cNvSpPr>
          <p:nvPr/>
        </p:nvSpPr>
        <p:spPr bwMode="auto">
          <a:xfrm>
            <a:off x="1739900" y="2819400"/>
            <a:ext cx="76200" cy="76200"/>
          </a:xfrm>
          <a:prstGeom prst="ellipse">
            <a:avLst/>
          </a:prstGeom>
          <a:solidFill>
            <a:srgbClr val="330000"/>
          </a:solidFill>
          <a:ln w="9360">
            <a:solidFill>
              <a:srgbClr val="33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06" name="Text Box 16"/>
          <p:cNvSpPr txBox="1">
            <a:spLocks noChangeArrowheads="1"/>
          </p:cNvSpPr>
          <p:nvPr/>
        </p:nvSpPr>
        <p:spPr bwMode="auto">
          <a:xfrm>
            <a:off x="2286000" y="2743200"/>
            <a:ext cx="2268538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 eaLnBrk="1" hangingPunct="1">
              <a:buClr>
                <a:srgbClr val="320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1">
                <a:solidFill>
                  <a:srgbClr val="320000"/>
                </a:solidFill>
                <a:ea typeface="DejaVu Sans" charset="0"/>
                <a:cs typeface="DejaVu Sans" charset="0"/>
              </a:rPr>
              <a:t>Many defects and/or</a:t>
            </a:r>
          </a:p>
          <a:p>
            <a:pPr eaLnBrk="1" hangingPunct="1">
              <a:buClr>
                <a:srgbClr val="320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1">
                <a:solidFill>
                  <a:srgbClr val="320000"/>
                </a:solidFill>
                <a:ea typeface="DejaVu Sans" charset="0"/>
                <a:cs typeface="DejaVu Sans" charset="0"/>
              </a:rPr>
              <a:t>Critical defects</a:t>
            </a:r>
          </a:p>
        </p:txBody>
      </p:sp>
      <p:sp>
        <p:nvSpPr>
          <p:cNvPr id="37907" name="Oval 17"/>
          <p:cNvSpPr>
            <a:spLocks noChangeArrowheads="1"/>
          </p:cNvSpPr>
          <p:nvPr/>
        </p:nvSpPr>
        <p:spPr bwMode="auto">
          <a:xfrm>
            <a:off x="6553200" y="5448300"/>
            <a:ext cx="76200" cy="76200"/>
          </a:xfrm>
          <a:prstGeom prst="ellipse">
            <a:avLst/>
          </a:prstGeom>
          <a:solidFill>
            <a:srgbClr val="330000"/>
          </a:solidFill>
          <a:ln w="9360">
            <a:solidFill>
              <a:srgbClr val="33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08" name="Text Box 18"/>
          <p:cNvSpPr txBox="1">
            <a:spLocks noChangeArrowheads="1"/>
          </p:cNvSpPr>
          <p:nvPr/>
        </p:nvSpPr>
        <p:spPr bwMode="auto">
          <a:xfrm>
            <a:off x="5591175" y="4813300"/>
            <a:ext cx="219710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 eaLnBrk="1" hangingPunct="1">
              <a:buClr>
                <a:srgbClr val="320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1">
                <a:solidFill>
                  <a:srgbClr val="320000"/>
                </a:solidFill>
                <a:ea typeface="DejaVu Sans" charset="0"/>
                <a:cs typeface="DejaVu Sans" charset="0"/>
              </a:rPr>
              <a:t>Few defects and/or </a:t>
            </a:r>
            <a:br>
              <a:rPr lang="en-US" sz="1700" b="1">
                <a:solidFill>
                  <a:srgbClr val="320000"/>
                </a:solidFill>
                <a:ea typeface="DejaVu Sans" charset="0"/>
                <a:cs typeface="DejaVu Sans" charset="0"/>
              </a:rPr>
            </a:br>
            <a:r>
              <a:rPr lang="en-US" sz="1700" b="1">
                <a:solidFill>
                  <a:srgbClr val="320000"/>
                </a:solidFill>
                <a:ea typeface="DejaVu Sans" charset="0"/>
                <a:cs typeface="DejaVu Sans" charset="0"/>
              </a:rPr>
              <a:t>minor defects</a:t>
            </a:r>
          </a:p>
        </p:txBody>
      </p:sp>
      <p:sp>
        <p:nvSpPr>
          <p:cNvPr id="37909" name="Text Box 19"/>
          <p:cNvSpPr txBox="1">
            <a:spLocks noChangeArrowheads="1"/>
          </p:cNvSpPr>
          <p:nvPr/>
        </p:nvSpPr>
        <p:spPr bwMode="auto">
          <a:xfrm rot="-5400000">
            <a:off x="-70644" y="4110832"/>
            <a:ext cx="1817687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r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330000"/>
                </a:solidFill>
                <a:ea typeface="DejaVu Sans" charset="0"/>
                <a:cs typeface="DejaVu Sans" charset="0"/>
              </a:rPr>
              <a:t>RE =REq + REm</a:t>
            </a:r>
          </a:p>
        </p:txBody>
      </p:sp>
      <p:sp>
        <p:nvSpPr>
          <p:cNvPr id="37910" name="Text Box 20"/>
          <p:cNvSpPr txBox="1">
            <a:spLocks noChangeArrowheads="1"/>
          </p:cNvSpPr>
          <p:nvPr/>
        </p:nvSpPr>
        <p:spPr bwMode="auto">
          <a:xfrm>
            <a:off x="1144588" y="2252663"/>
            <a:ext cx="1425575" cy="457200"/>
          </a:xfrm>
          <a:prstGeom prst="rect">
            <a:avLst/>
          </a:prstGeom>
          <a:solidFill>
            <a:srgbClr val="222920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buClr>
                <a:srgbClr val="FFFFFF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 b="1">
                <a:solidFill>
                  <a:srgbClr val="FFFFFF"/>
                </a:solidFill>
                <a:ea typeface="DejaVu Sans" charset="0"/>
                <a:cs typeface="DejaVu Sans" charset="0"/>
              </a:rPr>
              <a:t>Software Quality </a:t>
            </a:r>
            <a:br>
              <a:rPr lang="en-US" sz="1200" b="1">
                <a:solidFill>
                  <a:srgbClr val="FFFFFF"/>
                </a:solidFill>
                <a:ea typeface="DejaVu Sans" charset="0"/>
                <a:cs typeface="DejaVu Sans" charset="0"/>
              </a:rPr>
            </a:br>
            <a:r>
              <a:rPr lang="en-US" sz="1200" b="1">
                <a:solidFill>
                  <a:srgbClr val="FFFFFF"/>
                </a:solidFill>
                <a:ea typeface="DejaVu Sans" charset="0"/>
                <a:cs typeface="DejaVu Sans" charset="0"/>
              </a:rPr>
              <a:t>Investment RE</a:t>
            </a:r>
          </a:p>
        </p:txBody>
      </p:sp>
      <p:sp>
        <p:nvSpPr>
          <p:cNvPr id="37911" name="Text Box 21"/>
          <p:cNvSpPr txBox="1">
            <a:spLocks noChangeArrowheads="1"/>
          </p:cNvSpPr>
          <p:nvPr/>
        </p:nvSpPr>
        <p:spPr bwMode="auto">
          <a:xfrm>
            <a:off x="5489575" y="2284413"/>
            <a:ext cx="1138238" cy="457200"/>
          </a:xfrm>
          <a:prstGeom prst="rect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buClr>
                <a:srgbClr val="FFFFFF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 b="1">
                <a:solidFill>
                  <a:srgbClr val="FFFFFF"/>
                </a:solidFill>
                <a:ea typeface="DejaVu Sans" charset="0"/>
                <a:cs typeface="DejaVu Sans" charset="0"/>
              </a:rPr>
              <a:t>Market Share</a:t>
            </a:r>
            <a:br>
              <a:rPr lang="en-US" sz="1200" b="1">
                <a:solidFill>
                  <a:srgbClr val="FFFFFF"/>
                </a:solidFill>
                <a:ea typeface="DejaVu Sans" charset="0"/>
                <a:cs typeface="DejaVu Sans" charset="0"/>
              </a:rPr>
            </a:br>
            <a:r>
              <a:rPr lang="en-US" sz="1200" b="1">
                <a:solidFill>
                  <a:srgbClr val="FFFFFF"/>
                </a:solidFill>
                <a:ea typeface="DejaVu Sans" charset="0"/>
                <a:cs typeface="DejaVu Sans" charset="0"/>
              </a:rPr>
              <a:t>Erosion RE</a:t>
            </a:r>
          </a:p>
        </p:txBody>
      </p:sp>
      <p:sp>
        <p:nvSpPr>
          <p:cNvPr id="37912" name="Oval 23"/>
          <p:cNvSpPr>
            <a:spLocks noChangeArrowheads="1"/>
          </p:cNvSpPr>
          <p:nvPr/>
        </p:nvSpPr>
        <p:spPr bwMode="auto">
          <a:xfrm>
            <a:off x="3733800" y="4419600"/>
            <a:ext cx="304800" cy="304800"/>
          </a:xfrm>
          <a:prstGeom prst="ellipse">
            <a:avLst/>
          </a:prstGeom>
          <a:solidFill>
            <a:srgbClr val="1B59AC"/>
          </a:solidFill>
          <a:ln w="9360">
            <a:solidFill>
              <a:srgbClr val="FFDC4C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7913" name="Picture 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29600" y="177800"/>
            <a:ext cx="7112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CF57DDC-A456-3F48-9109-C58FB51124D5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993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981200"/>
            <a:ext cx="7772400" cy="11430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/>
              <a:t>Value-based SE</a:t>
            </a:r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0" y="3733800"/>
            <a:ext cx="6400800" cy="1752600"/>
          </a:xfrm>
        </p:spPr>
        <p:txBody>
          <a:bodyPr lIns="90000" tIns="46800" rIns="90000" bIns="46800"/>
          <a:lstStyle/>
          <a:p>
            <a:pPr marL="0" indent="0" algn="ctr" eaLnBrk="1" hangingPunct="1">
              <a:spcBef>
                <a:spcPts val="600"/>
              </a:spcBef>
              <a:buFont typeface="Arial" pitchFamily="-65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/>
              <a:t>Not even wrong?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E87DD7D1-B058-5C46-B7C9-20087D568D4D}" type="slidenum">
              <a:rPr lang="en-US" smtClean="0"/>
              <a:pPr/>
              <a:t>8</a:t>
            </a:fld>
            <a:r>
              <a:rPr lang="en-US" smtClean="0"/>
              <a:t> of 35</a:t>
            </a:r>
          </a:p>
        </p:txBody>
      </p:sp>
      <p:sp>
        <p:nvSpPr>
          <p:cNvPr id="41987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463550"/>
            <a:ext cx="7772400" cy="1435100"/>
          </a:xfrm>
        </p:spPr>
        <p:txBody>
          <a:bodyPr/>
          <a:lstStyle/>
          <a:p>
            <a:pPr algn="l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/>
              <a:t>Is the value-thesis</a:t>
            </a:r>
            <a:br>
              <a:rPr lang="en-US"/>
            </a:br>
            <a:r>
              <a:rPr lang="en-US"/>
              <a:t>not even wrong?</a:t>
            </a:r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6248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Wolfgang Pauli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The "conscience of physics", 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the critic to whom his colleagues were accountable. 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Scathing in his dismissal of poor theories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 often labeling it </a:t>
            </a:r>
            <a:r>
              <a:rPr lang="en-US" sz="1600" i="1"/>
              <a:t>ganz falsch</a:t>
            </a:r>
            <a:r>
              <a:rPr lang="en-US" sz="1600"/>
              <a:t>, utterly false.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But </a:t>
            </a:r>
            <a:r>
              <a:rPr lang="en-US" sz="1800" i="1"/>
              <a:t>“ganz falsch”</a:t>
            </a:r>
            <a:r>
              <a:rPr lang="en-US" sz="1800"/>
              <a:t>  was not his most severe criticism, 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He hated theories so unclearly presented as to be </a:t>
            </a:r>
          </a:p>
          <a:p>
            <a:pPr lvl="2" eaLnBrk="1" hangingPunct="1">
              <a:lnSpc>
                <a:spcPct val="90000"/>
              </a:lnSpc>
              <a:spcBef>
                <a:spcPts val="3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400"/>
              <a:t>untestable </a:t>
            </a:r>
          </a:p>
          <a:p>
            <a:pPr lvl="2" eaLnBrk="1" hangingPunct="1">
              <a:lnSpc>
                <a:spcPct val="90000"/>
              </a:lnSpc>
              <a:spcBef>
                <a:spcPts val="3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400"/>
              <a:t>unevaluatable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Worse than wrong because they could not be proven wrong.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Not properly belonging within the realm of science </a:t>
            </a:r>
          </a:p>
          <a:p>
            <a:pPr lvl="2" eaLnBrk="1" hangingPunct="1">
              <a:lnSpc>
                <a:spcPct val="90000"/>
              </a:lnSpc>
              <a:spcBef>
                <a:spcPts val="3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400"/>
              <a:t>even though posing as such. 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Famously, he wrote of a such unclear paper:</a:t>
            </a:r>
          </a:p>
          <a:p>
            <a:pPr lvl="2" eaLnBrk="1" hangingPunct="1">
              <a:lnSpc>
                <a:spcPct val="90000"/>
              </a:lnSpc>
              <a:spcBef>
                <a:spcPts val="3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400"/>
              <a:t>”That’s not right. It’s not </a:t>
            </a:r>
            <a:r>
              <a:rPr lang="en-US" sz="1400" i="1"/>
              <a:t>even</a:t>
            </a:r>
            <a:r>
              <a:rPr lang="en-US" sz="1400"/>
              <a:t> wrong."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228600"/>
            <a:ext cx="2717800" cy="289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blurRad="63500" dist="17819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60A3BBC5-0004-B74F-AD97-32CD1625A76F}" type="slidenum">
              <a:rPr lang="en-US" smtClean="0"/>
              <a:pPr/>
              <a:t>9</a:t>
            </a:fld>
            <a:r>
              <a:rPr lang="en-US" smtClean="0"/>
              <a:t> of 35</a:t>
            </a:r>
          </a:p>
        </p:txBody>
      </p:sp>
      <p:sp>
        <p:nvSpPr>
          <p:cNvPr id="4403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449263"/>
            <a:ext cx="7772400" cy="13128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/>
              <a:t>So is the value </a:t>
            </a:r>
            <a:br>
              <a:rPr lang="en-US" sz="4000"/>
            </a:br>
            <a:r>
              <a:rPr lang="en-US" sz="4000"/>
              <a:t>thesis refutable?</a:t>
            </a:r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38862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Find a domain general “value” proposition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Menzies, Boehm, Madachy, Hihn, et al, [ASE 2007]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Reduce effort, defects, schedule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“energy”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Find a local value proposition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A variant of USC Ph.D. thesis</a:t>
            </a:r>
          </a:p>
          <a:p>
            <a:pPr lvl="2" eaLnBrk="1" hangingPunct="1">
              <a:lnSpc>
                <a:spcPct val="90000"/>
              </a:lnSpc>
              <a:spcBef>
                <a:spcPts val="3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400"/>
              <a:t>[Huang 2006]: Software Quality Analysis: a Value-Based Approach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“value”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Use them in a what-if scenario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Any difference in the conclusions?</a:t>
            </a:r>
          </a:p>
        </p:txBody>
      </p:sp>
      <p:sp>
        <p:nvSpPr>
          <p:cNvPr id="44037" name="Line 3"/>
          <p:cNvSpPr>
            <a:spLocks noChangeShapeType="1"/>
          </p:cNvSpPr>
          <p:nvPr/>
        </p:nvSpPr>
        <p:spPr bwMode="auto">
          <a:xfrm flipV="1">
            <a:off x="4572000" y="3043238"/>
            <a:ext cx="533400" cy="390525"/>
          </a:xfrm>
          <a:prstGeom prst="line">
            <a:avLst/>
          </a:prstGeom>
          <a:noFill/>
          <a:ln w="9360">
            <a:solidFill>
              <a:srgbClr val="33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38" name="Text Box 4"/>
          <p:cNvSpPr txBox="1">
            <a:spLocks noChangeArrowheads="1"/>
          </p:cNvSpPr>
          <p:nvPr/>
        </p:nvSpPr>
        <p:spPr bwMode="auto">
          <a:xfrm>
            <a:off x="5318125" y="1343025"/>
            <a:ext cx="352107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4953000" y="1995488"/>
            <a:ext cx="3581400" cy="2179637"/>
          </a:xfrm>
          <a:prstGeom prst="rect">
            <a:avLst/>
          </a:prstGeom>
          <a:solidFill>
            <a:srgbClr val="CCCCCC"/>
          </a:solidFill>
          <a:ln w="9360">
            <a:solidFill>
              <a:srgbClr val="330000"/>
            </a:solidFill>
            <a:miter lim="800000"/>
            <a:headEnd/>
            <a:tailEnd/>
          </a:ln>
          <a:effectLst>
            <a:outerShdw blurRad="63500" dist="17819" dir="2700000" algn="ctr" rotWithShape="0">
              <a:srgbClr val="808080"/>
            </a:outerShdw>
          </a:effectLst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(defun energy ()‏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"Calculates energy based on cocomo pm, tdev, coqualmo defects, 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Madachy’s risk."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(let* ((npm   (calc-normalized-pm))‏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(ntdev   (calc-normalized-tdev))‏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(ndefects  (calc-normalized-defects))‏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(nrisk   (calc-normalized-risk))‏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(pm-weight 1)‏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(tdev-weight 1)‏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(defects-weight (+ 1 (expt 1.8 (- (xomo-rating? 'rely) 3))))‏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(risk-weight 1))‏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(/ (sqrt (+ (expt (* npm  pm-weight) 2)‏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         (expt (* ntdev tdev-weight) 2)‏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         (expt (* ndefects defects-weight) 2)‏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         (expt (* nrisk risk-weight) 2)))‏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(sqrt (+ pm-weight tdev-weight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          defects-weight risk-weight)))))‏</a:t>
            </a:r>
          </a:p>
        </p:txBody>
      </p:sp>
      <p:sp>
        <p:nvSpPr>
          <p:cNvPr id="44040" name="Line 6"/>
          <p:cNvSpPr>
            <a:spLocks noChangeShapeType="1"/>
          </p:cNvSpPr>
          <p:nvPr/>
        </p:nvSpPr>
        <p:spPr bwMode="auto">
          <a:xfrm>
            <a:off x="4343400" y="4343400"/>
            <a:ext cx="685800" cy="304800"/>
          </a:xfrm>
          <a:prstGeom prst="line">
            <a:avLst/>
          </a:prstGeom>
          <a:noFill/>
          <a:ln w="9360">
            <a:solidFill>
              <a:srgbClr val="33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4953000" y="4540250"/>
            <a:ext cx="3581400" cy="1935163"/>
          </a:xfrm>
          <a:prstGeom prst="rect">
            <a:avLst/>
          </a:prstGeom>
          <a:solidFill>
            <a:srgbClr val="86C0E9"/>
          </a:solidFill>
          <a:ln w="9360">
            <a:solidFill>
              <a:srgbClr val="330000"/>
            </a:solidFill>
            <a:miter lim="800000"/>
            <a:headEnd/>
            <a:tailEnd/>
          </a:ln>
          <a:effectLst>
            <a:outerShdw blurRad="63500" dist="17819" dir="2700000" algn="ctr" rotWithShape="0">
              <a:srgbClr val="808080"/>
            </a:outerShdw>
          </a:effectLst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(defun risk-exposure ()‏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“Calculates risk exposure based on rely”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(let* ((pm (calc-pm))‏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 (size-coefficient (calc-size-coefficient '(rely)))‏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 (defects (calc-defects))‏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 (defects_vl (calc-defects-with-vl-rely))‏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 (loss-probability (/ defects defects_vl))‏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 (loss-size (* (expt 3 (/ (- (xomo-rating? 'cplx) 3) 2) 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                    size-coefficient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                    pm))‏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 (software-quality-re (* loss-probability loss-size))‏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 (market-coefficient (calc-market-coefficient '(rely)))‏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   (market-erosion-re (* market-coefficient pm))‏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(+ software-quality-investment-re 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800">
                <a:solidFill>
                  <a:srgbClr val="330000"/>
                </a:solidFill>
                <a:ea typeface="DejaVu Sans" charset="0"/>
                <a:cs typeface="DejaVu Sans" charset="0"/>
              </a:rPr>
              <a:t>        market-erosion-re)))‏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08271743-146D-2F46-915A-8F61C016A35D}" type="slidenum">
              <a:rPr lang="en-US" smtClean="0"/>
              <a:pPr/>
              <a:t>10</a:t>
            </a:fld>
            <a:r>
              <a:rPr lang="en-US" smtClean="0"/>
              <a:t> of 35</a:t>
            </a:r>
          </a:p>
        </p:txBody>
      </p:sp>
      <p:sp>
        <p:nvSpPr>
          <p:cNvPr id="4608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/>
              <a:t>Aside</a:t>
            </a:r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eaLnBrk="1" hangingPunct="1">
              <a:spcBef>
                <a:spcPts val="700"/>
              </a:spcBef>
              <a:buSzPct val="114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800"/>
              <a:t>Not really [Huang06]</a:t>
            </a:r>
          </a:p>
          <a:p>
            <a:pPr lvl="1" eaLnBrk="1" hangingPunct="1">
              <a:spcBef>
                <a:spcPts val="6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400"/>
              <a:t>But some variant Huang06</a:t>
            </a:r>
          </a:p>
          <a:p>
            <a:pPr eaLnBrk="1" hangingPunct="1">
              <a:spcBef>
                <a:spcPts val="700"/>
              </a:spcBef>
              <a:buSzPct val="114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800"/>
              <a:t>Had to use some “engineering judgment” </a:t>
            </a:r>
          </a:p>
          <a:p>
            <a:pPr lvl="1" eaLnBrk="1" hangingPunct="1">
              <a:spcBef>
                <a:spcPts val="6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400"/>
              <a:t>a.k.a. guesses</a:t>
            </a:r>
          </a:p>
          <a:p>
            <a:pPr eaLnBrk="1" hangingPunct="1">
              <a:spcBef>
                <a:spcPts val="700"/>
              </a:spcBef>
              <a:buSzPct val="114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800"/>
              <a:t>Apologies to Dr. Huang</a:t>
            </a:r>
          </a:p>
          <a:p>
            <a:pPr lvl="1" eaLnBrk="1" hangingPunct="1">
              <a:buFont typeface="Arial" pitchFamily="-65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/>
          </a:p>
        </p:txBody>
      </p:sp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4572000"/>
            <a:ext cx="92710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3872BE91-5776-684A-91D0-85BBB3620277}" type="slidenum">
              <a:rPr lang="en-US" smtClean="0"/>
              <a:pPr/>
              <a:t>11</a:t>
            </a:fld>
            <a:r>
              <a:rPr lang="en-US" smtClean="0"/>
              <a:t> of 35</a:t>
            </a:r>
          </a:p>
        </p:txBody>
      </p:sp>
      <p:sp>
        <p:nvSpPr>
          <p:cNvPr id="4813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/>
              <a:t>Tools</a:t>
            </a:r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4114800"/>
          </a:xfrm>
        </p:spPr>
        <p:txBody>
          <a:bodyPr/>
          <a:lstStyle/>
          <a:p>
            <a:pPr eaLnBrk="1" hangingPunct="1">
              <a:spcBef>
                <a:spcPts val="500"/>
              </a:spcBef>
              <a:buSzPct val="160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/>
              <a:t>Four USC models</a:t>
            </a:r>
          </a:p>
          <a:p>
            <a:pPr lvl="1" eaLnBrk="1" hangingPunct="1">
              <a:spcBef>
                <a:spcPts val="4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COCOMO effort prediction: staff months</a:t>
            </a:r>
          </a:p>
          <a:p>
            <a:pPr lvl="1" eaLnBrk="1" hangingPunct="1">
              <a:spcBef>
                <a:spcPts val="4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COCOMO schedule predictor: calendar months</a:t>
            </a:r>
          </a:p>
          <a:p>
            <a:pPr lvl="1" eaLnBrk="1" hangingPunct="1">
              <a:spcBef>
                <a:spcPts val="4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COQUALMO defect predictor: defects/KLOC</a:t>
            </a:r>
            <a:endParaRPr lang="en-US" sz="1800" smtClean="0"/>
          </a:p>
          <a:p>
            <a:pPr eaLnBrk="1" hangingPunct="1">
              <a:spcBef>
                <a:spcPts val="500"/>
              </a:spcBef>
              <a:buSzPct val="160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 smtClean="0"/>
              <a:t>Monte </a:t>
            </a:r>
            <a:r>
              <a:rPr lang="en-US" sz="2000"/>
              <a:t>Carlo simulator</a:t>
            </a:r>
          </a:p>
          <a:p>
            <a:pPr eaLnBrk="1" hangingPunct="1">
              <a:spcBef>
                <a:spcPts val="500"/>
              </a:spcBef>
              <a:buSzPct val="160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/>
              <a:t>AI search engine</a:t>
            </a:r>
          </a:p>
          <a:p>
            <a:pPr lvl="1" eaLnBrk="1" hangingPunct="1">
              <a:spcBef>
                <a:spcPts val="4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Search for the least number of project changes …</a:t>
            </a:r>
          </a:p>
          <a:p>
            <a:pPr lvl="1" eaLnBrk="1" hangingPunct="1">
              <a:spcBef>
                <a:spcPts val="4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… that most improves the “target”</a:t>
            </a:r>
          </a:p>
          <a:p>
            <a:pPr lvl="1" eaLnBrk="1" hangingPunct="1">
              <a:spcBef>
                <a:spcPts val="4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“Target” is either</a:t>
            </a:r>
          </a:p>
          <a:p>
            <a:pPr lvl="2" eaLnBrk="1" hangingPunct="1"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 [Ase07]’s “energy” function</a:t>
            </a:r>
          </a:p>
          <a:p>
            <a:pPr lvl="2" eaLnBrk="1" hangingPunct="1"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 [Huang06]’s </a:t>
            </a:r>
            <a:r>
              <a:rPr lang="en-US" sz="1600" smtClean="0"/>
              <a:t>“XPOS” proposition (risk exposure)</a:t>
            </a:r>
            <a:endParaRPr lang="en-US" sz="160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075DEAAE-105B-5B4D-B5B8-0A308441F607}" type="slidenum">
              <a:rPr lang="en-US" smtClean="0"/>
              <a:pPr/>
              <a:t>12</a:t>
            </a:fld>
            <a:r>
              <a:rPr lang="en-US" smtClean="0"/>
              <a:t> of 35</a:t>
            </a:r>
          </a:p>
        </p:txBody>
      </p:sp>
      <p:sp>
        <p:nvSpPr>
          <p:cNvPr id="5017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433388"/>
            <a:ext cx="7772400" cy="1344612"/>
          </a:xfrm>
        </p:spPr>
        <p:txBody>
          <a:bodyPr lIns="0" tIns="0" rIns="0" bIns="0"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/>
              <a:t>“Energy” [Ase07]</a:t>
            </a:r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103688"/>
          </a:xfrm>
        </p:spPr>
        <p:txBody>
          <a:bodyPr lIns="0" tIns="0" rIns="0" bIns="0"/>
          <a:lstStyle/>
          <a:p>
            <a:pPr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/>
              <a:t>Euclidean Distance</a:t>
            </a:r>
            <a:r>
              <a:rPr lang="en-US" sz="2000" smtClean="0"/>
              <a:t> to lowest everything</a:t>
            </a:r>
          </a:p>
          <a:p>
            <a:pPr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sz="2000" smtClean="0"/>
          </a:p>
          <a:p>
            <a:pPr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 smtClean="0"/>
              <a:t>Energy </a:t>
            </a:r>
            <a:r>
              <a:rPr lang="en-US" sz="2000"/>
              <a:t>= sqrt(   a * square( normalized ( Time     )) +</a:t>
            </a:r>
            <a:br>
              <a:rPr lang="en-US" sz="2000"/>
            </a:br>
            <a:r>
              <a:rPr lang="en-US" sz="2000"/>
              <a:t>                          b * square( normalized( Effort     )) +</a:t>
            </a:r>
            <a:br>
              <a:rPr lang="en-US" sz="2000"/>
            </a:br>
            <a:r>
              <a:rPr lang="en-US" sz="2000"/>
              <a:t>                          c * square( normalized( Defects ))</a:t>
            </a:r>
            <a:r>
              <a:rPr lang="en-US" sz="2000" smtClean="0"/>
              <a:t> </a:t>
            </a:r>
            <a:br>
              <a:rPr lang="en-US" sz="2000" smtClean="0"/>
            </a:br>
            <a:r>
              <a:rPr lang="en-US" sz="2000"/>
              <a:t>                     )</a:t>
            </a:r>
            <a:br>
              <a:rPr lang="en-US" sz="2000"/>
            </a:br>
            <a:r>
              <a:rPr lang="en-US" sz="2000"/>
              <a:t>                    / sqrt(a+b+</a:t>
            </a:r>
            <a:r>
              <a:rPr lang="en-US" sz="2000" smtClean="0"/>
              <a:t>c)</a:t>
            </a:r>
            <a:endParaRPr lang="en-US" sz="2000"/>
          </a:p>
          <a:p>
            <a:pPr eaLnBrk="1" hangingPunct="1">
              <a:lnSpc>
                <a:spcPct val="90000"/>
              </a:lnSpc>
              <a:buFont typeface="Arial" pitchFamily="-65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7AA9C233-B7B2-6F48-97F5-9480661B3C80}" type="slidenum">
              <a:rPr lang="en-US" smtClean="0"/>
              <a:pPr/>
              <a:t>13</a:t>
            </a:fld>
            <a:r>
              <a:rPr lang="en-US" smtClean="0"/>
              <a:t> of 35</a:t>
            </a:r>
          </a:p>
        </p:txBody>
      </p:sp>
      <p:sp>
        <p:nvSpPr>
          <p:cNvPr id="52227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433388"/>
            <a:ext cx="7772400" cy="1344612"/>
          </a:xfrm>
        </p:spPr>
        <p:txBody>
          <a:bodyPr lIns="0" tIns="0" rIns="0" bIns="0"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mtClean="0"/>
              <a:t>Xpos [Huang06]</a:t>
            </a:r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103688"/>
          </a:xfrm>
        </p:spPr>
        <p:txBody>
          <a:bodyPr lIns="0" tIns="0" rIns="0" bIns="0"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400" dirty="0"/>
              <a:t>Value based evaluation method designed to minimize risk exposure based on 'rely'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400" dirty="0"/>
              <a:t>Balances beating everyone to market with more/worse bugs and being last to market with few/minor bugs.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400" dirty="0"/>
              <a:t>Based on NASA/USC Inspector </a:t>
            </a:r>
            <a:r>
              <a:rPr lang="en-US" sz="2400" dirty="0" err="1"/>
              <a:t>SCRover</a:t>
            </a:r>
            <a:r>
              <a:rPr lang="en-US" sz="2400" dirty="0"/>
              <a:t> project described in [Huang06</a:t>
            </a:r>
            <a:r>
              <a:rPr lang="en-US" sz="2400" dirty="0" smtClean="0"/>
              <a:t>]</a:t>
            </a:r>
            <a:endParaRPr lang="en-US" sz="2400" dirty="0" smtClean="0"/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 dirty="0" smtClean="0"/>
              <a:t> XPOS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 dirty="0" smtClean="0"/>
              <a:t>Risk Exposure (RE) </a:t>
            </a:r>
            <a:br>
              <a:rPr lang="en-US" sz="2000" dirty="0" smtClean="0"/>
            </a:br>
            <a:r>
              <a:rPr lang="en-US" sz="2000" dirty="0" smtClean="0"/>
              <a:t>= Software Quality Investment RE (</a:t>
            </a:r>
            <a:r>
              <a:rPr lang="en-US" sz="2000" dirty="0" err="1" smtClean="0"/>
              <a:t>REq</a:t>
            </a:r>
            <a:r>
              <a:rPr lang="en-US" sz="2000" dirty="0" smtClean="0"/>
              <a:t>) </a:t>
            </a:r>
            <a:br>
              <a:rPr lang="en-US" sz="2000" dirty="0" smtClean="0"/>
            </a:br>
            <a:r>
              <a:rPr lang="en-US" sz="2000" dirty="0" smtClean="0"/>
              <a:t>+ Market Share Erosion RE (</a:t>
            </a:r>
            <a:r>
              <a:rPr lang="en-US" sz="2000" dirty="0" err="1" smtClean="0"/>
              <a:t>REm</a:t>
            </a:r>
            <a:r>
              <a:rPr lang="en-US" sz="2000" dirty="0" smtClean="0"/>
              <a:t>)‏</a:t>
            </a:r>
            <a:endParaRPr lang="en-US" sz="2000" dirty="0"/>
          </a:p>
        </p:txBody>
      </p:sp>
      <p:pic>
        <p:nvPicPr>
          <p:cNvPr id="5222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8600" y="228600"/>
            <a:ext cx="92710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Software Quality Investment = </a:t>
            </a:r>
            <a:r>
              <a:rPr lang="en-US" dirty="0" err="1" smtClean="0"/>
              <a:t>Pq</a:t>
            </a:r>
            <a:r>
              <a:rPr lang="en-US" dirty="0" err="1" smtClean="0"/>
              <a:t>(L</a:t>
            </a:r>
            <a:r>
              <a:rPr lang="en-US" dirty="0" smtClean="0"/>
              <a:t>) * </a:t>
            </a:r>
            <a:r>
              <a:rPr lang="en-US" dirty="0" err="1" smtClean="0"/>
              <a:t>Sq(L</a:t>
            </a:r>
            <a:r>
              <a:rPr lang="en-US" dirty="0" smtClean="0"/>
              <a:t>)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1B8DD869-2C27-5B49-9743-9C3FDEA2FE8A}" type="slidenum">
              <a:rPr lang="en-US" smtClean="0"/>
              <a:pPr/>
              <a:t>14</a:t>
            </a:fld>
            <a:r>
              <a:rPr lang="en-US" smtClean="0"/>
              <a:t> of 35</a:t>
            </a:r>
          </a:p>
        </p:txBody>
      </p:sp>
      <p:sp>
        <p:nvSpPr>
          <p:cNvPr id="54276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dirty="0" err="1" smtClean="0"/>
              <a:t>Pq(L</a:t>
            </a:r>
            <a:r>
              <a:rPr lang="en-US" sz="2000" dirty="0" smtClean="0"/>
              <a:t>):</a:t>
            </a:r>
          </a:p>
          <a:p>
            <a:pPr lvl="1" eaLnBrk="1" hangingPunct="1"/>
            <a:r>
              <a:rPr lang="en-US" sz="1800" dirty="0" smtClean="0"/>
              <a:t>[Huang06] calculated from COQUALMO estimates of delivered defect density</a:t>
            </a:r>
          </a:p>
          <a:p>
            <a:pPr lvl="1" eaLnBrk="1" hangingPunct="1"/>
            <a:r>
              <a:rPr lang="en-US" sz="1800" dirty="0" smtClean="0"/>
              <a:t>To incorporate COQUALMO model: defects/defects-with-vl-rely</a:t>
            </a:r>
          </a:p>
          <a:p>
            <a:pPr eaLnBrk="1" hangingPunct="1"/>
            <a:r>
              <a:rPr lang="en-US" sz="2000" dirty="0" err="1" smtClean="0"/>
              <a:t>Sq(L</a:t>
            </a:r>
            <a:r>
              <a:rPr lang="en-US" sz="2000" dirty="0" smtClean="0"/>
              <a:t>)</a:t>
            </a:r>
          </a:p>
          <a:p>
            <a:pPr lvl="1" eaLnBrk="1" hangingPunct="1"/>
            <a:r>
              <a:rPr lang="en-US" sz="1800" dirty="0" smtClean="0"/>
              <a:t>[Huang06] used based values from a Pareto distribution and modified it with a coefficient based on a factor depending if a project was for early startup (1/3) commercial (1), high finance(3)</a:t>
            </a:r>
          </a:p>
          <a:p>
            <a:pPr lvl="1" eaLnBrk="1" hangingPunct="1"/>
            <a:r>
              <a:rPr lang="en-US" sz="1800" dirty="0" smtClean="0"/>
              <a:t>We used the same values for the distribution but instead of defining 3 different functions, we used a function base don cplx to determine the coefficient 3^((cplx-3)/2)) (range is [0.3333 .. 5.196</a:t>
            </a:r>
            <a:r>
              <a:rPr lang="en-US" sz="1800" dirty="0" smtClean="0"/>
              <a:t>]  </a:t>
            </a:r>
            <a:endParaRPr lang="en-US" sz="1800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64C628CA-2ECC-5247-81A4-C78746C719FE}" type="slidenum">
              <a:rPr lang="en-US" smtClean="0"/>
              <a:pPr/>
              <a:t>15</a:t>
            </a:fld>
            <a:r>
              <a:rPr lang="en-US" smtClean="0"/>
              <a:t> of 35</a:t>
            </a:r>
          </a:p>
        </p:txBody>
      </p:sp>
      <p:sp>
        <p:nvSpPr>
          <p:cNvPr id="5529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0813" cy="14351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/>
              <a:t>Market Share Erosion </a:t>
            </a:r>
            <a:br>
              <a:rPr lang="en-US" sz="3600"/>
            </a:br>
            <a:r>
              <a:rPr lang="en-US" sz="3600"/>
              <a:t>Risk Exposure (REm)‏</a:t>
            </a:r>
            <a:endParaRPr lang="en-US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0813" cy="4113213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/>
              <a:t>[Huang06] 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/>
              <a:t>used a simple exponential distribution for Rem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/>
              <a:t> REm was normalized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/>
              <a:t>We weight it with PM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C6FBA6E-D8C8-2C42-B3B9-21D91468D3FE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57347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981200"/>
            <a:ext cx="7772400" cy="11430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/>
              <a:t>The details</a:t>
            </a:r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0" y="3733800"/>
            <a:ext cx="6400800" cy="1752600"/>
          </a:xfrm>
        </p:spPr>
        <p:txBody>
          <a:bodyPr lIns="90000" tIns="46800" rIns="90000" bIns="46800"/>
          <a:lstStyle/>
          <a:p>
            <a:pPr marL="0" indent="0" algn="ctr" eaLnBrk="1" hangingPunct="1">
              <a:spcBef>
                <a:spcPts val="600"/>
              </a:spcBef>
              <a:buFont typeface="Arial" pitchFamily="-65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/>
              <a:t>Using AI to find stable conclusions </a:t>
            </a:r>
          </a:p>
          <a:p>
            <a:pPr marL="0" indent="0" algn="ctr" eaLnBrk="1" hangingPunct="1">
              <a:spcBef>
                <a:spcPts val="600"/>
              </a:spcBef>
              <a:buFont typeface="Arial" pitchFamily="-65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/>
              <a:t>in a space of options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FB665620-7CEF-E74D-A0EE-C7DB7CAEA470}" type="slidenum">
              <a:rPr lang="en-US" smtClean="0"/>
              <a:pPr/>
              <a:t>17</a:t>
            </a:fld>
            <a:r>
              <a:rPr lang="en-US" smtClean="0"/>
              <a:t> of 35</a:t>
            </a:r>
          </a:p>
        </p:txBody>
      </p:sp>
      <p:sp>
        <p:nvSpPr>
          <p:cNvPr id="5939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/>
              <a:t>Problem: local tuning</a:t>
            </a:r>
          </a:p>
        </p:txBody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4191000" cy="45132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500"/>
              </a:spcBef>
              <a:buSzPct val="160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/>
              <a:t>Problem</a:t>
            </a:r>
          </a:p>
          <a:p>
            <a:pPr lvl="1" eaLnBrk="1" hangingPunct="1">
              <a:lnSpc>
                <a:spcPct val="90000"/>
              </a:lnSpc>
              <a:spcBef>
                <a:spcPts val="4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Models need calibration</a:t>
            </a:r>
          </a:p>
          <a:p>
            <a:pPr lvl="1" eaLnBrk="1" hangingPunct="1">
              <a:lnSpc>
                <a:spcPct val="90000"/>
              </a:lnSpc>
              <a:spcBef>
                <a:spcPts val="4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Calibration needs data</a:t>
            </a:r>
          </a:p>
          <a:p>
            <a:pPr lvl="1" eaLnBrk="1" hangingPunct="1">
              <a:lnSpc>
                <a:spcPct val="90000"/>
              </a:lnSpc>
              <a:spcBef>
                <a:spcPts val="4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Usually, data incomplete (the “data drought”)</a:t>
            </a:r>
            <a:br>
              <a:rPr lang="en-US" sz="1800"/>
            </a:br>
            <a:endParaRPr lang="en-US" sz="1800"/>
          </a:p>
          <a:p>
            <a:pPr eaLnBrk="1" hangingPunct="1">
              <a:lnSpc>
                <a:spcPct val="90000"/>
              </a:lnSpc>
              <a:spcBef>
                <a:spcPts val="500"/>
              </a:spcBef>
              <a:buSzPct val="160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/>
              <a:t>Our thesis :</a:t>
            </a:r>
          </a:p>
          <a:p>
            <a:pPr lvl="1" eaLnBrk="1" hangingPunct="1">
              <a:lnSpc>
                <a:spcPct val="90000"/>
              </a:lnSpc>
              <a:spcBef>
                <a:spcPts val="4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Precise tunings not required</a:t>
            </a:r>
          </a:p>
          <a:p>
            <a:pPr lvl="1" eaLnBrk="1" hangingPunct="1">
              <a:lnSpc>
                <a:spcPct val="90000"/>
              </a:lnSpc>
              <a:spcBef>
                <a:spcPts val="4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Space of possible tunings is well-defined</a:t>
            </a:r>
          </a:p>
          <a:p>
            <a:pPr lvl="1" eaLnBrk="1" hangingPunct="1">
              <a:lnSpc>
                <a:spcPct val="90000"/>
              </a:lnSpc>
              <a:spcBef>
                <a:spcPts val="4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Find and set the collars</a:t>
            </a:r>
          </a:p>
          <a:p>
            <a:pPr lvl="2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Reveal policies that reduce effort/ defects months</a:t>
            </a:r>
          </a:p>
          <a:p>
            <a:pPr lvl="2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That are stable across the entire space </a:t>
            </a:r>
          </a:p>
          <a:p>
            <a:pPr eaLnBrk="1" hangingPunct="1">
              <a:lnSpc>
                <a:spcPct val="90000"/>
              </a:lnSpc>
              <a:spcBef>
                <a:spcPts val="400"/>
              </a:spcBef>
              <a:buSzPct val="200000"/>
              <a:buFont typeface="Arial" pitchFamily="-65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sz="1600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981200"/>
            <a:ext cx="3136900" cy="3721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6D70FA06-7496-9B4B-A5A0-8FE478047D83}" type="slidenum">
              <a:rPr lang="en-US" smtClean="0"/>
              <a:pPr/>
              <a:t>18</a:t>
            </a:fld>
            <a:r>
              <a:rPr lang="en-US" smtClean="0"/>
              <a:t> of 35</a:t>
            </a:r>
          </a:p>
        </p:txBody>
      </p:sp>
      <p:sp>
        <p:nvSpPr>
          <p:cNvPr id="6144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1190625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 smtClean="0"/>
              <a:t>Experts disagree</a:t>
            </a:r>
            <a:br>
              <a:rPr lang="en-US" sz="3600" smtClean="0"/>
            </a:br>
            <a:endParaRPr lang="en-US" sz="3600" smtClean="0"/>
          </a:p>
        </p:txBody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953000" y="2133600"/>
            <a:ext cx="3505200" cy="4114800"/>
          </a:xfrm>
        </p:spPr>
        <p:txBody>
          <a:bodyPr/>
          <a:lstStyle/>
          <a:p>
            <a:pPr eaLnBrk="1" hangingPunct="1">
              <a:spcBef>
                <a:spcPts val="400"/>
              </a:spcBef>
              <a:buSzPct val="200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Target application picked</a:t>
            </a:r>
          </a:p>
          <a:p>
            <a:pPr lvl="1" eaLnBrk="1" hangingPunct="1">
              <a:spcBef>
                <a:spcPts val="3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400"/>
              <a:t>A mission critical, </a:t>
            </a:r>
            <a:br>
              <a:rPr lang="en-US" sz="1400"/>
            </a:br>
            <a:r>
              <a:rPr lang="en-US" sz="1400"/>
              <a:t>real-time system; </a:t>
            </a:r>
          </a:p>
          <a:p>
            <a:pPr lvl="1" eaLnBrk="1" hangingPunct="1">
              <a:spcBef>
                <a:spcPts val="3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400"/>
              <a:t>Built by contractors </a:t>
            </a:r>
            <a:br>
              <a:rPr lang="en-US" sz="1400"/>
            </a:br>
            <a:r>
              <a:rPr lang="en-US" sz="1400"/>
              <a:t>(not in-house) </a:t>
            </a:r>
          </a:p>
          <a:p>
            <a:pPr lvl="1" eaLnBrk="1" hangingPunct="1">
              <a:spcBef>
                <a:spcPts val="3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400"/>
              <a:t>That has an operational life of 5 to 10 years (since have invested much effort into a mission critical system, an organization is most likely to use it for many years to come). </a:t>
            </a:r>
          </a:p>
          <a:p>
            <a:pPr eaLnBrk="1" hangingPunct="1">
              <a:spcBef>
                <a:spcPts val="400"/>
              </a:spcBef>
              <a:buSzPct val="200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For each COCOMO input variable</a:t>
            </a:r>
          </a:p>
          <a:p>
            <a:pPr lvl="1" eaLnBrk="1" hangingPunct="1">
              <a:spcBef>
                <a:spcPts val="3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400"/>
              <a:t>Boehm defines each variable</a:t>
            </a:r>
          </a:p>
          <a:p>
            <a:pPr lvl="1" eaLnBrk="1" hangingPunct="1">
              <a:spcBef>
                <a:spcPts val="3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400"/>
              <a:t>5 minutes “open comments”</a:t>
            </a:r>
          </a:p>
          <a:p>
            <a:pPr lvl="1" eaLnBrk="1" hangingPunct="1">
              <a:spcBef>
                <a:spcPts val="35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400"/>
              <a:t>Vote. Record majority view</a:t>
            </a:r>
          </a:p>
        </p:txBody>
      </p:sp>
      <p:pic>
        <p:nvPicPr>
          <p:cNvPr id="6144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438400"/>
            <a:ext cx="4013200" cy="3008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Explosion 2 5"/>
          <p:cNvSpPr/>
          <p:nvPr/>
        </p:nvSpPr>
        <p:spPr bwMode="auto">
          <a:xfrm>
            <a:off x="1752600" y="5410200"/>
            <a:ext cx="3429000" cy="1219200"/>
          </a:xfrm>
          <a:prstGeom prst="irregularSeal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0000"/>
              </a:buClr>
              <a:buSzPct val="100000"/>
              <a:buFont typeface="Arial" pitchFamily="-65" charset="0"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</a:rPr>
              <a:t>No majority view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tuning instability problem</a:t>
            </a:r>
          </a:p>
        </p:txBody>
      </p:sp>
      <p:pic>
        <p:nvPicPr>
          <p:cNvPr id="5" name="Content Placeholder 4" descr="Picture 19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2930525"/>
            <a:ext cx="6858000" cy="3775075"/>
          </a:xfr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349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E98298C5-CCB1-7F49-B287-58210646C09A}" type="slidenum">
              <a:rPr lang="en-US" smtClean="0"/>
              <a:pPr/>
              <a:t>19</a:t>
            </a:fld>
            <a:r>
              <a:rPr lang="en-US" smtClean="0"/>
              <a:t> of 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2057400"/>
            <a:ext cx="6781800" cy="708025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</a:rPr>
              <a:t>If some method DOUBLED productivity, you might miss it if tunings randomly jumps 9 to 4.5.</a:t>
            </a:r>
          </a:p>
        </p:txBody>
      </p:sp>
      <p:sp>
        <p:nvSpPr>
          <p:cNvPr id="63494" name="Freeform 7"/>
          <p:cNvSpPr>
            <a:spLocks noChangeArrowheads="1"/>
          </p:cNvSpPr>
          <p:nvPr/>
        </p:nvSpPr>
        <p:spPr bwMode="auto">
          <a:xfrm>
            <a:off x="812800" y="2309813"/>
            <a:ext cx="687388" cy="1222375"/>
          </a:xfrm>
          <a:custGeom>
            <a:avLst/>
            <a:gdLst>
              <a:gd name="T0" fmla="*/ 296333 w 688878"/>
              <a:gd name="T1" fmla="*/ 0 h 1223818"/>
              <a:gd name="T2" fmla="*/ 65424 w 688878"/>
              <a:gd name="T3" fmla="*/ 808182 h 1223818"/>
              <a:gd name="T4" fmla="*/ 688878 w 688878"/>
              <a:gd name="T5" fmla="*/ 1223818 h 1223818"/>
              <a:gd name="T6" fmla="*/ 0 60000 65536"/>
              <a:gd name="T7" fmla="*/ 0 60000 65536"/>
              <a:gd name="T8" fmla="*/ 0 60000 65536"/>
              <a:gd name="T9" fmla="*/ 0 w 688878"/>
              <a:gd name="T10" fmla="*/ 0 h 1223818"/>
              <a:gd name="T11" fmla="*/ 688878 w 688878"/>
              <a:gd name="T12" fmla="*/ 1223818 h 12238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88878" h="1223818">
                <a:moveTo>
                  <a:pt x="296333" y="0"/>
                </a:moveTo>
                <a:cubicBezTo>
                  <a:pt x="148166" y="302106"/>
                  <a:pt x="0" y="604212"/>
                  <a:pt x="65424" y="808182"/>
                </a:cubicBezTo>
                <a:cubicBezTo>
                  <a:pt x="130848" y="1012152"/>
                  <a:pt x="409863" y="1117985"/>
                  <a:pt x="688878" y="122381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Dodging tuning instability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Estimate = model( project, tunings)</a:t>
            </a:r>
          </a:p>
          <a:p>
            <a:pPr eaLnBrk="1" hangingPunct="1"/>
            <a:r>
              <a:rPr lang="en-US" sz="2800" smtClean="0"/>
              <a:t>Twiddle project</a:t>
            </a:r>
          </a:p>
          <a:p>
            <a:pPr eaLnBrk="1" hangingPunct="1"/>
            <a:r>
              <a:rPr lang="en-US" sz="2800" smtClean="0"/>
              <a:t>Let tunings roam free</a:t>
            </a:r>
          </a:p>
          <a:p>
            <a:pPr eaLnBrk="1" hangingPunct="1"/>
            <a:r>
              <a:rPr lang="en-US" sz="2800" smtClean="0"/>
              <a:t>Can still control the estimate (if project dominates estimate)</a:t>
            </a:r>
          </a:p>
          <a:p>
            <a:pPr eaLnBrk="1" hangingPunct="1"/>
            <a:r>
              <a:rPr lang="en-US" sz="2800" smtClean="0"/>
              <a:t>Project details are the dominate influence on estimate for the USC models.</a:t>
            </a: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DFF6EF10-1BE5-6E4C-B53A-F2C13B2D241F}" type="slidenum">
              <a:rPr lang="en-US" smtClean="0"/>
              <a:pPr/>
              <a:t>20</a:t>
            </a:fld>
            <a:r>
              <a:rPr lang="en-US" smtClean="0"/>
              <a:t> of 35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4930C27F-4FE2-0C42-86C4-8B2982F89761}" type="slidenum">
              <a:rPr lang="en-US" smtClean="0"/>
              <a:pPr/>
              <a:t>21</a:t>
            </a:fld>
            <a:r>
              <a:rPr lang="en-US" smtClean="0"/>
              <a:t> of 35</a:t>
            </a:r>
          </a:p>
        </p:txBody>
      </p:sp>
      <p:sp>
        <p:nvSpPr>
          <p:cNvPr id="65539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758825"/>
            <a:ext cx="7772400" cy="763588"/>
          </a:xfrm>
        </p:spPr>
        <p:txBody>
          <a:bodyPr/>
          <a:lstStyle/>
          <a:p>
            <a:pPr algn="l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/>
              <a:t>Sampling</a:t>
            </a:r>
          </a:p>
        </p:txBody>
      </p:sp>
      <p:sp>
        <p:nvSpPr>
          <p:cNvPr id="655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2057400"/>
            <a:ext cx="4889500" cy="5110163"/>
          </a:xfrm>
        </p:spPr>
        <p:txBody>
          <a:bodyPr/>
          <a:lstStyle/>
          <a:p>
            <a:pPr marL="376238" indent="-376238" eaLnBrk="1" hangingPunct="1">
              <a:lnSpc>
                <a:spcPct val="80000"/>
              </a:lnSpc>
              <a:spcBef>
                <a:spcPts val="500"/>
              </a:spcBef>
              <a:tabLst>
                <a:tab pos="492125" algn="l"/>
                <a:tab pos="949325" algn="l"/>
                <a:tab pos="1406525" algn="l"/>
                <a:tab pos="1863725" algn="l"/>
                <a:tab pos="2320925" algn="l"/>
                <a:tab pos="2778125" algn="l"/>
                <a:tab pos="3235325" algn="l"/>
                <a:tab pos="3692525" algn="l"/>
                <a:tab pos="4149725" algn="l"/>
                <a:tab pos="4606925" algn="l"/>
                <a:tab pos="5064125" algn="l"/>
                <a:tab pos="5521325" algn="l"/>
                <a:tab pos="5978525" algn="l"/>
                <a:tab pos="6435725" algn="l"/>
                <a:tab pos="6892925" algn="l"/>
                <a:tab pos="7350125" algn="l"/>
                <a:tab pos="7807325" algn="l"/>
                <a:tab pos="8264525" algn="l"/>
                <a:tab pos="8721725" algn="l"/>
                <a:tab pos="9178925" algn="l"/>
              </a:tabLst>
            </a:pPr>
            <a:r>
              <a:rPr lang="en-US" sz="2000"/>
              <a:t>E.g. effort = mx + b</a:t>
            </a:r>
          </a:p>
          <a:p>
            <a:pPr marL="376238" indent="-376238" eaLnBrk="1" hangingPunct="1">
              <a:lnSpc>
                <a:spcPct val="80000"/>
              </a:lnSpc>
              <a:spcBef>
                <a:spcPts val="500"/>
              </a:spcBef>
              <a:tabLst>
                <a:tab pos="492125" algn="l"/>
                <a:tab pos="949325" algn="l"/>
                <a:tab pos="1406525" algn="l"/>
                <a:tab pos="1863725" algn="l"/>
                <a:tab pos="2320925" algn="l"/>
                <a:tab pos="2778125" algn="l"/>
                <a:tab pos="3235325" algn="l"/>
                <a:tab pos="3692525" algn="l"/>
                <a:tab pos="4149725" algn="l"/>
                <a:tab pos="4606925" algn="l"/>
                <a:tab pos="5064125" algn="l"/>
                <a:tab pos="5521325" algn="l"/>
                <a:tab pos="5978525" algn="l"/>
                <a:tab pos="6435725" algn="l"/>
                <a:tab pos="6892925" algn="l"/>
                <a:tab pos="7350125" algn="l"/>
                <a:tab pos="7807325" algn="l"/>
                <a:tab pos="8264525" algn="l"/>
                <a:tab pos="8721725" algn="l"/>
                <a:tab pos="9178925" algn="l"/>
              </a:tabLst>
            </a:pPr>
            <a:r>
              <a:rPr lang="en-US" sz="2000"/>
              <a:t>Two kinds of unknowns</a:t>
            </a:r>
          </a:p>
          <a:p>
            <a:pPr marL="795338" lvl="1" indent="-338138" eaLnBrk="1" hangingPunct="1">
              <a:lnSpc>
                <a:spcPct val="80000"/>
              </a:lnSpc>
              <a:spcBef>
                <a:spcPts val="450"/>
              </a:spcBef>
              <a:buFont typeface="Arial" pitchFamily="-65" charset="0"/>
              <a:buNone/>
              <a:tabLst>
                <a:tab pos="492125" algn="l"/>
                <a:tab pos="949325" algn="l"/>
                <a:tab pos="1406525" algn="l"/>
                <a:tab pos="1863725" algn="l"/>
                <a:tab pos="2320925" algn="l"/>
                <a:tab pos="2778125" algn="l"/>
                <a:tab pos="3235325" algn="l"/>
                <a:tab pos="3692525" algn="l"/>
                <a:tab pos="4149725" algn="l"/>
                <a:tab pos="4606925" algn="l"/>
                <a:tab pos="5064125" algn="l"/>
                <a:tab pos="5521325" algn="l"/>
                <a:tab pos="5978525" algn="l"/>
                <a:tab pos="6435725" algn="l"/>
                <a:tab pos="6892925" algn="l"/>
                <a:tab pos="7350125" algn="l"/>
                <a:tab pos="7807325" algn="l"/>
                <a:tab pos="8264525" algn="l"/>
                <a:tab pos="8721725" algn="l"/>
                <a:tab pos="9178925" algn="l"/>
              </a:tabLst>
            </a:pPr>
            <a:r>
              <a:rPr lang="en-US" sz="1800"/>
              <a:t>•  Unknowns in project ranges</a:t>
            </a:r>
          </a:p>
          <a:p>
            <a:pPr marL="1214438" lvl="2" indent="-300038" eaLnBrk="1" hangingPunct="1">
              <a:lnSpc>
                <a:spcPct val="80000"/>
              </a:lnSpc>
              <a:spcBef>
                <a:spcPts val="400"/>
              </a:spcBef>
              <a:buFont typeface="Arial" pitchFamily="-65" charset="0"/>
              <a:buBlip>
                <a:blip r:embed="rId3"/>
              </a:buBlip>
              <a:tabLst>
                <a:tab pos="492125" algn="l"/>
                <a:tab pos="949325" algn="l"/>
                <a:tab pos="1406525" algn="l"/>
                <a:tab pos="1863725" algn="l"/>
                <a:tab pos="2320925" algn="l"/>
                <a:tab pos="2778125" algn="l"/>
                <a:tab pos="3235325" algn="l"/>
                <a:tab pos="3692525" algn="l"/>
                <a:tab pos="4149725" algn="l"/>
                <a:tab pos="4606925" algn="l"/>
                <a:tab pos="5064125" algn="l"/>
                <a:tab pos="5521325" algn="l"/>
                <a:tab pos="5978525" algn="l"/>
                <a:tab pos="6435725" algn="l"/>
                <a:tab pos="6892925" algn="l"/>
                <a:tab pos="7350125" algn="l"/>
                <a:tab pos="7807325" algn="l"/>
                <a:tab pos="8264525" algn="l"/>
                <a:tab pos="8721725" algn="l"/>
                <a:tab pos="9178925" algn="l"/>
              </a:tabLst>
            </a:pPr>
            <a:r>
              <a:rPr lang="en-US" sz="1600"/>
              <a:t>E.g. range of “x”</a:t>
            </a:r>
          </a:p>
          <a:p>
            <a:pPr marL="795338" lvl="1" indent="-338138" eaLnBrk="1" hangingPunct="1">
              <a:lnSpc>
                <a:spcPct val="80000"/>
              </a:lnSpc>
              <a:spcBef>
                <a:spcPts val="450"/>
              </a:spcBef>
              <a:buFont typeface="Arial" pitchFamily="-65" charset="0"/>
              <a:buNone/>
              <a:tabLst>
                <a:tab pos="492125" algn="l"/>
                <a:tab pos="949325" algn="l"/>
                <a:tab pos="1406525" algn="l"/>
                <a:tab pos="1863725" algn="l"/>
                <a:tab pos="2320925" algn="l"/>
                <a:tab pos="2778125" algn="l"/>
                <a:tab pos="3235325" algn="l"/>
                <a:tab pos="3692525" algn="l"/>
                <a:tab pos="4149725" algn="l"/>
                <a:tab pos="4606925" algn="l"/>
                <a:tab pos="5064125" algn="l"/>
                <a:tab pos="5521325" algn="l"/>
                <a:tab pos="5978525" algn="l"/>
                <a:tab pos="6435725" algn="l"/>
                <a:tab pos="6892925" algn="l"/>
                <a:tab pos="7350125" algn="l"/>
                <a:tab pos="7807325" algn="l"/>
                <a:tab pos="8264525" algn="l"/>
                <a:tab pos="8721725" algn="l"/>
                <a:tab pos="9178925" algn="l"/>
              </a:tabLst>
            </a:pPr>
            <a:r>
              <a:rPr lang="en-US" sz="1800"/>
              <a:t>•  Unknowns in internal ranges</a:t>
            </a:r>
          </a:p>
          <a:p>
            <a:pPr marL="1214438" lvl="2" indent="-300038" eaLnBrk="1" hangingPunct="1">
              <a:lnSpc>
                <a:spcPct val="80000"/>
              </a:lnSpc>
              <a:spcBef>
                <a:spcPts val="400"/>
              </a:spcBef>
              <a:buFont typeface="Arial" pitchFamily="-65" charset="0"/>
              <a:buBlip>
                <a:blip r:embed="rId3"/>
              </a:buBlip>
              <a:tabLst>
                <a:tab pos="492125" algn="l"/>
                <a:tab pos="949325" algn="l"/>
                <a:tab pos="1406525" algn="l"/>
                <a:tab pos="1863725" algn="l"/>
                <a:tab pos="2320925" algn="l"/>
                <a:tab pos="2778125" algn="l"/>
                <a:tab pos="3235325" algn="l"/>
                <a:tab pos="3692525" algn="l"/>
                <a:tab pos="4149725" algn="l"/>
                <a:tab pos="4606925" algn="l"/>
                <a:tab pos="5064125" algn="l"/>
                <a:tab pos="5521325" algn="l"/>
                <a:tab pos="5978525" algn="l"/>
                <a:tab pos="6435725" algn="l"/>
                <a:tab pos="6892925" algn="l"/>
                <a:tab pos="7350125" algn="l"/>
                <a:tab pos="7807325" algn="l"/>
                <a:tab pos="8264525" algn="l"/>
                <a:tab pos="8721725" algn="l"/>
                <a:tab pos="9178925" algn="l"/>
              </a:tabLst>
            </a:pPr>
            <a:r>
              <a:rPr lang="en-US" sz="1600"/>
              <a:t>E.g. range of {“m”, “b”}</a:t>
            </a:r>
          </a:p>
          <a:p>
            <a:pPr marL="376238" indent="-376238" eaLnBrk="1" hangingPunct="1">
              <a:lnSpc>
                <a:spcPct val="80000"/>
              </a:lnSpc>
              <a:spcBef>
                <a:spcPts val="500"/>
              </a:spcBef>
              <a:tabLst>
                <a:tab pos="492125" algn="l"/>
                <a:tab pos="949325" algn="l"/>
                <a:tab pos="1406525" algn="l"/>
                <a:tab pos="1863725" algn="l"/>
                <a:tab pos="2320925" algn="l"/>
                <a:tab pos="2778125" algn="l"/>
                <a:tab pos="3235325" algn="l"/>
                <a:tab pos="3692525" algn="l"/>
                <a:tab pos="4149725" algn="l"/>
                <a:tab pos="4606925" algn="l"/>
                <a:tab pos="5064125" algn="l"/>
                <a:tab pos="5521325" algn="l"/>
                <a:tab pos="5978525" algn="l"/>
                <a:tab pos="6435725" algn="l"/>
                <a:tab pos="6892925" algn="l"/>
                <a:tab pos="7350125" algn="l"/>
                <a:tab pos="7807325" algn="l"/>
                <a:tab pos="8264525" algn="l"/>
                <a:tab pos="8721725" algn="l"/>
                <a:tab pos="9178925" algn="l"/>
              </a:tabLst>
            </a:pPr>
            <a:r>
              <a:rPr lang="en-US" sz="2000"/>
              <a:t>Standard practice:</a:t>
            </a:r>
          </a:p>
          <a:p>
            <a:pPr marL="795338" lvl="1" indent="-338138" eaLnBrk="1" hangingPunct="1">
              <a:lnSpc>
                <a:spcPct val="80000"/>
              </a:lnSpc>
              <a:spcBef>
                <a:spcPts val="450"/>
              </a:spcBef>
              <a:tabLst>
                <a:tab pos="492125" algn="l"/>
                <a:tab pos="949325" algn="l"/>
                <a:tab pos="1406525" algn="l"/>
                <a:tab pos="1863725" algn="l"/>
                <a:tab pos="2320925" algn="l"/>
                <a:tab pos="2778125" algn="l"/>
                <a:tab pos="3235325" algn="l"/>
                <a:tab pos="3692525" algn="l"/>
                <a:tab pos="4149725" algn="l"/>
                <a:tab pos="4606925" algn="l"/>
                <a:tab pos="5064125" algn="l"/>
                <a:tab pos="5521325" algn="l"/>
                <a:tab pos="5978525" algn="l"/>
                <a:tab pos="6435725" algn="l"/>
                <a:tab pos="6892925" algn="l"/>
                <a:tab pos="7350125" algn="l"/>
                <a:tab pos="7807325" algn="l"/>
                <a:tab pos="8264525" algn="l"/>
                <a:tab pos="8721725" algn="l"/>
                <a:tab pos="9178925" algn="l"/>
              </a:tabLst>
            </a:pPr>
            <a:r>
              <a:rPr lang="en-US" sz="1800"/>
              <a:t>Use historical data </a:t>
            </a:r>
            <a:br>
              <a:rPr lang="en-US" sz="1800"/>
            </a:br>
            <a:r>
              <a:rPr lang="en-US" sz="1800"/>
              <a:t>to constrain {“m”,”b”}</a:t>
            </a:r>
          </a:p>
          <a:p>
            <a:pPr marL="376238" indent="-376238" eaLnBrk="1" hangingPunct="1">
              <a:lnSpc>
                <a:spcPct val="80000"/>
              </a:lnSpc>
              <a:spcBef>
                <a:spcPts val="500"/>
              </a:spcBef>
              <a:tabLst>
                <a:tab pos="492125" algn="l"/>
                <a:tab pos="949325" algn="l"/>
                <a:tab pos="1406525" algn="l"/>
                <a:tab pos="1863725" algn="l"/>
                <a:tab pos="2320925" algn="l"/>
                <a:tab pos="2778125" algn="l"/>
                <a:tab pos="3235325" algn="l"/>
                <a:tab pos="3692525" algn="l"/>
                <a:tab pos="4149725" algn="l"/>
                <a:tab pos="4606925" algn="l"/>
                <a:tab pos="5064125" algn="l"/>
                <a:tab pos="5521325" algn="l"/>
                <a:tab pos="5978525" algn="l"/>
                <a:tab pos="6435725" algn="l"/>
                <a:tab pos="6892925" algn="l"/>
                <a:tab pos="7350125" algn="l"/>
                <a:tab pos="7807325" algn="l"/>
                <a:tab pos="8264525" algn="l"/>
                <a:tab pos="8721725" algn="l"/>
                <a:tab pos="9178925" algn="l"/>
              </a:tabLst>
            </a:pPr>
            <a:r>
              <a:rPr lang="en-US" sz="2000"/>
              <a:t>Here: Monte Carlo over </a:t>
            </a:r>
            <a:br>
              <a:rPr lang="en-US" sz="2000"/>
            </a:br>
            <a:r>
              <a:rPr lang="en-US" sz="2000"/>
              <a:t>range of { “x” , “m”, “b” }</a:t>
            </a:r>
          </a:p>
          <a:p>
            <a:pPr marL="795338" lvl="1" indent="-338138" eaLnBrk="1" hangingPunct="1">
              <a:lnSpc>
                <a:spcPct val="80000"/>
              </a:lnSpc>
              <a:spcBef>
                <a:spcPts val="450"/>
              </a:spcBef>
              <a:tabLst>
                <a:tab pos="492125" algn="l"/>
                <a:tab pos="949325" algn="l"/>
                <a:tab pos="1406525" algn="l"/>
                <a:tab pos="1863725" algn="l"/>
                <a:tab pos="2320925" algn="l"/>
                <a:tab pos="2778125" algn="l"/>
                <a:tab pos="3235325" algn="l"/>
                <a:tab pos="3692525" algn="l"/>
                <a:tab pos="4149725" algn="l"/>
                <a:tab pos="4606925" algn="l"/>
                <a:tab pos="5064125" algn="l"/>
                <a:tab pos="5521325" algn="l"/>
                <a:tab pos="5978525" algn="l"/>
                <a:tab pos="6435725" algn="l"/>
                <a:tab pos="6892925" algn="l"/>
                <a:tab pos="7350125" algn="l"/>
                <a:tab pos="7807325" algn="l"/>
                <a:tab pos="8264525" algn="l"/>
                <a:tab pos="8721725" algn="l"/>
                <a:tab pos="9178925" algn="l"/>
              </a:tabLst>
            </a:pPr>
            <a:r>
              <a:rPr lang="en-US" sz="1800"/>
              <a:t>Learn values for “x” that reduce</a:t>
            </a:r>
            <a:br>
              <a:rPr lang="en-US" sz="1800"/>
            </a:br>
            <a:r>
              <a:rPr lang="en-US" sz="1800"/>
              <a:t>effort </a:t>
            </a:r>
          </a:p>
          <a:p>
            <a:pPr marL="795338" lvl="1" indent="-338138" eaLnBrk="1" hangingPunct="1">
              <a:lnSpc>
                <a:spcPct val="80000"/>
              </a:lnSpc>
              <a:spcBef>
                <a:spcPts val="450"/>
              </a:spcBef>
              <a:tabLst>
                <a:tab pos="492125" algn="l"/>
                <a:tab pos="949325" algn="l"/>
                <a:tab pos="1406525" algn="l"/>
                <a:tab pos="1863725" algn="l"/>
                <a:tab pos="2320925" algn="l"/>
                <a:tab pos="2778125" algn="l"/>
                <a:tab pos="3235325" algn="l"/>
                <a:tab pos="3692525" algn="l"/>
                <a:tab pos="4149725" algn="l"/>
                <a:tab pos="4606925" algn="l"/>
                <a:tab pos="5064125" algn="l"/>
                <a:tab pos="5521325" algn="l"/>
                <a:tab pos="5978525" algn="l"/>
                <a:tab pos="6435725" algn="l"/>
                <a:tab pos="6892925" algn="l"/>
                <a:tab pos="7350125" algn="l"/>
                <a:tab pos="7807325" algn="l"/>
                <a:tab pos="8264525" algn="l"/>
                <a:tab pos="8721725" algn="l"/>
                <a:tab pos="9178925" algn="l"/>
              </a:tabLst>
            </a:pPr>
            <a:r>
              <a:rPr lang="en-US" sz="1800"/>
              <a:t>As a side-effect, reduce variance</a:t>
            </a:r>
          </a:p>
          <a:p>
            <a:pPr marL="795338" lvl="1" indent="-338138" eaLnBrk="1" hangingPunct="1">
              <a:lnSpc>
                <a:spcPct val="80000"/>
              </a:lnSpc>
              <a:spcBef>
                <a:spcPts val="450"/>
              </a:spcBef>
              <a:tabLst>
                <a:tab pos="492125" algn="l"/>
                <a:tab pos="949325" algn="l"/>
                <a:tab pos="1406525" algn="l"/>
                <a:tab pos="1863725" algn="l"/>
                <a:tab pos="2320925" algn="l"/>
                <a:tab pos="2778125" algn="l"/>
                <a:tab pos="3235325" algn="l"/>
                <a:tab pos="3692525" algn="l"/>
                <a:tab pos="4149725" algn="l"/>
                <a:tab pos="4606925" algn="l"/>
                <a:tab pos="5064125" algn="l"/>
                <a:tab pos="5521325" algn="l"/>
                <a:tab pos="5978525" algn="l"/>
                <a:tab pos="6435725" algn="l"/>
                <a:tab pos="6892925" algn="l"/>
                <a:tab pos="7350125" algn="l"/>
                <a:tab pos="7807325" algn="l"/>
                <a:tab pos="8264525" algn="l"/>
                <a:tab pos="8721725" algn="l"/>
                <a:tab pos="9178925" algn="l"/>
              </a:tabLst>
            </a:pPr>
            <a:r>
              <a:rPr lang="en-US" sz="1800"/>
              <a:t>Not need for tuning data</a:t>
            </a:r>
          </a:p>
        </p:txBody>
      </p:sp>
      <p:sp>
        <p:nvSpPr>
          <p:cNvPr id="65541" name="Rectangle 3"/>
          <p:cNvSpPr>
            <a:spLocks noChangeArrowheads="1"/>
          </p:cNvSpPr>
          <p:nvPr/>
        </p:nvSpPr>
        <p:spPr bwMode="auto">
          <a:xfrm>
            <a:off x="5570538" y="3889375"/>
            <a:ext cx="3073400" cy="2435225"/>
          </a:xfrm>
          <a:prstGeom prst="rect">
            <a:avLst/>
          </a:prstGeom>
          <a:solidFill>
            <a:srgbClr val="FFFFFF"/>
          </a:solidFill>
          <a:ln w="9360">
            <a:solidFill>
              <a:srgbClr val="33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42" name="Line 4"/>
          <p:cNvSpPr>
            <a:spLocks noChangeShapeType="1"/>
          </p:cNvSpPr>
          <p:nvPr/>
        </p:nvSpPr>
        <p:spPr bwMode="auto">
          <a:xfrm>
            <a:off x="5911850" y="4132263"/>
            <a:ext cx="15875" cy="1689100"/>
          </a:xfrm>
          <a:prstGeom prst="line">
            <a:avLst/>
          </a:prstGeom>
          <a:noFill/>
          <a:ln w="9360">
            <a:solidFill>
              <a:srgbClr val="33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43" name="Line 5"/>
          <p:cNvSpPr>
            <a:spLocks noChangeShapeType="1"/>
          </p:cNvSpPr>
          <p:nvPr/>
        </p:nvSpPr>
        <p:spPr bwMode="auto">
          <a:xfrm>
            <a:off x="5924550" y="5835650"/>
            <a:ext cx="2403475" cy="1588"/>
          </a:xfrm>
          <a:prstGeom prst="line">
            <a:avLst/>
          </a:prstGeom>
          <a:noFill/>
          <a:ln w="9360">
            <a:solidFill>
              <a:srgbClr val="33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44" name="Text Box 6"/>
          <p:cNvSpPr txBox="1">
            <a:spLocks noChangeArrowheads="1"/>
          </p:cNvSpPr>
          <p:nvPr/>
        </p:nvSpPr>
        <p:spPr bwMode="auto">
          <a:xfrm>
            <a:off x="8308975" y="5773738"/>
            <a:ext cx="282575" cy="274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>
                <a:solidFill>
                  <a:srgbClr val="330000"/>
                </a:solidFill>
                <a:ea typeface="DejaVu Sans" charset="0"/>
                <a:cs typeface="DejaVu Sans" charset="0"/>
              </a:rPr>
              <a:t>X</a:t>
            </a:r>
          </a:p>
        </p:txBody>
      </p:sp>
      <p:sp>
        <p:nvSpPr>
          <p:cNvPr id="65545" name="Text Box 7"/>
          <p:cNvSpPr txBox="1">
            <a:spLocks noChangeArrowheads="1"/>
          </p:cNvSpPr>
          <p:nvPr/>
        </p:nvSpPr>
        <p:spPr bwMode="auto">
          <a:xfrm>
            <a:off x="5792788" y="3886200"/>
            <a:ext cx="528637" cy="27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>
                <a:solidFill>
                  <a:srgbClr val="330000"/>
                </a:solidFill>
                <a:ea typeface="DejaVu Sans" charset="0"/>
                <a:cs typeface="DejaVu Sans" charset="0"/>
              </a:rPr>
              <a:t>effort</a:t>
            </a:r>
          </a:p>
        </p:txBody>
      </p:sp>
      <p:sp>
        <p:nvSpPr>
          <p:cNvPr id="65546" name="Text Box 8"/>
          <p:cNvSpPr txBox="1">
            <a:spLocks noChangeArrowheads="1"/>
          </p:cNvSpPr>
          <p:nvPr/>
        </p:nvSpPr>
        <p:spPr bwMode="auto">
          <a:xfrm>
            <a:off x="6181725" y="5805488"/>
            <a:ext cx="2087563" cy="274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>
                <a:solidFill>
                  <a:srgbClr val="330000"/>
                </a:solidFill>
                <a:ea typeface="DejaVu Sans" charset="0"/>
                <a:cs typeface="DejaVu Sans" charset="0"/>
              </a:rPr>
              <a:t>1       2        3       4     5     6 </a:t>
            </a:r>
          </a:p>
        </p:txBody>
      </p:sp>
      <p:sp>
        <p:nvSpPr>
          <p:cNvPr id="65547" name="Text Box 9"/>
          <p:cNvSpPr txBox="1">
            <a:spLocks noChangeArrowheads="1"/>
          </p:cNvSpPr>
          <p:nvPr/>
        </p:nvSpPr>
        <p:spPr bwMode="auto">
          <a:xfrm>
            <a:off x="5564188" y="3949700"/>
            <a:ext cx="392112" cy="2014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>
                <a:solidFill>
                  <a:srgbClr val="330000"/>
                </a:solidFill>
                <a:ea typeface="DejaVu Sans" charset="0"/>
                <a:cs typeface="DejaVu Sans" charset="0"/>
              </a:rPr>
              <a:t>1.3</a:t>
            </a:r>
          </a:p>
          <a:p>
            <a:pPr>
              <a:lnSpc>
                <a:spcPct val="15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>
                <a:solidFill>
                  <a:srgbClr val="330000"/>
                </a:solidFill>
                <a:ea typeface="DejaVu Sans" charset="0"/>
                <a:cs typeface="DejaVu Sans" charset="0"/>
              </a:rPr>
              <a:t>1.2</a:t>
            </a:r>
          </a:p>
          <a:p>
            <a:pPr>
              <a:lnSpc>
                <a:spcPct val="15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>
                <a:solidFill>
                  <a:srgbClr val="330000"/>
                </a:solidFill>
                <a:ea typeface="DejaVu Sans" charset="0"/>
                <a:cs typeface="DejaVu Sans" charset="0"/>
              </a:rPr>
              <a:t>1.1</a:t>
            </a:r>
          </a:p>
          <a:p>
            <a:pPr>
              <a:lnSpc>
                <a:spcPct val="15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>
                <a:solidFill>
                  <a:srgbClr val="330000"/>
                </a:solidFill>
                <a:ea typeface="DejaVu Sans" charset="0"/>
                <a:cs typeface="DejaVu Sans" charset="0"/>
              </a:rPr>
              <a:t>1.0</a:t>
            </a:r>
          </a:p>
          <a:p>
            <a:pPr>
              <a:lnSpc>
                <a:spcPct val="15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>
                <a:solidFill>
                  <a:srgbClr val="330000"/>
                </a:solidFill>
                <a:ea typeface="DejaVu Sans" charset="0"/>
                <a:cs typeface="DejaVu Sans" charset="0"/>
              </a:rPr>
              <a:t>0.9</a:t>
            </a:r>
          </a:p>
          <a:p>
            <a:pPr>
              <a:lnSpc>
                <a:spcPct val="15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>
                <a:solidFill>
                  <a:srgbClr val="330000"/>
                </a:solidFill>
                <a:ea typeface="DejaVu Sans" charset="0"/>
                <a:cs typeface="DejaVu Sans" charset="0"/>
              </a:rPr>
              <a:t>0.8</a:t>
            </a:r>
          </a:p>
          <a:p>
            <a:pPr>
              <a:lnSpc>
                <a:spcPct val="15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>
                <a:solidFill>
                  <a:srgbClr val="330000"/>
                </a:solidFill>
                <a:ea typeface="DejaVu Sans" charset="0"/>
                <a:cs typeface="DejaVu Sans" charset="0"/>
              </a:rPr>
              <a:t>0.7</a:t>
            </a:r>
          </a:p>
        </p:txBody>
      </p:sp>
      <p:sp>
        <p:nvSpPr>
          <p:cNvPr id="65548" name="Text Box 10"/>
          <p:cNvSpPr txBox="1">
            <a:spLocks noChangeArrowheads="1"/>
          </p:cNvSpPr>
          <p:nvPr/>
        </p:nvSpPr>
        <p:spPr bwMode="auto">
          <a:xfrm>
            <a:off x="6218238" y="5954713"/>
            <a:ext cx="290512" cy="274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>
                <a:solidFill>
                  <a:srgbClr val="330000"/>
                </a:solidFill>
                <a:ea typeface="DejaVu Sans" charset="0"/>
                <a:cs typeface="DejaVu Sans" charset="0"/>
              </a:rPr>
              <a:t>vl</a:t>
            </a:r>
          </a:p>
        </p:txBody>
      </p:sp>
      <p:sp>
        <p:nvSpPr>
          <p:cNvPr id="65549" name="Text Box 11"/>
          <p:cNvSpPr txBox="1">
            <a:spLocks noChangeArrowheads="1"/>
          </p:cNvSpPr>
          <p:nvPr/>
        </p:nvSpPr>
        <p:spPr bwMode="auto">
          <a:xfrm>
            <a:off x="6600825" y="5959475"/>
            <a:ext cx="214313" cy="27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>
                <a:solidFill>
                  <a:srgbClr val="330000"/>
                </a:solidFill>
                <a:ea typeface="DejaVu Sans" charset="0"/>
                <a:cs typeface="DejaVu Sans" charset="0"/>
              </a:rPr>
              <a:t>l</a:t>
            </a:r>
          </a:p>
        </p:txBody>
      </p:sp>
      <p:sp>
        <p:nvSpPr>
          <p:cNvPr id="65550" name="Text Box 12"/>
          <p:cNvSpPr txBox="1">
            <a:spLocks noChangeArrowheads="1"/>
          </p:cNvSpPr>
          <p:nvPr/>
        </p:nvSpPr>
        <p:spPr bwMode="auto">
          <a:xfrm>
            <a:off x="6991350" y="5948363"/>
            <a:ext cx="265113" cy="274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>
                <a:solidFill>
                  <a:srgbClr val="330000"/>
                </a:solidFill>
                <a:ea typeface="DejaVu Sans" charset="0"/>
                <a:cs typeface="DejaVu Sans" charset="0"/>
              </a:rPr>
              <a:t>n</a:t>
            </a:r>
          </a:p>
        </p:txBody>
      </p:sp>
      <p:sp>
        <p:nvSpPr>
          <p:cNvPr id="65551" name="Text Box 13"/>
          <p:cNvSpPr txBox="1">
            <a:spLocks noChangeArrowheads="1"/>
          </p:cNvSpPr>
          <p:nvPr/>
        </p:nvSpPr>
        <p:spPr bwMode="auto">
          <a:xfrm>
            <a:off x="7358063" y="5943600"/>
            <a:ext cx="265112" cy="27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>
                <a:solidFill>
                  <a:srgbClr val="330000"/>
                </a:solidFill>
                <a:ea typeface="DejaVu Sans" charset="0"/>
                <a:cs typeface="DejaVu Sans" charset="0"/>
              </a:rPr>
              <a:t>h</a:t>
            </a:r>
          </a:p>
        </p:txBody>
      </p:sp>
      <p:sp>
        <p:nvSpPr>
          <p:cNvPr id="65552" name="Text Box 14"/>
          <p:cNvSpPr txBox="1">
            <a:spLocks noChangeArrowheads="1"/>
          </p:cNvSpPr>
          <p:nvPr/>
        </p:nvSpPr>
        <p:spPr bwMode="auto">
          <a:xfrm>
            <a:off x="7669213" y="5953125"/>
            <a:ext cx="341312" cy="27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>
                <a:solidFill>
                  <a:srgbClr val="330000"/>
                </a:solidFill>
                <a:ea typeface="DejaVu Sans" charset="0"/>
                <a:cs typeface="DejaVu Sans" charset="0"/>
              </a:rPr>
              <a:t>vh</a:t>
            </a:r>
          </a:p>
        </p:txBody>
      </p:sp>
      <p:sp>
        <p:nvSpPr>
          <p:cNvPr id="65553" name="Text Box 15"/>
          <p:cNvSpPr txBox="1">
            <a:spLocks noChangeArrowheads="1"/>
          </p:cNvSpPr>
          <p:nvPr/>
        </p:nvSpPr>
        <p:spPr bwMode="auto">
          <a:xfrm>
            <a:off x="7918450" y="5964238"/>
            <a:ext cx="341313" cy="274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>
                <a:solidFill>
                  <a:srgbClr val="330000"/>
                </a:solidFill>
                <a:ea typeface="DejaVu Sans" charset="0"/>
                <a:cs typeface="DejaVu Sans" charset="0"/>
              </a:rPr>
              <a:t>xh</a:t>
            </a:r>
          </a:p>
        </p:txBody>
      </p:sp>
      <p:sp>
        <p:nvSpPr>
          <p:cNvPr id="65554" name="Line 16"/>
          <p:cNvSpPr>
            <a:spLocks noChangeShapeType="1"/>
          </p:cNvSpPr>
          <p:nvPr/>
        </p:nvSpPr>
        <p:spPr bwMode="auto">
          <a:xfrm flipH="1">
            <a:off x="6230938" y="4294188"/>
            <a:ext cx="1860550" cy="1166812"/>
          </a:xfrm>
          <a:prstGeom prst="line">
            <a:avLst/>
          </a:prstGeom>
          <a:noFill/>
          <a:ln w="28440">
            <a:solidFill>
              <a:srgbClr val="D54F4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55" name="Line 17"/>
          <p:cNvSpPr>
            <a:spLocks noChangeShapeType="1"/>
          </p:cNvSpPr>
          <p:nvPr/>
        </p:nvSpPr>
        <p:spPr bwMode="auto">
          <a:xfrm flipV="1">
            <a:off x="6234113" y="4064000"/>
            <a:ext cx="1811337" cy="1614488"/>
          </a:xfrm>
          <a:prstGeom prst="line">
            <a:avLst/>
          </a:prstGeom>
          <a:noFill/>
          <a:ln w="28440">
            <a:solidFill>
              <a:srgbClr val="D54F4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56" name="Freeform 18"/>
          <p:cNvSpPr>
            <a:spLocks noChangeArrowheads="1"/>
          </p:cNvSpPr>
          <p:nvPr/>
        </p:nvSpPr>
        <p:spPr bwMode="auto">
          <a:xfrm>
            <a:off x="7920038" y="4167188"/>
            <a:ext cx="141287" cy="185737"/>
          </a:xfrm>
          <a:custGeom>
            <a:avLst/>
            <a:gdLst>
              <a:gd name="T0" fmla="*/ 0 w 107"/>
              <a:gd name="T1" fmla="*/ 0 h 160"/>
              <a:gd name="T2" fmla="*/ 64 w 107"/>
              <a:gd name="T3" fmla="*/ 32 h 160"/>
              <a:gd name="T4" fmla="*/ 107 w 107"/>
              <a:gd name="T5" fmla="*/ 160 h 160"/>
              <a:gd name="T6" fmla="*/ 0 60000 65536"/>
              <a:gd name="T7" fmla="*/ 0 60000 65536"/>
              <a:gd name="T8" fmla="*/ 0 60000 65536"/>
              <a:gd name="T9" fmla="*/ 0 w 107"/>
              <a:gd name="T10" fmla="*/ 0 h 160"/>
              <a:gd name="T11" fmla="*/ 107 w 107"/>
              <a:gd name="T12" fmla="*/ 160 h 1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7" h="160">
                <a:moveTo>
                  <a:pt x="0" y="0"/>
                </a:moveTo>
                <a:cubicBezTo>
                  <a:pt x="23" y="2"/>
                  <a:pt x="46" y="5"/>
                  <a:pt x="64" y="32"/>
                </a:cubicBezTo>
                <a:cubicBezTo>
                  <a:pt x="82" y="59"/>
                  <a:pt x="100" y="141"/>
                  <a:pt x="107" y="160"/>
                </a:cubicBezTo>
              </a:path>
            </a:pathLst>
          </a:custGeom>
          <a:noFill/>
          <a:ln w="28440">
            <a:solidFill>
              <a:srgbClr val="D54F4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57" name="Line 19"/>
          <p:cNvSpPr>
            <a:spLocks noChangeShapeType="1"/>
          </p:cNvSpPr>
          <p:nvPr/>
        </p:nvSpPr>
        <p:spPr bwMode="auto">
          <a:xfrm flipV="1">
            <a:off x="6165850" y="6208713"/>
            <a:ext cx="2079625" cy="20637"/>
          </a:xfrm>
          <a:prstGeom prst="line">
            <a:avLst/>
          </a:prstGeom>
          <a:noFill/>
          <a:ln w="9360">
            <a:solidFill>
              <a:srgbClr val="330000"/>
            </a:solidFill>
            <a:miter lim="800000"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58" name="Freeform 20"/>
          <p:cNvSpPr>
            <a:spLocks noChangeArrowheads="1"/>
          </p:cNvSpPr>
          <p:nvPr/>
        </p:nvSpPr>
        <p:spPr bwMode="auto">
          <a:xfrm>
            <a:off x="2438400" y="2057400"/>
            <a:ext cx="5322888" cy="2174875"/>
          </a:xfrm>
          <a:custGeom>
            <a:avLst/>
            <a:gdLst>
              <a:gd name="T0" fmla="*/ 0 w 3289"/>
              <a:gd name="T1" fmla="*/ 206 h 1317"/>
              <a:gd name="T2" fmla="*/ 341 w 3289"/>
              <a:gd name="T3" fmla="*/ 243 h 1317"/>
              <a:gd name="T4" fmla="*/ 1096 w 3289"/>
              <a:gd name="T5" fmla="*/ 125 h 1317"/>
              <a:gd name="T6" fmla="*/ 1904 w 3289"/>
              <a:gd name="T7" fmla="*/ 992 h 1317"/>
              <a:gd name="T8" fmla="*/ 3289 w 3289"/>
              <a:gd name="T9" fmla="*/ 1317 h 13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89"/>
              <a:gd name="T16" fmla="*/ 0 h 1317"/>
              <a:gd name="T17" fmla="*/ 3289 w 3289"/>
              <a:gd name="T18" fmla="*/ 1317 h 13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89" h="1317">
                <a:moveTo>
                  <a:pt x="0" y="206"/>
                </a:moveTo>
                <a:cubicBezTo>
                  <a:pt x="57" y="212"/>
                  <a:pt x="158" y="256"/>
                  <a:pt x="341" y="243"/>
                </a:cubicBezTo>
                <a:cubicBezTo>
                  <a:pt x="524" y="230"/>
                  <a:pt x="836" y="0"/>
                  <a:pt x="1096" y="125"/>
                </a:cubicBezTo>
                <a:cubicBezTo>
                  <a:pt x="1356" y="250"/>
                  <a:pt x="1539" y="793"/>
                  <a:pt x="1904" y="992"/>
                </a:cubicBezTo>
                <a:cubicBezTo>
                  <a:pt x="2269" y="1191"/>
                  <a:pt x="3001" y="1249"/>
                  <a:pt x="3289" y="1317"/>
                </a:cubicBezTo>
              </a:path>
            </a:pathLst>
          </a:custGeom>
          <a:noFill/>
          <a:ln w="25560">
            <a:solidFill>
              <a:srgbClr val="330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59" name="Freeform 21"/>
          <p:cNvSpPr>
            <a:spLocks noChangeArrowheads="1"/>
          </p:cNvSpPr>
          <p:nvPr/>
        </p:nvSpPr>
        <p:spPr bwMode="auto">
          <a:xfrm>
            <a:off x="2590800" y="338138"/>
            <a:ext cx="2924175" cy="1795462"/>
          </a:xfrm>
          <a:custGeom>
            <a:avLst/>
            <a:gdLst>
              <a:gd name="T0" fmla="*/ 0 w 1770"/>
              <a:gd name="T1" fmla="*/ 1202 h 1202"/>
              <a:gd name="T2" fmla="*/ 1081 w 1770"/>
              <a:gd name="T3" fmla="*/ 594 h 1202"/>
              <a:gd name="T4" fmla="*/ 1327 w 1770"/>
              <a:gd name="T5" fmla="*/ 145 h 1202"/>
              <a:gd name="T6" fmla="*/ 1770 w 1770"/>
              <a:gd name="T7" fmla="*/ 0 h 1202"/>
              <a:gd name="T8" fmla="*/ 0 60000 65536"/>
              <a:gd name="T9" fmla="*/ 0 60000 65536"/>
              <a:gd name="T10" fmla="*/ 0 60000 65536"/>
              <a:gd name="T11" fmla="*/ 0 60000 65536"/>
              <a:gd name="T12" fmla="*/ 0 w 1770"/>
              <a:gd name="T13" fmla="*/ 0 h 1202"/>
              <a:gd name="T14" fmla="*/ 1770 w 1770"/>
              <a:gd name="T15" fmla="*/ 1202 h 12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70" h="1202">
                <a:moveTo>
                  <a:pt x="0" y="1202"/>
                </a:moveTo>
                <a:cubicBezTo>
                  <a:pt x="180" y="1101"/>
                  <a:pt x="860" y="770"/>
                  <a:pt x="1081" y="594"/>
                </a:cubicBezTo>
                <a:cubicBezTo>
                  <a:pt x="1302" y="418"/>
                  <a:pt x="1212" y="244"/>
                  <a:pt x="1327" y="145"/>
                </a:cubicBezTo>
                <a:cubicBezTo>
                  <a:pt x="1442" y="46"/>
                  <a:pt x="1678" y="30"/>
                  <a:pt x="1770" y="0"/>
                </a:cubicBezTo>
              </a:path>
            </a:pathLst>
          </a:custGeom>
          <a:noFill/>
          <a:ln w="25560">
            <a:solidFill>
              <a:srgbClr val="330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622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25" y="192088"/>
            <a:ext cx="2686050" cy="3424237"/>
          </a:xfrm>
          <a:prstGeom prst="rect">
            <a:avLst/>
          </a:prstGeom>
          <a:noFill/>
          <a:ln w="9360">
            <a:solidFill>
              <a:srgbClr val="330000"/>
            </a:solidFill>
            <a:miter lim="800000"/>
            <a:headEnd/>
            <a:tailEnd/>
          </a:ln>
          <a:effectLst>
            <a:outerShdw blurRad="63500" dist="17819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A30FD903-623D-9246-BCB8-EC4798C8B0E3}" type="slidenum">
              <a:rPr lang="en-US" smtClean="0"/>
              <a:pPr/>
              <a:t>22</a:t>
            </a:fld>
            <a:r>
              <a:rPr lang="en-US" smtClean="0"/>
              <a:t> of 35</a:t>
            </a:r>
          </a:p>
        </p:txBody>
      </p:sp>
      <p:pic>
        <p:nvPicPr>
          <p:cNvPr id="6758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981200"/>
            <a:ext cx="3657600" cy="2706688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</p:pic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algn="l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/>
              <a:t>Search for stable conclusions</a:t>
            </a:r>
          </a:p>
        </p:txBody>
      </p:sp>
      <p:sp>
        <p:nvSpPr>
          <p:cNvPr id="67589" name="Text Box 3"/>
          <p:cNvSpPr txBox="1">
            <a:spLocks noChangeArrowheads="1"/>
          </p:cNvSpPr>
          <p:nvPr/>
        </p:nvSpPr>
        <p:spPr bwMode="auto">
          <a:xfrm>
            <a:off x="8915400" y="1660525"/>
            <a:ext cx="265113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330000"/>
                </a:solidFill>
                <a:ea typeface="DejaVu Sans" charset="0"/>
                <a:cs typeface="DejaVu Sans" charset="0"/>
              </a:rPr>
              <a:t> </a:t>
            </a:r>
          </a:p>
        </p:txBody>
      </p:sp>
      <p:sp>
        <p:nvSpPr>
          <p:cNvPr id="6759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4114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Using simulated annealing, Monte Carlo simulated annealing across intersection of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A particular project type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Space of possible tunings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Rank options by frequency in </a:t>
            </a:r>
            <a:r>
              <a:rPr lang="en-US" sz="1800" b="1" u="sng">
                <a:solidFill>
                  <a:srgbClr val="3A722F"/>
                </a:solidFill>
              </a:rPr>
              <a:t>good</a:t>
            </a:r>
            <a:r>
              <a:rPr lang="en-US" sz="1800"/>
              <a:t>, not </a:t>
            </a:r>
            <a:r>
              <a:rPr lang="en-US" sz="1800" b="1" u="sng">
                <a:solidFill>
                  <a:srgbClr val="FF0000"/>
                </a:solidFill>
              </a:rPr>
              <a:t>bad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For r options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Try setting the 1 ≤ x ≤ R top ranked options 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Simulate (100 times) to check the effect of options 1 .. x 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/>
              <a:t>Smile if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600"/>
              <a:t>Reduced median and variance in defects/ efforts/ time/ threats</a:t>
            </a:r>
          </a:p>
        </p:txBody>
      </p:sp>
      <p:sp>
        <p:nvSpPr>
          <p:cNvPr id="67591" name="Line 5"/>
          <p:cNvSpPr>
            <a:spLocks noChangeShapeType="1"/>
          </p:cNvSpPr>
          <p:nvPr/>
        </p:nvSpPr>
        <p:spPr bwMode="auto">
          <a:xfrm flipV="1">
            <a:off x="5486400" y="3119438"/>
            <a:ext cx="1219200" cy="2066925"/>
          </a:xfrm>
          <a:prstGeom prst="line">
            <a:avLst/>
          </a:prstGeom>
          <a:noFill/>
          <a:ln w="3240">
            <a:solidFill>
              <a:srgbClr val="330000"/>
            </a:solidFill>
            <a:miter lim="800000"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592" name="Freeform 6"/>
          <p:cNvSpPr>
            <a:spLocks noChangeArrowheads="1"/>
          </p:cNvSpPr>
          <p:nvPr/>
        </p:nvSpPr>
        <p:spPr bwMode="auto">
          <a:xfrm>
            <a:off x="7685088" y="3198813"/>
            <a:ext cx="776287" cy="276225"/>
          </a:xfrm>
          <a:custGeom>
            <a:avLst/>
            <a:gdLst>
              <a:gd name="T0" fmla="*/ 67 w 582"/>
              <a:gd name="T1" fmla="*/ 401 h 401"/>
              <a:gd name="T2" fmla="*/ 135 w 582"/>
              <a:gd name="T3" fmla="*/ 106 h 401"/>
              <a:gd name="T4" fmla="*/ 514 w 582"/>
              <a:gd name="T5" fmla="*/ 30 h 401"/>
              <a:gd name="T6" fmla="*/ 522 w 582"/>
              <a:gd name="T7" fmla="*/ 283 h 401"/>
              <a:gd name="T8" fmla="*/ 152 w 582"/>
              <a:gd name="T9" fmla="*/ 350 h 401"/>
              <a:gd name="T10" fmla="*/ 0 w 582"/>
              <a:gd name="T11" fmla="*/ 275 h 40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82"/>
              <a:gd name="T19" fmla="*/ 0 h 401"/>
              <a:gd name="T20" fmla="*/ 582 w 582"/>
              <a:gd name="T21" fmla="*/ 401 h 40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82" h="401">
                <a:moveTo>
                  <a:pt x="67" y="401"/>
                </a:moveTo>
                <a:cubicBezTo>
                  <a:pt x="77" y="352"/>
                  <a:pt x="61" y="168"/>
                  <a:pt x="135" y="106"/>
                </a:cubicBezTo>
                <a:cubicBezTo>
                  <a:pt x="209" y="44"/>
                  <a:pt x="449" y="0"/>
                  <a:pt x="514" y="30"/>
                </a:cubicBezTo>
                <a:cubicBezTo>
                  <a:pt x="579" y="60"/>
                  <a:pt x="582" y="230"/>
                  <a:pt x="522" y="283"/>
                </a:cubicBezTo>
                <a:cubicBezTo>
                  <a:pt x="462" y="336"/>
                  <a:pt x="239" y="351"/>
                  <a:pt x="152" y="350"/>
                </a:cubicBezTo>
                <a:cubicBezTo>
                  <a:pt x="65" y="349"/>
                  <a:pt x="32" y="312"/>
                  <a:pt x="0" y="275"/>
                </a:cubicBezTo>
              </a:path>
            </a:pathLst>
          </a:custGeom>
          <a:noFill/>
          <a:ln w="57240">
            <a:solidFill>
              <a:srgbClr val="478E2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593" name="Freeform 7"/>
          <p:cNvSpPr>
            <a:spLocks noChangeArrowheads="1"/>
          </p:cNvSpPr>
          <p:nvPr/>
        </p:nvSpPr>
        <p:spPr bwMode="auto">
          <a:xfrm>
            <a:off x="7670800" y="2676525"/>
            <a:ext cx="790575" cy="544513"/>
          </a:xfrm>
          <a:custGeom>
            <a:avLst/>
            <a:gdLst>
              <a:gd name="T0" fmla="*/ 67 w 582"/>
              <a:gd name="T1" fmla="*/ 401 h 401"/>
              <a:gd name="T2" fmla="*/ 135 w 582"/>
              <a:gd name="T3" fmla="*/ 106 h 401"/>
              <a:gd name="T4" fmla="*/ 514 w 582"/>
              <a:gd name="T5" fmla="*/ 30 h 401"/>
              <a:gd name="T6" fmla="*/ 522 w 582"/>
              <a:gd name="T7" fmla="*/ 283 h 401"/>
              <a:gd name="T8" fmla="*/ 152 w 582"/>
              <a:gd name="T9" fmla="*/ 350 h 401"/>
              <a:gd name="T10" fmla="*/ 0 w 582"/>
              <a:gd name="T11" fmla="*/ 275 h 40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82"/>
              <a:gd name="T19" fmla="*/ 0 h 401"/>
              <a:gd name="T20" fmla="*/ 582 w 582"/>
              <a:gd name="T21" fmla="*/ 401 h 40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82" h="401">
                <a:moveTo>
                  <a:pt x="67" y="401"/>
                </a:moveTo>
                <a:cubicBezTo>
                  <a:pt x="77" y="352"/>
                  <a:pt x="61" y="168"/>
                  <a:pt x="135" y="106"/>
                </a:cubicBezTo>
                <a:cubicBezTo>
                  <a:pt x="209" y="44"/>
                  <a:pt x="449" y="0"/>
                  <a:pt x="514" y="30"/>
                </a:cubicBezTo>
                <a:cubicBezTo>
                  <a:pt x="579" y="60"/>
                  <a:pt x="582" y="230"/>
                  <a:pt x="522" y="283"/>
                </a:cubicBezTo>
                <a:cubicBezTo>
                  <a:pt x="462" y="336"/>
                  <a:pt x="239" y="351"/>
                  <a:pt x="152" y="350"/>
                </a:cubicBezTo>
                <a:cubicBezTo>
                  <a:pt x="65" y="349"/>
                  <a:pt x="32" y="312"/>
                  <a:pt x="0" y="275"/>
                </a:cubicBezTo>
              </a:path>
            </a:pathLst>
          </a:custGeom>
          <a:noFill/>
          <a:ln w="5724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594" name="Text Box 8"/>
          <p:cNvSpPr txBox="1">
            <a:spLocks noChangeArrowheads="1"/>
          </p:cNvSpPr>
          <p:nvPr/>
        </p:nvSpPr>
        <p:spPr bwMode="auto">
          <a:xfrm>
            <a:off x="7654925" y="2438400"/>
            <a:ext cx="420688" cy="244475"/>
          </a:xfrm>
          <a:prstGeom prst="rect">
            <a:avLst/>
          </a:prstGeom>
          <a:solidFill>
            <a:srgbClr val="AE4E44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buClr>
                <a:srgbClr val="FFFFFF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000" b="1">
                <a:solidFill>
                  <a:srgbClr val="FFFFFF"/>
                </a:solidFill>
                <a:ea typeface="DejaVu Sans" charset="0"/>
                <a:cs typeface="DejaVu Sans" charset="0"/>
              </a:rPr>
              <a:t>Bad</a:t>
            </a:r>
          </a:p>
        </p:txBody>
      </p:sp>
      <p:sp>
        <p:nvSpPr>
          <p:cNvPr id="67595" name="Text Box 9"/>
          <p:cNvSpPr txBox="1">
            <a:spLocks noChangeArrowheads="1"/>
          </p:cNvSpPr>
          <p:nvPr/>
        </p:nvSpPr>
        <p:spPr bwMode="auto">
          <a:xfrm>
            <a:off x="7661275" y="3552825"/>
            <a:ext cx="547688" cy="244475"/>
          </a:xfrm>
          <a:prstGeom prst="rect">
            <a:avLst/>
          </a:prstGeom>
          <a:solidFill>
            <a:srgbClr val="388E2A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buClr>
                <a:srgbClr val="FFFFFF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000" b="1">
                <a:solidFill>
                  <a:srgbClr val="FFFFFF"/>
                </a:solidFill>
                <a:ea typeface="DejaVu Sans" charset="0"/>
                <a:cs typeface="DejaVu Sans" charset="0"/>
              </a:rPr>
              <a:t>Good </a:t>
            </a:r>
          </a:p>
        </p:txBody>
      </p:sp>
      <p:sp>
        <p:nvSpPr>
          <p:cNvPr id="67596" name="Text Box 10"/>
          <p:cNvSpPr txBox="1">
            <a:spLocks noChangeArrowheads="1"/>
          </p:cNvSpPr>
          <p:nvPr/>
        </p:nvSpPr>
        <p:spPr bwMode="auto">
          <a:xfrm>
            <a:off x="5257800" y="5262563"/>
            <a:ext cx="3352800" cy="45720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  <a:spcBef>
                <a:spcPts val="875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330000"/>
                </a:solidFill>
                <a:ea typeface="DejaVu Sans" charset="0"/>
                <a:cs typeface="DejaVu Sans" charset="0"/>
              </a:rPr>
              <a:t>Sample run</a:t>
            </a:r>
          </a:p>
          <a:p>
            <a:pPr>
              <a:lnSpc>
                <a:spcPct val="60000"/>
              </a:lnSpc>
              <a:spcBef>
                <a:spcPts val="875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>
                <a:solidFill>
                  <a:srgbClr val="330000"/>
                </a:solidFill>
                <a:ea typeface="DejaVu Sans" charset="0"/>
                <a:cs typeface="DejaVu Sans" charset="0"/>
              </a:rPr>
              <a:t>(after 10,000 runs, little improvement)‏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search methods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A-star</a:t>
            </a:r>
          </a:p>
          <a:p>
            <a:pPr eaLnBrk="1" hangingPunct="1"/>
            <a:r>
              <a:rPr lang="en-US" smtClean="0"/>
              <a:t>MaxWalkSat</a:t>
            </a:r>
          </a:p>
          <a:p>
            <a:pPr eaLnBrk="1" hangingPunct="1"/>
            <a:r>
              <a:rPr lang="en-US" smtClean="0"/>
              <a:t>Isamp</a:t>
            </a:r>
          </a:p>
          <a:p>
            <a:pPr eaLnBrk="1" hangingPunct="1"/>
            <a:r>
              <a:rPr lang="en-US" smtClean="0"/>
              <a:t>Etc </a:t>
            </a: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04B18BBF-FAD9-094D-A233-90A1B08310D4}" type="slidenum">
              <a:rPr lang="en-US" smtClean="0"/>
              <a:pPr/>
              <a:t>23</a:t>
            </a:fld>
            <a:r>
              <a:rPr lang="en-US" smtClean="0"/>
              <a:t> of 35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01CC92DE-D752-EE4D-B06B-DB1D59686FAD}" type="slidenum">
              <a:rPr lang="en-US" smtClean="0"/>
              <a:pPr/>
              <a:t>24</a:t>
            </a:fld>
            <a:r>
              <a:rPr lang="en-US" smtClean="0"/>
              <a:t> of 35</a:t>
            </a:r>
          </a:p>
        </p:txBody>
      </p:sp>
      <p:pic>
        <p:nvPicPr>
          <p:cNvPr id="5" name="Picture 4" descr="Picture 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76200"/>
            <a:ext cx="6324600" cy="6662738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works best?</a:t>
            </a:r>
          </a:p>
        </p:txBody>
      </p:sp>
      <p:pic>
        <p:nvPicPr>
          <p:cNvPr id="71683" name="Content Placeholder 5" descr="Picture 22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3738563"/>
            <a:ext cx="3200400" cy="1443037"/>
          </a:xfrm>
        </p:spPr>
      </p:pic>
      <p:sp>
        <p:nvSpPr>
          <p:cNvPr id="7168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1981200"/>
            <a:ext cx="7386638" cy="4110038"/>
          </a:xfrm>
        </p:spPr>
        <p:txBody>
          <a:bodyPr/>
          <a:lstStyle/>
          <a:p>
            <a:pPr eaLnBrk="1" hangingPunct="1"/>
            <a:r>
              <a:rPr lang="en-US" smtClean="0"/>
              <a:t>A little domain knowledge goes a long way</a:t>
            </a:r>
          </a:p>
          <a:p>
            <a:pPr eaLnBrk="1" hangingPunct="1"/>
            <a:r>
              <a:rPr lang="en-US" smtClean="0"/>
              <a:t>Standard methods not best</a:t>
            </a:r>
          </a:p>
          <a:p>
            <a:pPr eaLnBrk="1" hangingPunct="1"/>
            <a:r>
              <a:rPr lang="en-US" smtClean="0"/>
              <a:t>Best methods very effective</a:t>
            </a:r>
          </a:p>
        </p:txBody>
      </p:sp>
      <p:sp>
        <p:nvSpPr>
          <p:cNvPr id="71685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04EECF72-E9CC-7944-9EA5-A7D98674AF57}" type="slidenum">
              <a:rPr lang="en-US" smtClean="0"/>
              <a:pPr/>
              <a:t>25</a:t>
            </a:fld>
            <a:r>
              <a:rPr lang="en-US" smtClean="0"/>
              <a:t> of 35</a:t>
            </a:r>
          </a:p>
        </p:txBody>
      </p:sp>
      <p:pic>
        <p:nvPicPr>
          <p:cNvPr id="71686" name="Picture 6" descr="Picture 24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3448050"/>
            <a:ext cx="49530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7" name="Freeform 7"/>
          <p:cNvSpPr>
            <a:spLocks noChangeArrowheads="1"/>
          </p:cNvSpPr>
          <p:nvPr/>
        </p:nvSpPr>
        <p:spPr bwMode="auto">
          <a:xfrm>
            <a:off x="3657600" y="4114800"/>
            <a:ext cx="838200" cy="76200"/>
          </a:xfrm>
          <a:custGeom>
            <a:avLst/>
            <a:gdLst>
              <a:gd name="T0" fmla="*/ 0 w 785091"/>
              <a:gd name="T1" fmla="*/ 0 h 138545"/>
              <a:gd name="T2" fmla="*/ 838200 w 785091"/>
              <a:gd name="T3" fmla="*/ 76200 h 138545"/>
              <a:gd name="T4" fmla="*/ 838200 w 785091"/>
              <a:gd name="T5" fmla="*/ 76200 h 138545"/>
              <a:gd name="T6" fmla="*/ 0 60000 65536"/>
              <a:gd name="T7" fmla="*/ 0 60000 65536"/>
              <a:gd name="T8" fmla="*/ 0 60000 65536"/>
              <a:gd name="T9" fmla="*/ 0 w 785091"/>
              <a:gd name="T10" fmla="*/ 0 h 138545"/>
              <a:gd name="T11" fmla="*/ 785091 w 785091"/>
              <a:gd name="T12" fmla="*/ 138545 h 138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85091" h="138545">
                <a:moveTo>
                  <a:pt x="0" y="0"/>
                </a:moveTo>
                <a:lnTo>
                  <a:pt x="785091" y="138545"/>
                </a:lnTo>
              </a:path>
            </a:pathLst>
          </a:custGeom>
          <a:solidFill>
            <a:srgbClr val="00B8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688" name="Left Brace 8"/>
          <p:cNvSpPr>
            <a:spLocks/>
          </p:cNvSpPr>
          <p:nvPr/>
        </p:nvSpPr>
        <p:spPr bwMode="auto">
          <a:xfrm>
            <a:off x="4572000" y="3657600"/>
            <a:ext cx="304800" cy="1066800"/>
          </a:xfrm>
          <a:prstGeom prst="leftBrace">
            <a:avLst>
              <a:gd name="adj1" fmla="val 832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940C457-9DF1-0C43-BB06-AF2C8A42F136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72707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981200"/>
            <a:ext cx="7772400" cy="11430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/>
              <a:t>Results</a:t>
            </a:r>
          </a:p>
        </p:txBody>
      </p:sp>
      <p:sp>
        <p:nvSpPr>
          <p:cNvPr id="7270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0" y="3733800"/>
            <a:ext cx="6400800" cy="1752600"/>
          </a:xfrm>
        </p:spPr>
        <p:txBody>
          <a:bodyPr lIns="90000" tIns="46800" rIns="90000" bIns="46800"/>
          <a:lstStyle/>
          <a:p>
            <a:pPr marL="0" indent="0" algn="ctr" eaLnBrk="1" hangingPunct="1">
              <a:spcBef>
                <a:spcPts val="600"/>
              </a:spcBef>
              <a:buFont typeface="Arial" pitchFamily="-65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/>
              <a:t>And the winner is</a:t>
            </a:r>
            <a:r>
              <a:rPr lang="en-US" sz="2400" dirty="0" smtClean="0"/>
              <a:t>…</a:t>
            </a:r>
          </a:p>
          <a:p>
            <a:pPr marL="0" indent="0" algn="ctr" eaLnBrk="1" hangingPunct="1">
              <a:spcBef>
                <a:spcPts val="600"/>
              </a:spcBef>
              <a:buFont typeface="Arial" pitchFamily="-65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 smtClean="0"/>
              <a:t>…. no one in particular</a:t>
            </a:r>
            <a:endParaRPr lang="en-US" sz="2400" dirty="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tea</a:t>
            </a:r>
          </a:p>
        </p:txBody>
      </p:sp>
      <p:sp>
        <p:nvSpPr>
          <p:cNvPr id="7475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732A79-9676-9244-AE86-CF223947B57E}" type="slidenum">
              <a:rPr lang="en-US" smtClean="0"/>
              <a:pPr/>
              <a:t>27</a:t>
            </a:fld>
            <a:endParaRPr lang="en-US" smtClean="0"/>
          </a:p>
        </p:txBody>
      </p:sp>
      <p:pic>
        <p:nvPicPr>
          <p:cNvPr id="4" name="Picture 3" descr="Picture 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1925"/>
            <a:ext cx="5924550" cy="6543675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4757" name="TextBox 6"/>
          <p:cNvSpPr txBox="1">
            <a:spLocks noChangeArrowheads="1"/>
          </p:cNvSpPr>
          <p:nvPr/>
        </p:nvSpPr>
        <p:spPr bwMode="auto">
          <a:xfrm>
            <a:off x="6400800" y="1552575"/>
            <a:ext cx="9906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tx1"/>
                </a:solidFill>
              </a:rPr>
              <a:t>aa      1  aexp  1 cplx   1 data   2 docu  1  etat    1 flex    1 pmat  1</a:t>
            </a:r>
          </a:p>
          <a:p>
            <a:r>
              <a:rPr lang="en-US" sz="1400">
                <a:solidFill>
                  <a:schemeClr val="tx1"/>
                </a:solidFill>
              </a:rPr>
              <a:t>Pr      2</a:t>
            </a:r>
          </a:p>
          <a:p>
            <a:r>
              <a:rPr lang="en-US" sz="1400">
                <a:solidFill>
                  <a:schemeClr val="tx1"/>
                </a:solidFill>
              </a:rPr>
              <a:t>pvol  1 </a:t>
            </a:r>
          </a:p>
          <a:p>
            <a:r>
              <a:rPr lang="en-US" sz="1400">
                <a:solidFill>
                  <a:schemeClr val="tx1"/>
                </a:solidFill>
              </a:rPr>
              <a:t>ruse  1 rely   2 </a:t>
            </a:r>
          </a:p>
          <a:p>
            <a:r>
              <a:rPr lang="en-US" sz="1400">
                <a:solidFill>
                  <a:schemeClr val="tx1"/>
                </a:solidFill>
              </a:rPr>
              <a:t>resl   2 sced 1 site   1 </a:t>
            </a:r>
          </a:p>
        </p:txBody>
      </p:sp>
      <p:sp>
        <p:nvSpPr>
          <p:cNvPr id="74758" name="Explosion 1 7"/>
          <p:cNvSpPr>
            <a:spLocks noChangeArrowheads="1"/>
          </p:cNvSpPr>
          <p:nvPr/>
        </p:nvSpPr>
        <p:spPr bwMode="auto">
          <a:xfrm>
            <a:off x="6019800" y="4495800"/>
            <a:ext cx="3048000" cy="2362200"/>
          </a:xfrm>
          <a:prstGeom prst="irregularSeal1">
            <a:avLst/>
          </a:prstGeom>
          <a:solidFill>
            <a:srgbClr val="00B8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400">
                <a:solidFill>
                  <a:schemeClr val="tx1"/>
                </a:solidFill>
              </a:rPr>
              <a:t>MIA: prec, team, acap,  ltex, pcap, pcon,stor, time,tool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5BFC944-43A7-BE48-B46A-F689D64D813B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7987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981200"/>
            <a:ext cx="7772400" cy="11430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/>
              <a:t>Conclusion</a:t>
            </a:r>
          </a:p>
        </p:txBody>
      </p:sp>
      <p:sp>
        <p:nvSpPr>
          <p:cNvPr id="7987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0" y="3733800"/>
            <a:ext cx="6400800" cy="1752600"/>
          </a:xfrm>
        </p:spPr>
        <p:txBody>
          <a:bodyPr lIns="90000" tIns="46800" rIns="90000" bIns="46800"/>
          <a:lstStyle/>
          <a:p>
            <a:pPr marL="0" indent="0" algn="ctr" eaLnBrk="1" hangingPunct="1">
              <a:spcBef>
                <a:spcPts val="600"/>
              </a:spcBef>
              <a:buFont typeface="Arial" pitchFamily="-65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/>
              <a:t>So what?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     </a:t>
            </a:r>
            <a:fld id="{638F7B78-66DF-174D-AE79-F0C28ED1ED94}" type="slidenum">
              <a:rPr lang="en-US" smtClean="0"/>
              <a:pPr/>
              <a:t>29</a:t>
            </a:fld>
            <a:r>
              <a:rPr lang="en-US" smtClean="0"/>
              <a:t> of 35</a:t>
            </a:r>
          </a:p>
        </p:txBody>
      </p:sp>
      <p:sp>
        <p:nvSpPr>
          <p:cNvPr id="8192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algn="l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/>
              <a:t>Conclusion</a:t>
            </a:r>
          </a:p>
        </p:txBody>
      </p:sp>
      <p:sp>
        <p:nvSpPr>
          <p:cNvPr id="819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7924800" cy="4114800"/>
          </a:xfrm>
        </p:spPr>
        <p:txBody>
          <a:bodyPr/>
          <a:lstStyle/>
          <a:p>
            <a:pPr marL="528638" indent="-528638" eaLnBrk="1" hangingPunct="1">
              <a:spcBef>
                <a:spcPts val="45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2400" dirty="0"/>
              <a:t>Is value-based SE “ganz falsch”?  (not even wrong) </a:t>
            </a:r>
          </a:p>
          <a:p>
            <a:pPr marL="914400" lvl="1" indent="-457200" eaLnBrk="1" hangingPunct="1">
              <a:spcBef>
                <a:spcPts val="40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2000" dirty="0"/>
              <a:t>Hard to tell, if we have a data drought</a:t>
            </a:r>
          </a:p>
          <a:p>
            <a:pPr marL="914400" lvl="1" indent="-457200" eaLnBrk="1" hangingPunct="1">
              <a:spcBef>
                <a:spcPts val="40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2000" dirty="0"/>
              <a:t>So seek stability in samples of the possibilities</a:t>
            </a:r>
          </a:p>
          <a:p>
            <a:pPr marL="528638" indent="-528638" eaLnBrk="1" hangingPunct="1">
              <a:spcBef>
                <a:spcPts val="45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2400" dirty="0"/>
              <a:t>On sample, using</a:t>
            </a:r>
            <a:r>
              <a:rPr lang="en-US" sz="2400" dirty="0" smtClean="0"/>
              <a:t> 4 case studies and 2 value functions:</a:t>
            </a:r>
          </a:p>
          <a:p>
            <a:pPr marL="914400" lvl="1" indent="-457200" eaLnBrk="1" hangingPunct="1">
              <a:spcBef>
                <a:spcPts val="40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2000" dirty="0" smtClean="0"/>
              <a:t>Many seemingly important factors weren’t (important)</a:t>
            </a:r>
          </a:p>
          <a:p>
            <a:pPr marL="914400" lvl="1" indent="-457200" eaLnBrk="1" hangingPunct="1">
              <a:spcBef>
                <a:spcPts val="40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2000" dirty="0" smtClean="0"/>
              <a:t>The most important ones change from project to project</a:t>
            </a:r>
          </a:p>
          <a:p>
            <a:pPr marL="914400" lvl="1" indent="-457200" eaLnBrk="1" hangingPunct="1">
              <a:spcBef>
                <a:spcPts val="40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2000" dirty="0" smtClean="0"/>
              <a:t>For any project, changes to value changes everything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7950" y="228600"/>
            <a:ext cx="2432050" cy="2590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blurRad="63500" dist="17819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29698" name="Slide Number Placeholder 4"/>
          <p:cNvSpPr>
            <a:spLocks noGrp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r>
              <a:rPr lang="en-US" dirty="0" smtClean="0"/>
              <a:t>     </a:t>
            </a:r>
            <a:fld id="{053EF4EE-BC7F-8249-A9B0-C1A88142D2F6}" type="slidenum">
              <a:rPr lang="en-US" smtClean="0"/>
              <a:pPr/>
              <a:t>30</a:t>
            </a:fld>
            <a:r>
              <a:rPr lang="en-US" dirty="0" smtClean="0"/>
              <a:t> of</a:t>
            </a:r>
            <a:r>
              <a:rPr lang="en-US" dirty="0" smtClean="0"/>
              <a:t> 30</a:t>
            </a:r>
            <a:endParaRPr lang="en-US" dirty="0" smtClean="0"/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48200" y="2057400"/>
            <a:ext cx="3733800" cy="4114800"/>
          </a:xfrm>
        </p:spPr>
        <p:txBody>
          <a:bodyPr/>
          <a:lstStyle/>
          <a:p>
            <a:pPr eaLnBrk="1" hangingPunct="1">
              <a:spcBef>
                <a:spcPts val="450"/>
              </a:spcBef>
              <a:buSzPct val="178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 dirty="0"/>
              <a:t>On sampling some systems, we see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 dirty="0"/>
              <a:t>Value</a:t>
            </a:r>
            <a:r>
              <a:rPr lang="en-US" sz="1800" dirty="0" smtClean="0"/>
              <a:t> radically changes the conclusions we reach regarding project </a:t>
            </a:r>
            <a:r>
              <a:rPr lang="en-US" sz="1800" dirty="0" smtClean="0"/>
              <a:t>organization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sz="1800" dirty="0" smtClean="0"/>
          </a:p>
          <a:p>
            <a:pPr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 dirty="0" smtClean="0"/>
              <a:t>What works best </a:t>
            </a:r>
            <a:r>
              <a:rPr lang="en-US" sz="1800" u="sng" dirty="0" smtClean="0"/>
              <a:t>THERE </a:t>
            </a:r>
            <a:r>
              <a:rPr lang="en-US" sz="1800" dirty="0" smtClean="0"/>
              <a:t>may not work best </a:t>
            </a:r>
            <a:r>
              <a:rPr lang="en-US" sz="1800" u="sng" dirty="0" smtClean="0"/>
              <a:t>HERE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800" dirty="0" smtClean="0"/>
              <a:t>Needs better ways to find local best</a:t>
            </a:r>
            <a:br>
              <a:rPr lang="en-US" sz="1800" dirty="0" smtClean="0"/>
            </a:br>
            <a:endParaRPr lang="en-US" sz="1800" dirty="0" smtClean="0"/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SzPct val="17800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sz="1800" dirty="0" smtClean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2057400"/>
            <a:ext cx="3581400" cy="4114800"/>
          </a:xfrm>
        </p:spPr>
        <p:txBody>
          <a:bodyPr/>
          <a:lstStyle/>
          <a:p>
            <a:pPr marL="528638" indent="-528638" eaLnBrk="1" hangingPunct="1">
              <a:spcBef>
                <a:spcPts val="45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1800" dirty="0" smtClean="0"/>
              <a:t>Value</a:t>
            </a:r>
            <a:r>
              <a:rPr lang="en-US" sz="1800" dirty="0"/>
              <a:t>-based SE: </a:t>
            </a:r>
            <a:endParaRPr lang="en-US" sz="1800" dirty="0" smtClean="0"/>
          </a:p>
          <a:p>
            <a:pPr marL="914400" lvl="1" indent="-457200" eaLnBrk="1" hangingPunct="1">
              <a:spcBef>
                <a:spcPts val="45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1800" dirty="0" smtClean="0"/>
              <a:t>Not “not </a:t>
            </a:r>
            <a:r>
              <a:rPr lang="en-US" sz="1800" dirty="0"/>
              <a:t>even </a:t>
            </a:r>
            <a:r>
              <a:rPr lang="en-US" sz="1800" dirty="0" smtClean="0"/>
              <a:t>wrong”</a:t>
            </a:r>
          </a:p>
          <a:p>
            <a:pPr marL="914400" lvl="1" indent="-457200" eaLnBrk="1" hangingPunct="1">
              <a:spcBef>
                <a:spcPts val="45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1800" dirty="0" smtClean="0"/>
              <a:t>Value  </a:t>
            </a:r>
            <a:r>
              <a:rPr lang="en-US" sz="1800" dirty="0" smtClean="0"/>
              <a:t>change</a:t>
            </a:r>
            <a:r>
              <a:rPr lang="en-US" sz="1800" dirty="0" smtClean="0"/>
              <a:t> everything</a:t>
            </a:r>
            <a:br>
              <a:rPr lang="en-US" sz="1800" dirty="0" smtClean="0"/>
            </a:br>
            <a:endParaRPr lang="en-US" sz="1800" dirty="0"/>
          </a:p>
          <a:p>
            <a:pPr marL="528638" indent="-528638" eaLnBrk="1" hangingPunct="1">
              <a:spcBef>
                <a:spcPts val="45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1800" dirty="0"/>
              <a:t>Data drought leading to conclusion uncertainty</a:t>
            </a:r>
          </a:p>
          <a:p>
            <a:pPr marL="914400" lvl="1" indent="-457200" eaLnBrk="1" hangingPunct="1">
              <a:spcBef>
                <a:spcPts val="450"/>
              </a:spcBef>
              <a:tabLst>
                <a:tab pos="644525" algn="l"/>
                <a:tab pos="1101725" algn="l"/>
                <a:tab pos="1558925" algn="l"/>
                <a:tab pos="2016125" algn="l"/>
                <a:tab pos="2473325" algn="l"/>
                <a:tab pos="2930525" algn="l"/>
                <a:tab pos="3387725" algn="l"/>
                <a:tab pos="3844925" algn="l"/>
                <a:tab pos="4302125" algn="l"/>
                <a:tab pos="4759325" algn="l"/>
                <a:tab pos="5216525" algn="l"/>
                <a:tab pos="5673725" algn="l"/>
                <a:tab pos="6130925" algn="l"/>
                <a:tab pos="6588125" algn="l"/>
                <a:tab pos="7045325" algn="l"/>
                <a:tab pos="7502525" algn="l"/>
                <a:tab pos="7959725" algn="l"/>
                <a:tab pos="8416925" algn="l"/>
                <a:tab pos="8874125" algn="l"/>
                <a:tab pos="9331325" algn="l"/>
              </a:tabLst>
            </a:pPr>
            <a:r>
              <a:rPr lang="en-US" sz="1800" dirty="0"/>
              <a:t>Seek stability over samples</a:t>
            </a:r>
            <a:br>
              <a:rPr lang="en-US" sz="1800" dirty="0"/>
            </a:br>
            <a:endParaRPr lang="en-US" sz="1800" dirty="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330000"/>
          </a:buClr>
          <a:buSzPct val="100000"/>
          <a:buFont typeface="Arial" pitchFamily="-65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330000"/>
          </a:buClr>
          <a:buSzPct val="100000"/>
          <a:buFont typeface="Arial" pitchFamily="-65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330000"/>
          </a:buClr>
          <a:buSzPct val="100000"/>
          <a:buFont typeface="Arial" pitchFamily="-65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330000"/>
          </a:buClr>
          <a:buSzPct val="100000"/>
          <a:buFont typeface="Arial" pitchFamily="-65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2190</TotalTime>
  <Words>2040</Words>
  <PresentationFormat>On-screen Show (4:3)</PresentationFormat>
  <Paragraphs>311</Paragraphs>
  <Slides>30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ＭＳ Ｐゴシック</vt:lpstr>
      <vt:lpstr>Times New Roman</vt:lpstr>
      <vt:lpstr>DejaVu Sans</vt:lpstr>
      <vt:lpstr>Wingdings</vt:lpstr>
      <vt:lpstr>Blank Presentation</vt:lpstr>
      <vt:lpstr>1_Blank Presentation</vt:lpstr>
      <vt:lpstr>Microsoft Visio Drawing</vt:lpstr>
      <vt:lpstr>Value Changes Everything</vt:lpstr>
      <vt:lpstr>Sound bites</vt:lpstr>
      <vt:lpstr>Value-based  Software Engineering</vt:lpstr>
      <vt:lpstr>Thesis: value changes everything!</vt:lpstr>
      <vt:lpstr>The History of Computing Naturally Leads to Value-based SE</vt:lpstr>
      <vt:lpstr>Risk Exposure (RE)  = Software Quality Investment RE (REq)  + Market Share Erosion RE (REm)‏</vt:lpstr>
      <vt:lpstr>Value-based SE</vt:lpstr>
      <vt:lpstr>Is the value-thesis not even wrong?</vt:lpstr>
      <vt:lpstr>So is the value  thesis refutable?</vt:lpstr>
      <vt:lpstr>Aside</vt:lpstr>
      <vt:lpstr>Tools</vt:lpstr>
      <vt:lpstr>“Energy” [Ase07]</vt:lpstr>
      <vt:lpstr>Xpos [Huang06]</vt:lpstr>
      <vt:lpstr>Software Quality Investment = Pq(L) * Sq(L) </vt:lpstr>
      <vt:lpstr>Market Share Erosion  Risk Exposure (REm)‏</vt:lpstr>
      <vt:lpstr>The details</vt:lpstr>
      <vt:lpstr>Problem: local tuning</vt:lpstr>
      <vt:lpstr>Experts disagree </vt:lpstr>
      <vt:lpstr>The tuning instability problem</vt:lpstr>
      <vt:lpstr>Dodging tuning instability</vt:lpstr>
      <vt:lpstr>Sampling</vt:lpstr>
      <vt:lpstr>Search for stable conclusions</vt:lpstr>
      <vt:lpstr>Other search methods</vt:lpstr>
      <vt:lpstr>Slide 24</vt:lpstr>
      <vt:lpstr>What works best?</vt:lpstr>
      <vt:lpstr>Results</vt:lpstr>
      <vt:lpstr>tea</vt:lpstr>
      <vt:lpstr>Conclusion</vt:lpstr>
      <vt:lpstr>Conclusion</vt:lpstr>
      <vt:lpstr>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IV&amp;V Techniques Through the Analysis of Anomalies (UI06)</dc:title>
  <dc:creator>Tim Menzies</dc:creator>
  <cp:lastModifiedBy>Tim Menzies</cp:lastModifiedBy>
  <cp:revision>57</cp:revision>
  <cp:lastPrinted>2008-10-20T19:27:19Z</cp:lastPrinted>
  <dcterms:created xsi:type="dcterms:W3CDTF">2009-05-20T16:44:28Z</dcterms:created>
  <dcterms:modified xsi:type="dcterms:W3CDTF">2009-05-20T16:55:19Z</dcterms:modified>
</cp:coreProperties>
</file>