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1"/>
  </p:notesMasterIdLst>
  <p:handoutMasterIdLst>
    <p:handoutMasterId r:id="rId22"/>
  </p:handoutMasterIdLst>
  <p:sldIdLst>
    <p:sldId id="256" r:id="rId2"/>
    <p:sldId id="262" r:id="rId3"/>
    <p:sldId id="278" r:id="rId4"/>
    <p:sldId id="260" r:id="rId5"/>
    <p:sldId id="267" r:id="rId6"/>
    <p:sldId id="269" r:id="rId7"/>
    <p:sldId id="268" r:id="rId8"/>
    <p:sldId id="264" r:id="rId9"/>
    <p:sldId id="266" r:id="rId10"/>
    <p:sldId id="265" r:id="rId11"/>
    <p:sldId id="270" r:id="rId12"/>
    <p:sldId id="271" r:id="rId13"/>
    <p:sldId id="272" r:id="rId14"/>
    <p:sldId id="277" r:id="rId15"/>
    <p:sldId id="275" r:id="rId16"/>
    <p:sldId id="274" r:id="rId17"/>
    <p:sldId id="276" r:id="rId18"/>
    <p:sldId id="263" r:id="rId19"/>
    <p:sldId id="261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vertBarState="minimized" horzBarState="maximized">
    <p:restoredLeft sz="34592" autoAdjust="0"/>
    <p:restoredTop sz="86391" autoAdjust="0"/>
  </p:normalViewPr>
  <p:slideViewPr>
    <p:cSldViewPr snapToGrid="0" snapToObjects="1">
      <p:cViewPr>
        <p:scale>
          <a:sx n="100" d="100"/>
          <a:sy n="100" d="100"/>
        </p:scale>
        <p:origin x="-1080" y="-224"/>
      </p:cViewPr>
      <p:guideLst>
        <p:guide orient="horz" pos="1526"/>
        <p:guide pos="4224"/>
      </p:guideLst>
    </p:cSldViewPr>
  </p:slideViewPr>
  <p:outlineViewPr>
    <p:cViewPr>
      <p:scale>
        <a:sx n="33" d="100"/>
        <a:sy n="33" d="100"/>
      </p:scale>
      <p:origin x="344" y="3481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ableStyles" Target="tableStyles.xml"/><Relationship Id="rId14" Type="http://schemas.openxmlformats.org/officeDocument/2006/relationships/slide" Target="slides/slide13.xml"/><Relationship Id="rId23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26" Type="http://schemas.openxmlformats.org/officeDocument/2006/relationships/theme" Target="theme/theme1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C375142-9913-DB46-8BAB-A33D1DE4DA29}" type="datetime1">
              <a:rPr lang="en-US"/>
              <a:pPr>
                <a:defRPr/>
              </a:pPr>
              <a:t>5/15/09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95DAAF2-0D36-C545-A288-415C9B6CD9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232AF63-D05F-EB41-8F19-FB01AE648C28}" type="datetime1">
              <a:rPr lang="en-US"/>
              <a:pPr>
                <a:defRPr/>
              </a:pPr>
              <a:t>5/15/09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12F3BE3-5075-6448-BA72-9D4EC8159B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unreadable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2F3BE3-5075-6448-BA72-9D4EC8159BC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FD6C69-E760-1742-9FAF-B25DDB7D176C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that B are always best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2F3BE3-5075-6448-BA72-9D4EC8159BC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external validity, need this</a:t>
            </a:r>
            <a:r>
              <a:rPr lang="en-US" baseline="0" dirty="0" smtClean="0"/>
              <a:t> one in the the </a:t>
            </a:r>
            <a:r>
              <a:rPr lang="en-US" baseline="0" dirty="0" err="1" smtClean="0"/>
              <a:t>conc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2F3BE3-5075-6448-BA72-9D4EC8159BC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9948" y="609600"/>
            <a:ext cx="5404104" cy="3282696"/>
          </a:xfrm>
          <a:prstGeom prst="roundRect">
            <a:avLst>
              <a:gd name="adj" fmla="val 10522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none"/>
        </p:style>
        <p:txBody>
          <a:bodyPr tIns="182880" bIns="18288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>
            <a:lvl1pPr marL="342900" indent="-342900" algn="ctr" defTabSz="914400" rtl="0" eaLnBrk="1" latinLnBrk="0" hangingPunct="1">
              <a:lnSpc>
                <a:spcPts val="5200"/>
              </a:lnSpc>
              <a:spcBef>
                <a:spcPts val="2000"/>
              </a:spcBef>
              <a:buSzPct val="80000"/>
              <a:buFont typeface="Wingdings" pitchFamily="2" charset="2"/>
              <a:buNone/>
              <a:defRPr sz="5400" b="1" kern="1200" baseline="0">
                <a:gradFill>
                  <a:gsLst>
                    <a:gs pos="50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91000"/>
            <a:ext cx="5029200" cy="1447800"/>
          </a:xfrm>
          <a:effectLst/>
        </p:spPr>
        <p:txBody>
          <a:bodyPr/>
          <a:lstStyle>
            <a:lvl1pPr marL="0" indent="0" algn="ctr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F8F585-121E-5546-B791-592B8BE85AA9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F7263-B9C7-EF40-B14F-4D96C79174D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05D975-9179-4D46-9E19-5A18638D2E53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9127D-FB98-B042-9863-06FD44E0244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881187" y="631824"/>
            <a:ext cx="5407025" cy="3281363"/>
          </a:xfrm>
          <a:prstGeom prst="roundRect">
            <a:avLst>
              <a:gd name="adj" fmla="val 888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4495800"/>
            <a:ext cx="7827264" cy="1219200"/>
          </a:xfrm>
        </p:spPr>
        <p:txBody>
          <a:bodyPr anchor="b" anchorCtr="0"/>
          <a:lstStyle>
            <a:lvl1pPr>
              <a:lnSpc>
                <a:spcPts val="5200"/>
              </a:lnSpc>
              <a:defRPr sz="48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5715000"/>
            <a:ext cx="7827264" cy="381000"/>
          </a:xfrm>
        </p:spPr>
        <p:txBody>
          <a:bodyPr/>
          <a:lstStyle>
            <a:lvl1pPr marL="0" indent="0" algn="ctr">
              <a:buNone/>
              <a:defRPr sz="2000" b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221413"/>
            <a:ext cx="2133600" cy="300037"/>
          </a:xfrm>
        </p:spPr>
        <p:txBody>
          <a:bodyPr/>
          <a:lstStyle>
            <a:lvl1pPr>
              <a:defRPr/>
            </a:lvl1pPr>
          </a:lstStyle>
          <a:p>
            <a:fld id="{E81221D6-2419-624D-97A6-16D94EAE2797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211888"/>
            <a:ext cx="2895600" cy="30162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6211888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fld id="{66D6AB06-9788-CD40-AE21-B68D8DE5AAF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2424953"/>
            <a:ext cx="7823200" cy="1474788"/>
          </a:xfrm>
        </p:spPr>
        <p:txBody>
          <a:bodyPr anchor="b" anchorCtr="0"/>
          <a:lstStyle>
            <a:lvl1pPr algn="ctr">
              <a:defRPr sz="4800" b="1" cap="none" baseline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0" y="3913188"/>
            <a:ext cx="7823200" cy="434694"/>
          </a:xfrm>
        </p:spPr>
        <p:txBody>
          <a:bodyPr/>
          <a:lstStyle>
            <a:lvl1pPr marL="0" indent="0" algn="ctr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000" b="1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25F714-E31F-B649-B2EA-BBC7E90A40C3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2B97F-02E5-434B-A694-5ED2079AB69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3563470" cy="4316786"/>
          </a:xfrm>
        </p:spPr>
        <p:txBody>
          <a:bodyPr/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747838"/>
            <a:ext cx="3565526" cy="4316786"/>
          </a:xfrm>
        </p:spPr>
        <p:txBody>
          <a:bodyPr/>
          <a:lstStyle>
            <a:lvl1pPr>
              <a:spcBef>
                <a:spcPts val="16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CBB55C-9426-6D49-8DE9-2809AA76DA71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6E1E3-8E7F-C84B-81EE-E8A03A91737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8" y="1515035"/>
            <a:ext cx="3566160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398" y="2271713"/>
            <a:ext cx="3566160" cy="3792911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8471" y="1515035"/>
            <a:ext cx="3566160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8471" y="2271713"/>
            <a:ext cx="3566160" cy="3792911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CB96B5-9655-C142-AC7E-1E8AC9966E5F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41BE4-C1F3-6143-9F57-472D44F0075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235A62-0771-DD43-8126-8BE83D04AED4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1E14E4-DFF9-AE48-9478-D344A4E7489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A3816A-34DC-E542-9896-30AD826D6A9E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7742A-F6E2-9345-9A5A-F6F9A151401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794760" cy="968189"/>
          </a:xfrm>
        </p:spPr>
        <p:txBody>
          <a:bodyPr anchor="b"/>
          <a:lstStyle>
            <a:lvl1pPr algn="l">
              <a:lnSpc>
                <a:spcPts val="4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658906"/>
            <a:ext cx="3794760" cy="5405719"/>
          </a:xfrm>
        </p:spPr>
        <p:txBody>
          <a:bodyPr/>
          <a:lstStyle>
            <a:lvl1pPr>
              <a:spcBef>
                <a:spcPts val="2000"/>
              </a:spcBef>
              <a:defRPr sz="2200">
                <a:effectLst/>
              </a:defRPr>
            </a:lvl1pPr>
            <a:lvl2pPr>
              <a:spcBef>
                <a:spcPts val="2000"/>
              </a:spcBef>
              <a:defRPr sz="2000">
                <a:effectLst/>
              </a:defRPr>
            </a:lvl2pPr>
            <a:lvl3pPr>
              <a:spcBef>
                <a:spcPts val="2000"/>
              </a:spcBef>
              <a:defRPr sz="1800">
                <a:effectLst/>
              </a:defRPr>
            </a:lvl3pPr>
            <a:lvl4pPr>
              <a:spcBef>
                <a:spcPts val="2000"/>
              </a:spcBef>
              <a:defRPr sz="1800">
                <a:effectLst/>
              </a:defRPr>
            </a:lvl4pPr>
            <a:lvl5pPr>
              <a:spcBef>
                <a:spcPts val="2000"/>
              </a:spcBef>
              <a:defRPr sz="1800">
                <a:effectLst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794760" cy="3814482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B3B068-D636-854D-8628-853A34C52E7C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D1D632-EA52-F14F-B97C-790397C1C4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1670" y="793376"/>
            <a:ext cx="3807293" cy="968189"/>
          </a:xfr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anchor="b"/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b="1" kern="1200" baseline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670" y="1748118"/>
            <a:ext cx="3807293" cy="3585882"/>
          </a:xfrm>
          <a:effectLst/>
        </p:spPr>
        <p:txBody>
          <a:bodyPr/>
          <a:lstStyle>
            <a:lvl1pPr marL="0" indent="0">
              <a:lnSpc>
                <a:spcPct val="110000"/>
              </a:lnSpc>
              <a:buNone/>
              <a:defRPr sz="20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00600" y="671514"/>
            <a:ext cx="3810000" cy="4599734"/>
          </a:xfrm>
          <a:prstGeom prst="roundRect">
            <a:avLst>
              <a:gd name="adj" fmla="val 4391"/>
            </a:avLst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>
            <a:noAutofit/>
            <a:sp3d extrusionH="6350">
              <a:bevelT w="19050" h="12700" prst="softRound"/>
              <a:extrusionClr>
                <a:schemeClr val="bg1"/>
              </a:extrusionClr>
            </a:sp3d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SzPct val="80000"/>
              <a:buFont typeface="Wingdings" pitchFamily="2" charset="2"/>
              <a:buNone/>
              <a:defRPr sz="2400" kern="120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innerShdw blurRad="63500" dist="25400" dir="10800000">
                    <a:schemeClr val="bg1">
                      <a:alpha val="50000"/>
                    </a:schemeClr>
                  </a:inn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C09EB32E-FA30-C842-8818-BC0B0C2F719C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6EA4DF1-A8C8-944F-BF6F-486FB25FFCE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30306"/>
            <a:ext cx="5484813" cy="114300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00" y="1747839"/>
            <a:ext cx="7823200" cy="4316411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927E0-083E-A64C-AD9E-97C7DAC2E926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04A52-F9ED-EB49-BD28-D70B2B4DDFA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2082" y="389966"/>
            <a:ext cx="1524000" cy="5736198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399" y="644525"/>
            <a:ext cx="6399213" cy="5419726"/>
          </a:xfrm>
        </p:spPr>
        <p:txBody>
          <a:bodyPr vert="eaVert"/>
          <a:lstStyle>
            <a:lvl1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1pPr>
            <a:lvl2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2pPr>
            <a:lvl3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3pPr>
            <a:lvl4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4pPr>
            <a:lvl5pPr>
              <a:defRPr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1594000" scaled="0"/>
                </a:gradFill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5C9CBF-147B-5E40-9151-CFB6D5E6EA08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D952B3-78FF-A641-9AEA-4AF10502C93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ctr">
            <a:noAutofit/>
            <a:sp3d extrusionH="12700">
              <a:extrusionClr>
                <a:schemeClr val="bg1"/>
              </a:extrusionClr>
            </a:sp3d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47838"/>
            <a:ext cx="7313613" cy="4303712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rgbClr val="7F7F7F"/>
                </a:solidFill>
                <a:latin typeface="Corbel" pitchFamily="-65" charset="0"/>
              </a:defRPr>
            </a:lvl1pPr>
          </a:lstStyle>
          <a:p>
            <a:fld id="{00C71FE1-C782-944E-8120-944F2E8E5B03}" type="datetime1">
              <a:rPr lang="en-US"/>
              <a:pPr/>
              <a:t>5/15/09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26175"/>
            <a:ext cx="2895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 b="1">
                <a:solidFill>
                  <a:srgbClr val="7F7F7F"/>
                </a:solidFill>
                <a:latin typeface="Corbel" pitchFamily="-65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26175"/>
            <a:ext cx="2133600" cy="2778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7F7F7F"/>
                </a:solidFill>
                <a:latin typeface="Corbel" pitchFamily="-65" charset="0"/>
              </a:defRPr>
            </a:lvl1pPr>
          </a:lstStyle>
          <a:p>
            <a:fld id="{8DA4BEE5-7980-FD49-B7AD-A1886AFD79E0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hf hdr="0" ftr="0" dt="0"/>
  <p:txStyles>
    <p:titleStyle>
      <a:lvl1pPr algn="ctr" rtl="0" fontAlgn="base">
        <a:lnSpc>
          <a:spcPts val="5600"/>
        </a:lnSpc>
        <a:spcBef>
          <a:spcPct val="0"/>
        </a:spcBef>
        <a:spcAft>
          <a:spcPct val="0"/>
        </a:spcAft>
        <a:defRPr sz="5400" b="1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lnSpc>
          <a:spcPts val="5600"/>
        </a:lnSpc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Corbe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fontAlgn="base">
        <a:spcBef>
          <a:spcPts val="2000"/>
        </a:spcBef>
        <a:spcAft>
          <a:spcPct val="0"/>
        </a:spcAft>
        <a:buSzPct val="80000"/>
        <a:buFont typeface="Wingdings" pitchFamily="-65" charset="2"/>
        <a:buChar char="l"/>
        <a:defRPr sz="24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336550" algn="l" rtl="0" fontAlgn="base">
        <a:spcBef>
          <a:spcPct val="20000"/>
        </a:spcBef>
        <a:spcAft>
          <a:spcPct val="0"/>
        </a:spcAft>
        <a:buSzPct val="80000"/>
        <a:buFont typeface="Wingdings" pitchFamily="-65" charset="2"/>
        <a:buChar char="l"/>
        <a:defRPr sz="22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n-lt"/>
          <a:ea typeface="ＭＳ Ｐゴシック" pitchFamily="-65" charset="-128"/>
          <a:cs typeface="+mn-cs"/>
        </a:defRPr>
      </a:lvl2pPr>
      <a:lvl3pPr marL="1035050" indent="-349250" algn="l" rtl="0" fontAlgn="base">
        <a:spcBef>
          <a:spcPct val="20000"/>
        </a:spcBef>
        <a:spcAft>
          <a:spcPct val="0"/>
        </a:spcAft>
        <a:buSzPct val="80000"/>
        <a:buFont typeface="Wingdings" pitchFamily="-65" charset="2"/>
        <a:buChar char="l"/>
        <a:defRPr sz="2000"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n-lt"/>
          <a:ea typeface="ＭＳ Ｐゴシック" pitchFamily="-65" charset="-128"/>
          <a:cs typeface="+mn-cs"/>
        </a:defRPr>
      </a:lvl3pPr>
      <a:lvl4pPr marL="1371600" indent="-336550" algn="l" rtl="0" fontAlgn="base">
        <a:spcBef>
          <a:spcPct val="20000"/>
        </a:spcBef>
        <a:spcAft>
          <a:spcPct val="0"/>
        </a:spcAft>
        <a:buSzPct val="80000"/>
        <a:buFont typeface="Wingdings" pitchFamily="-65" charset="2"/>
        <a:buChar char="l"/>
        <a:defRPr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n-lt"/>
          <a:ea typeface="ＭＳ Ｐゴシック" pitchFamily="-65" charset="-128"/>
          <a:cs typeface="+mn-cs"/>
        </a:defRPr>
      </a:lvl4pPr>
      <a:lvl5pPr marL="1720850" indent="-349250" algn="l" rtl="0" fontAlgn="base">
        <a:spcBef>
          <a:spcPct val="20000"/>
        </a:spcBef>
        <a:spcAft>
          <a:spcPct val="0"/>
        </a:spcAft>
        <a:buSzPct val="80000"/>
        <a:buFont typeface="Wingdings" pitchFamily="-65" charset="2"/>
        <a:buChar char="l"/>
        <a:defRPr kern="1200"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df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Can We Build Software Faster and Better and Cheaper?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91000"/>
            <a:ext cx="5029200" cy="20349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Tim Menzies, Oussama El-Rawas (WVU) Jairus Hihn (JPL)</a:t>
            </a:r>
            <a:br>
              <a:rPr lang="en-US" dirty="0" smtClean="0"/>
            </a:br>
            <a:r>
              <a:rPr lang="en-US" dirty="0" smtClean="0"/>
              <a:t>Barry Boehm (USC)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PROMISE’</a:t>
            </a:r>
            <a:r>
              <a:rPr lang="en-US" dirty="0" smtClean="0"/>
              <a:t>09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fld id="{C0676593-A379-B045-800D-1062B1BC1C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3" descr="West-Virginia-University-6232A52F.svg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23622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727" y="83550"/>
            <a:ext cx="1381685" cy="6214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4706" y="749838"/>
            <a:ext cx="1210237" cy="756398"/>
          </a:xfrm>
          <a:prstGeom prst="rect">
            <a:avLst/>
          </a:prstGeom>
        </p:spPr>
      </p:pic>
      <p:sp>
        <p:nvSpPr>
          <p:cNvPr id="10" name="Explosion 1 9"/>
          <p:cNvSpPr/>
          <p:nvPr/>
        </p:nvSpPr>
        <p:spPr>
          <a:xfrm>
            <a:off x="6747433" y="5423640"/>
            <a:ext cx="2351743" cy="1399988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A: yes…</a:t>
            </a:r>
          </a:p>
          <a:p>
            <a:pPr algn="ctr"/>
            <a:r>
              <a:rPr lang="en-US" dirty="0" smtClean="0"/>
              <a:t>(nearly)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“Faster, Better, Cheaper</a:t>
            </a:r>
            <a:r>
              <a:rPr lang="en-US" sz="4800" dirty="0" smtClean="0"/>
              <a:t>?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Pick any Two”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97248"/>
            <a:ext cx="7772400" cy="4316786"/>
          </a:xfrm>
        </p:spPr>
        <p:txBody>
          <a:bodyPr>
            <a:noAutofit/>
          </a:bodyPr>
          <a:lstStyle/>
          <a:p>
            <a:r>
              <a:rPr lang="en-US" sz="1800" dirty="0" smtClean="0"/>
              <a:t>1980s: very expensive NASA missions</a:t>
            </a:r>
            <a:endParaRPr lang="en-US" sz="1800" dirty="0" smtClean="0"/>
          </a:p>
          <a:p>
            <a:pPr lvl="1"/>
            <a:r>
              <a:rPr lang="en-US" sz="1800" dirty="0" smtClean="0"/>
              <a:t>BFC</a:t>
            </a:r>
            <a:r>
              <a:rPr lang="en-US" sz="1800" dirty="0" smtClean="0"/>
              <a:t>= management directive to diversify mission portfolio</a:t>
            </a:r>
          </a:p>
          <a:p>
            <a:r>
              <a:rPr lang="en-US" sz="1800" dirty="0" smtClean="0"/>
              <a:t>Mission costs</a:t>
            </a:r>
          </a:p>
          <a:p>
            <a:pPr lvl="1"/>
            <a:r>
              <a:rPr lang="en-US" sz="1800" dirty="0" smtClean="0"/>
              <a:t>Before BFC: $</a:t>
            </a:r>
            <a:r>
              <a:rPr lang="en-US" sz="1800" dirty="0" smtClean="0"/>
              <a:t>935M </a:t>
            </a:r>
            <a:r>
              <a:rPr lang="en-US" sz="1800" dirty="0" smtClean="0"/>
              <a:t>(Viking)</a:t>
            </a:r>
          </a:p>
          <a:p>
            <a:pPr lvl="1"/>
            <a:r>
              <a:rPr lang="en-US" sz="1800" dirty="0" smtClean="0"/>
              <a:t>After: $270M (Mars pathfinder)</a:t>
            </a:r>
            <a:endParaRPr lang="en-US" sz="1800" dirty="0" smtClean="0"/>
          </a:p>
          <a:p>
            <a:r>
              <a:rPr lang="en-US" sz="1800" dirty="0" smtClean="0"/>
              <a:t>High </a:t>
            </a:r>
            <a:r>
              <a:rPr lang="en-US" sz="1800" dirty="0" smtClean="0"/>
              <a:t>profile failures</a:t>
            </a:r>
          </a:p>
          <a:p>
            <a:pPr lvl="2"/>
            <a:r>
              <a:rPr lang="en-US" sz="1600" dirty="0" smtClean="0"/>
              <a:t>NASA: Mars Climate </a:t>
            </a:r>
            <a:r>
              <a:rPr lang="en-US" sz="1600" dirty="0" smtClean="0"/>
              <a:t>Orbiter</a:t>
            </a:r>
            <a:br>
              <a:rPr lang="en-US" sz="1600" dirty="0" smtClean="0"/>
            </a:br>
            <a:r>
              <a:rPr lang="en-US" sz="1600" dirty="0" smtClean="0"/>
              <a:t> </a:t>
            </a:r>
            <a:r>
              <a:rPr lang="en-US" sz="1600" dirty="0" smtClean="0"/>
              <a:t>and Polar Lander</a:t>
            </a:r>
          </a:p>
          <a:p>
            <a:pPr lvl="2"/>
            <a:r>
              <a:rPr lang="en-US" sz="1600" dirty="0" smtClean="0"/>
              <a:t>UK: Beagle2</a:t>
            </a:r>
          </a:p>
          <a:p>
            <a:pPr lvl="2"/>
            <a:r>
              <a:rPr lang="en-US" sz="1600" dirty="0" smtClean="0"/>
              <a:t>Columbia shuttle </a:t>
            </a:r>
            <a:r>
              <a:rPr lang="en-US" sz="1600" dirty="0" smtClean="0"/>
              <a:t>disaster</a:t>
            </a:r>
          </a:p>
          <a:p>
            <a:r>
              <a:rPr lang="en-US" sz="1800" dirty="0" smtClean="0"/>
              <a:t>Yet many successes (136/148)</a:t>
            </a:r>
            <a:r>
              <a:rPr lang="en-US" sz="1800" dirty="0" smtClean="0"/>
              <a:t> </a:t>
            </a:r>
            <a:endParaRPr lang="en-US" sz="1800" dirty="0" smtClean="0"/>
          </a:p>
          <a:p>
            <a:pPr lvl="1"/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9127D-FB98-B042-9863-06FD44E02440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 flipH="1">
            <a:off x="4200790" y="3796237"/>
            <a:ext cx="4555785" cy="2448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531" y="228600"/>
            <a:ext cx="7313613" cy="126365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 = goal</a:t>
            </a:r>
            <a:endParaRPr lang="en-US" dirty="0"/>
          </a:p>
        </p:txBody>
      </p:sp>
      <p:pic>
        <p:nvPicPr>
          <p:cNvPr id="6" name="Content Placeholder 5" descr="Picture 8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23631" y="2240125"/>
            <a:ext cx="3563938" cy="830604"/>
          </a:xfrm>
          <a:ln>
            <a:solidFill>
              <a:schemeClr val="accent6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1" y="2187202"/>
            <a:ext cx="8305800" cy="4316786"/>
          </a:xfrm>
        </p:spPr>
        <p:txBody>
          <a:bodyPr>
            <a:normAutofit/>
          </a:bodyPr>
          <a:lstStyle/>
          <a:p>
            <a:r>
              <a:rPr lang="en-US" dirty="0" smtClean="0"/>
              <a:t>Goal = minimize score </a:t>
            </a:r>
          </a:p>
          <a:p>
            <a:r>
              <a:rPr lang="en-US" dirty="0" smtClean="0"/>
              <a:t>Default: BFC</a:t>
            </a:r>
          </a:p>
          <a:p>
            <a:pPr lvl="1"/>
            <a:r>
              <a:rPr lang="en-US" dirty="0" smtClean="0"/>
              <a:t>b=f=c=1</a:t>
            </a:r>
          </a:p>
          <a:p>
            <a:r>
              <a:rPr lang="en-US" dirty="0" smtClean="0"/>
              <a:t>Cheaper, Faster</a:t>
            </a:r>
          </a:p>
          <a:p>
            <a:pPr lvl="1"/>
            <a:r>
              <a:rPr lang="en-US" dirty="0" smtClean="0"/>
              <a:t>b=0  (ignore defects)</a:t>
            </a:r>
          </a:p>
          <a:p>
            <a:r>
              <a:rPr lang="en-US" dirty="0" smtClean="0"/>
              <a:t>Better, Faster</a:t>
            </a:r>
          </a:p>
          <a:p>
            <a:pPr lvl="1"/>
            <a:r>
              <a:rPr lang="en-US" dirty="0" smtClean="0"/>
              <a:t>c= 0 (ignore development effort)</a:t>
            </a:r>
          </a:p>
          <a:p>
            <a:r>
              <a:rPr lang="en-US" dirty="0" smtClean="0"/>
              <a:t>Cheaper, better</a:t>
            </a:r>
          </a:p>
          <a:p>
            <a:pPr lvl="1"/>
            <a:r>
              <a:rPr lang="en-US" dirty="0" smtClean="0"/>
              <a:t>f</a:t>
            </a:r>
            <a:r>
              <a:rPr lang="en-US" dirty="0" smtClean="0"/>
              <a:t>=0 </a:t>
            </a:r>
            <a:r>
              <a:rPr lang="en-US" dirty="0" smtClean="0"/>
              <a:t>(ignore development time)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38" y="228600"/>
            <a:ext cx="8445804" cy="1263650"/>
          </a:xfrm>
        </p:spPr>
        <p:txBody>
          <a:bodyPr/>
          <a:lstStyle/>
          <a:p>
            <a:r>
              <a:rPr lang="en-US" sz="4000" dirty="0" smtClean="0"/>
              <a:t>A different kind of PROMISE paper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9164" y="1747838"/>
            <a:ext cx="7313613" cy="4303712"/>
          </a:xfrm>
        </p:spPr>
        <p:txBody>
          <a:bodyPr>
            <a:normAutofit fontScale="85000" lnSpcReduction="20000"/>
          </a:bodyPr>
          <a:lstStyle/>
          <a:p>
            <a:r>
              <a:rPr lang="en-US" sz="2235" dirty="0" smtClean="0"/>
              <a:t>If </a:t>
            </a:r>
            <a:r>
              <a:rPr lang="en-US" sz="2235" dirty="0" smtClean="0"/>
              <a:t>data mining: data = lots; experts= not</a:t>
            </a:r>
            <a:r>
              <a:rPr lang="en-US" sz="2235" dirty="0" smtClean="0"/>
              <a:t> </a:t>
            </a:r>
            <a:br>
              <a:rPr lang="en-US" sz="2235" dirty="0" smtClean="0"/>
            </a:br>
            <a:r>
              <a:rPr lang="en-US" sz="2235" dirty="0" smtClean="0"/>
              <a:t>then </a:t>
            </a:r>
            <a:r>
              <a:rPr lang="en-US" sz="2235" dirty="0" smtClean="0"/>
              <a:t>(e.g.) </a:t>
            </a:r>
            <a:r>
              <a:rPr lang="en-US" sz="2235" u="sng" dirty="0" smtClean="0"/>
              <a:t>decision trees</a:t>
            </a:r>
          </a:p>
          <a:p>
            <a:pPr lvl="1"/>
            <a:r>
              <a:rPr lang="en-US" sz="2235" dirty="0" smtClean="0"/>
              <a:t>Learn model from </a:t>
            </a:r>
            <a:r>
              <a:rPr lang="en-US" sz="2235" dirty="0" smtClean="0"/>
              <a:t>data</a:t>
            </a:r>
            <a:endParaRPr lang="en-US" sz="2235" dirty="0" smtClean="0"/>
          </a:p>
          <a:p>
            <a:r>
              <a:rPr lang="en-US" sz="2235" dirty="0" smtClean="0"/>
              <a:t>If </a:t>
            </a:r>
            <a:r>
              <a:rPr lang="en-US" sz="2235" dirty="0" smtClean="0"/>
              <a:t>data = lots; experts = lots then (e.g.) </a:t>
            </a:r>
            <a:r>
              <a:rPr lang="en-US" sz="2235" u="sng" dirty="0" smtClean="0"/>
              <a:t>Bayes nets</a:t>
            </a:r>
          </a:p>
          <a:p>
            <a:pPr lvl="1"/>
            <a:r>
              <a:rPr lang="en-US" sz="2235" dirty="0" smtClean="0"/>
              <a:t>Initialize</a:t>
            </a:r>
            <a:r>
              <a:rPr lang="en-US" sz="2235" dirty="0" smtClean="0"/>
              <a:t> using expert</a:t>
            </a:r>
            <a:endParaRPr lang="en-US" sz="2235" dirty="0" smtClean="0"/>
          </a:p>
          <a:p>
            <a:pPr lvl="1"/>
            <a:r>
              <a:rPr lang="en-US" sz="2235" dirty="0" smtClean="0"/>
              <a:t>Tune</a:t>
            </a:r>
            <a:r>
              <a:rPr lang="en-US" sz="2235" dirty="0" smtClean="0"/>
              <a:t> with data</a:t>
            </a:r>
          </a:p>
          <a:p>
            <a:pPr lvl="1"/>
            <a:r>
              <a:rPr lang="en-US" sz="2235" dirty="0" smtClean="0"/>
              <a:t>Audit</a:t>
            </a:r>
            <a:r>
              <a:rPr lang="en-US" sz="2235" dirty="0" smtClean="0"/>
              <a:t> with </a:t>
            </a:r>
            <a:r>
              <a:rPr lang="en-US" sz="2235" dirty="0" smtClean="0"/>
              <a:t>experts</a:t>
            </a:r>
            <a:endParaRPr lang="en-US" sz="2235" dirty="0" smtClean="0"/>
          </a:p>
          <a:p>
            <a:r>
              <a:rPr lang="en-US" sz="2235" dirty="0" smtClean="0"/>
              <a:t>If </a:t>
            </a:r>
            <a:r>
              <a:rPr lang="en-US" sz="2235" dirty="0" smtClean="0"/>
              <a:t>data=no and experts = yes then (e.g.) </a:t>
            </a:r>
            <a:r>
              <a:rPr lang="en-US" sz="2235" u="sng" dirty="0" smtClean="0"/>
              <a:t>STAR</a:t>
            </a:r>
          </a:p>
          <a:p>
            <a:pPr lvl="1"/>
            <a:r>
              <a:rPr lang="en-US" sz="2235" dirty="0" smtClean="0"/>
              <a:t>Reuse </a:t>
            </a:r>
            <a:r>
              <a:rPr lang="en-US" sz="2235" dirty="0" smtClean="0"/>
              <a:t>model, </a:t>
            </a:r>
            <a:r>
              <a:rPr lang="en-US" sz="2235" dirty="0" smtClean="0"/>
              <a:t>r</a:t>
            </a:r>
            <a:r>
              <a:rPr lang="en-US" sz="2235" dirty="0" smtClean="0"/>
              <a:t>eplace uncertain  point with </a:t>
            </a:r>
            <a:r>
              <a:rPr lang="en-US" sz="2235" dirty="0" smtClean="0"/>
              <a:t>ranges</a:t>
            </a:r>
          </a:p>
          <a:p>
            <a:pPr lvl="1"/>
            <a:r>
              <a:rPr lang="en-US" sz="2235" dirty="0" smtClean="0"/>
              <a:t>Monte</a:t>
            </a:r>
            <a:r>
              <a:rPr lang="en-US" sz="2235" dirty="0" smtClean="0"/>
              <a:t> across ranges</a:t>
            </a:r>
            <a:endParaRPr lang="en-US" sz="2235" dirty="0" smtClean="0"/>
          </a:p>
          <a:p>
            <a:pPr lvl="1"/>
            <a:r>
              <a:rPr lang="en-US" sz="2235" dirty="0" smtClean="0"/>
              <a:t>AI search</a:t>
            </a:r>
            <a:r>
              <a:rPr lang="en-US" sz="2235" dirty="0" smtClean="0"/>
              <a:t> seeks stable </a:t>
            </a:r>
            <a:br>
              <a:rPr lang="en-US" sz="2235" dirty="0" smtClean="0"/>
            </a:br>
            <a:r>
              <a:rPr lang="en-US" sz="2235" dirty="0" smtClean="0"/>
              <a:t>conclusions across simulations</a:t>
            </a:r>
            <a:endParaRPr lang="en-US" sz="2235" dirty="0" smtClean="0"/>
          </a:p>
          <a:p>
            <a:pPr>
              <a:buNone/>
            </a:pPr>
            <a:endParaRPr lang="en-US" sz="2235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68649" y="6226175"/>
            <a:ext cx="2133600" cy="277813"/>
          </a:xfrm>
        </p:spPr>
        <p:txBody>
          <a:bodyPr/>
          <a:lstStyle/>
          <a:p>
            <a:fld id="{EA19127D-FB98-B042-9863-06FD44E0244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Left Brace 4"/>
          <p:cNvSpPr/>
          <p:nvPr/>
        </p:nvSpPr>
        <p:spPr>
          <a:xfrm>
            <a:off x="2437780" y="1926025"/>
            <a:ext cx="281384" cy="572227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46976" y="2023719"/>
            <a:ext cx="1143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PROMISE:</a:t>
            </a:r>
            <a:br>
              <a:rPr lang="en-US" sz="1400" dirty="0" smtClean="0"/>
            </a:br>
            <a:r>
              <a:rPr lang="en-US" sz="1400" dirty="0" smtClean="0"/>
              <a:t>2005 - 2009</a:t>
            </a:r>
            <a:endParaRPr lang="en-US" sz="1400" dirty="0"/>
          </a:p>
        </p:txBody>
      </p:sp>
      <p:sp>
        <p:nvSpPr>
          <p:cNvPr id="7" name="Left Brace 6"/>
          <p:cNvSpPr/>
          <p:nvPr/>
        </p:nvSpPr>
        <p:spPr>
          <a:xfrm>
            <a:off x="1180688" y="1974712"/>
            <a:ext cx="552015" cy="341258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5137" y="3496320"/>
            <a:ext cx="114257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PROMISE:</a:t>
            </a:r>
            <a:br>
              <a:rPr lang="en-US" sz="1400" dirty="0" smtClean="0"/>
            </a:br>
            <a:r>
              <a:rPr lang="en-US" sz="1400" dirty="0" smtClean="0"/>
              <a:t>2010 and</a:t>
            </a:r>
          </a:p>
          <a:p>
            <a:r>
              <a:rPr lang="en-US" sz="1400" dirty="0" smtClean="0"/>
              <a:t>Afterwards?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3100" y="914400"/>
            <a:ext cx="7823200" cy="1474788"/>
          </a:xfrm>
        </p:spPr>
        <p:txBody>
          <a:bodyPr/>
          <a:lstStyle/>
          <a:p>
            <a:r>
              <a:rPr lang="en-US" sz="4400" dirty="0" smtClean="0"/>
              <a:t>Need 5 things for this to work</a:t>
            </a:r>
            <a:endParaRPr lang="en-US" sz="44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520685" y="3028616"/>
            <a:ext cx="6515100" cy="2873374"/>
          </a:xfrm>
        </p:spPr>
        <p:txBody>
          <a:bodyPr>
            <a:normAutofit lnSpcReduction="10000"/>
          </a:bodyPr>
          <a:lstStyle/>
          <a:p>
            <a:pPr marL="457200" indent="-457200">
              <a:spcBef>
                <a:spcPts val="500"/>
              </a:spcBef>
            </a:pPr>
            <a:r>
              <a:rPr lang="en-US" sz="4000" dirty="0" err="1" smtClean="0"/>
              <a:t>Gomprots</a:t>
            </a:r>
            <a:r>
              <a:rPr lang="en-US" sz="4000" dirty="0" smtClean="0"/>
              <a:t>: &lt;G, M</a:t>
            </a:r>
            <a:r>
              <a:rPr lang="en-US" sz="4000" dirty="0" smtClean="0"/>
              <a:t>, P</a:t>
            </a:r>
            <a:r>
              <a:rPr lang="en-US" sz="4000" dirty="0" smtClean="0"/>
              <a:t>, </a:t>
            </a:r>
            <a:r>
              <a:rPr lang="en-US" sz="4000" dirty="0" smtClean="0"/>
              <a:t>T, S&gt;</a:t>
            </a:r>
          </a:p>
          <a:p>
            <a:pPr marL="457200" indent="-457200" algn="l">
              <a:spcBef>
                <a:spcPts val="500"/>
              </a:spcBef>
            </a:pPr>
            <a:r>
              <a:rPr lang="en-US" dirty="0" smtClean="0"/>
              <a:t> </a:t>
            </a:r>
            <a:endParaRPr lang="en-US" dirty="0" smtClean="0"/>
          </a:p>
          <a:p>
            <a:pPr marL="457200" indent="-457200" algn="l">
              <a:spcBef>
                <a:spcPts val="500"/>
              </a:spcBef>
              <a:buFont typeface="Arial"/>
              <a:buChar char="•"/>
            </a:pPr>
            <a:r>
              <a:rPr lang="en-US" dirty="0" smtClean="0"/>
              <a:t>G = A goal function to  </a:t>
            </a:r>
            <a:r>
              <a:rPr lang="en-US" dirty="0" smtClean="0"/>
              <a:t>guide the search</a:t>
            </a:r>
            <a:endParaRPr lang="en-US" dirty="0" smtClean="0"/>
          </a:p>
          <a:p>
            <a:pPr marL="457200" indent="-457200" algn="l">
              <a:spcBef>
                <a:spcPts val="500"/>
              </a:spcBef>
              <a:buFont typeface="Arial"/>
              <a:buChar char="•"/>
            </a:pPr>
            <a:r>
              <a:rPr lang="en-US" dirty="0" smtClean="0"/>
              <a:t>M </a:t>
            </a:r>
            <a:r>
              <a:rPr lang="en-US" dirty="0" smtClean="0"/>
              <a:t>= model</a:t>
            </a:r>
          </a:p>
          <a:p>
            <a:pPr marL="457200" indent="-457200" algn="l">
              <a:spcBef>
                <a:spcPts val="500"/>
              </a:spcBef>
              <a:buFont typeface="Arial"/>
              <a:buChar char="•"/>
            </a:pPr>
            <a:r>
              <a:rPr lang="en-US" dirty="0" smtClean="0"/>
              <a:t>P</a:t>
            </a:r>
            <a:r>
              <a:rPr lang="en-US" dirty="0" smtClean="0"/>
              <a:t>= Project options  </a:t>
            </a:r>
          </a:p>
          <a:p>
            <a:pPr marL="457200" indent="-457200" algn="l">
              <a:spcBef>
                <a:spcPts val="500"/>
              </a:spcBef>
              <a:buFont typeface="Arial"/>
              <a:buChar char="•"/>
            </a:pPr>
            <a:r>
              <a:rPr lang="en-US" dirty="0" smtClean="0"/>
              <a:t>T= Tuning options </a:t>
            </a:r>
            <a:endParaRPr lang="en-US" dirty="0" smtClean="0"/>
          </a:p>
          <a:p>
            <a:pPr marL="457200" indent="-457200" algn="l">
              <a:spcBef>
                <a:spcPts val="500"/>
              </a:spcBef>
              <a:buFont typeface="Arial"/>
              <a:buChar char="•"/>
            </a:pPr>
            <a:r>
              <a:rPr lang="en-US" dirty="0" smtClean="0"/>
              <a:t>S</a:t>
            </a:r>
            <a:r>
              <a:rPr lang="en-US" dirty="0" smtClean="0"/>
              <a:t>= A search engine to explore subsets p  of </a:t>
            </a:r>
            <a:r>
              <a:rPr lang="en-US" dirty="0" smtClean="0"/>
              <a:t>P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9127D-FB98-B042-9863-06FD44E02440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531" y="228600"/>
            <a:ext cx="7313613" cy="1263650"/>
          </a:xfrm>
        </p:spPr>
        <p:txBody>
          <a:bodyPr/>
          <a:lstStyle/>
          <a:p>
            <a:r>
              <a:rPr lang="en-US" dirty="0" smtClean="0"/>
              <a:t>&lt;</a:t>
            </a:r>
            <a:r>
              <a:rPr lang="en-US" u="sng" dirty="0" smtClean="0"/>
              <a:t>G</a:t>
            </a:r>
            <a:r>
              <a:rPr lang="en-US" u="sng" dirty="0" smtClean="0"/>
              <a:t>, </a:t>
            </a:r>
            <a:r>
              <a:rPr lang="en-US" dirty="0" smtClean="0"/>
              <a:t>M, P</a:t>
            </a:r>
            <a:r>
              <a:rPr lang="en-US" dirty="0" smtClean="0"/>
              <a:t>, T,</a:t>
            </a:r>
            <a:r>
              <a:rPr lang="en-US" dirty="0" smtClean="0"/>
              <a:t> S&gt;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 = goal</a:t>
            </a:r>
            <a:endParaRPr lang="en-US" dirty="0"/>
          </a:p>
        </p:txBody>
      </p:sp>
      <p:pic>
        <p:nvPicPr>
          <p:cNvPr id="6" name="Content Placeholder 5" descr="Picture 8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23631" y="2240125"/>
            <a:ext cx="3563938" cy="830604"/>
          </a:xfrm>
          <a:ln>
            <a:solidFill>
              <a:schemeClr val="accent6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1" y="2187202"/>
            <a:ext cx="8305800" cy="4316786"/>
          </a:xfrm>
        </p:spPr>
        <p:txBody>
          <a:bodyPr>
            <a:normAutofit/>
          </a:bodyPr>
          <a:lstStyle/>
          <a:p>
            <a:r>
              <a:rPr lang="en-US" dirty="0" smtClean="0"/>
              <a:t>Goal = minimize score </a:t>
            </a:r>
          </a:p>
          <a:p>
            <a:r>
              <a:rPr lang="en-US" dirty="0" smtClean="0"/>
              <a:t>Default: BFC</a:t>
            </a:r>
          </a:p>
          <a:p>
            <a:pPr lvl="1"/>
            <a:r>
              <a:rPr lang="en-US" dirty="0" smtClean="0"/>
              <a:t>b=f=c=1</a:t>
            </a:r>
          </a:p>
          <a:p>
            <a:r>
              <a:rPr lang="en-US" dirty="0" smtClean="0"/>
              <a:t>Cheaper, Faster</a:t>
            </a:r>
          </a:p>
          <a:p>
            <a:pPr lvl="1"/>
            <a:r>
              <a:rPr lang="en-US" dirty="0" smtClean="0"/>
              <a:t>b=0  (ignore defects)</a:t>
            </a:r>
          </a:p>
          <a:p>
            <a:r>
              <a:rPr lang="en-US" dirty="0" smtClean="0"/>
              <a:t>Better, Faster</a:t>
            </a:r>
          </a:p>
          <a:p>
            <a:pPr lvl="1"/>
            <a:r>
              <a:rPr lang="en-US" dirty="0" smtClean="0"/>
              <a:t>c= 0 (ignore development effort)</a:t>
            </a:r>
          </a:p>
          <a:p>
            <a:r>
              <a:rPr lang="en-US" dirty="0" smtClean="0"/>
              <a:t>Cheaper, better</a:t>
            </a:r>
          </a:p>
          <a:p>
            <a:pPr lvl="1"/>
            <a:r>
              <a:rPr lang="en-US" dirty="0" smtClean="0"/>
              <a:t>f</a:t>
            </a:r>
            <a:r>
              <a:rPr lang="en-US" dirty="0" smtClean="0"/>
              <a:t>=0 </a:t>
            </a:r>
            <a:r>
              <a:rPr lang="en-US" dirty="0" smtClean="0"/>
              <a:t>(ignore development time)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&lt;G, </a:t>
            </a:r>
            <a:r>
              <a:rPr lang="en-US" u="sng" dirty="0" smtClean="0"/>
              <a:t>M</a:t>
            </a:r>
            <a:r>
              <a:rPr lang="en-US" dirty="0" smtClean="0"/>
              <a:t>,P</a:t>
            </a:r>
            <a:r>
              <a:rPr lang="en-US" dirty="0" smtClean="0"/>
              <a:t>, T,</a:t>
            </a:r>
            <a:r>
              <a:rPr lang="en-US" dirty="0" smtClean="0"/>
              <a:t> S&gt;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M=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47838"/>
            <a:ext cx="7772400" cy="4316786"/>
          </a:xfrm>
        </p:spPr>
        <p:txBody>
          <a:bodyPr/>
          <a:lstStyle/>
          <a:p>
            <a:r>
              <a:rPr lang="en-US" dirty="0" smtClean="0"/>
              <a:t>COCOMO </a:t>
            </a:r>
          </a:p>
          <a:p>
            <a:pPr lvl="1"/>
            <a:r>
              <a:rPr lang="en-US" dirty="0" smtClean="0"/>
              <a:t>Total development </a:t>
            </a:r>
            <a:r>
              <a:rPr lang="en-US" u="sng" dirty="0" smtClean="0"/>
              <a:t>effort </a:t>
            </a:r>
          </a:p>
          <a:p>
            <a:pPr lvl="1"/>
            <a:r>
              <a:rPr lang="en-US" dirty="0" smtClean="0"/>
              <a:t>Development </a:t>
            </a:r>
            <a:r>
              <a:rPr lang="en-US" u="sng" dirty="0" smtClean="0"/>
              <a:t>months</a:t>
            </a:r>
          </a:p>
          <a:p>
            <a:pPr lvl="1"/>
            <a:r>
              <a:rPr lang="en-US" dirty="0" smtClean="0"/>
              <a:t>E.g. 4 people, 1 year then effort =48 and months = 12 </a:t>
            </a:r>
          </a:p>
          <a:p>
            <a:r>
              <a:rPr lang="en-US" dirty="0" smtClean="0"/>
              <a:t>COQUALMO</a:t>
            </a:r>
          </a:p>
          <a:p>
            <a:pPr lvl="1"/>
            <a:r>
              <a:rPr lang="en-US" u="sng" dirty="0" smtClean="0"/>
              <a:t>Defects </a:t>
            </a:r>
            <a:r>
              <a:rPr lang="en-US" dirty="0" smtClean="0"/>
              <a:t>/ KLOC</a:t>
            </a:r>
          </a:p>
          <a:p>
            <a:r>
              <a:rPr lang="en-US" dirty="0" smtClean="0"/>
              <a:t>Should work for other models where </a:t>
            </a:r>
          </a:p>
          <a:p>
            <a:pPr lvl="1"/>
            <a:r>
              <a:rPr lang="en-US" dirty="0" smtClean="0"/>
              <a:t>project options, not tuning options, are the dominant effect on estimates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2171" y="228600"/>
            <a:ext cx="5614675" cy="1263650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dirty="0" smtClean="0"/>
              <a:t>&lt;</a:t>
            </a:r>
            <a:r>
              <a:rPr lang="en-US" dirty="0" smtClean="0"/>
              <a:t>G</a:t>
            </a:r>
            <a:r>
              <a:rPr lang="en-US" dirty="0" smtClean="0"/>
              <a:t>, M, </a:t>
            </a:r>
            <a:r>
              <a:rPr lang="en-US" u="sng" dirty="0" smtClean="0"/>
              <a:t>P</a:t>
            </a:r>
            <a:r>
              <a:rPr lang="en-US" dirty="0" smtClean="0"/>
              <a:t>, T,</a:t>
            </a:r>
            <a:r>
              <a:rPr lang="en-US" dirty="0" smtClean="0"/>
              <a:t> S&gt;</a:t>
            </a:r>
            <a:br>
              <a:rPr lang="en-US" dirty="0" smtClean="0"/>
            </a:br>
            <a:r>
              <a:rPr lang="en-US" u="sng" dirty="0" smtClean="0"/>
              <a:t>P</a:t>
            </a:r>
            <a:r>
              <a:rPr lang="en-US" dirty="0" smtClean="0"/>
              <a:t>= project options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9127D-FB98-B042-9863-06FD44E02440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482600" y="2324100"/>
            <a:ext cx="8089899" cy="361315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AI searches min .. max</a:t>
            </a:r>
          </a:p>
          <a:p>
            <a:r>
              <a:rPr lang="en-US" sz="2000" dirty="0" smtClean="0"/>
              <a:t>As project grow, they </a:t>
            </a:r>
            <a:br>
              <a:rPr lang="en-US" sz="2000" dirty="0" smtClean="0"/>
            </a:br>
            <a:r>
              <a:rPr lang="en-US" sz="2000" dirty="0" smtClean="0"/>
              <a:t>grow less flexible</a:t>
            </a:r>
          </a:p>
          <a:p>
            <a:r>
              <a:rPr lang="en-US" sz="2000" dirty="0" smtClean="0"/>
              <a:t>OSP2 </a:t>
            </a:r>
            <a:r>
              <a:rPr lang="en-US" sz="2000" dirty="0" smtClean="0"/>
              <a:t>&lt; </a:t>
            </a:r>
            <a:r>
              <a:rPr lang="en-US" sz="2000" baseline="0" dirty="0" smtClean="0"/>
              <a:t> OSP &lt; </a:t>
            </a:r>
            <a:r>
              <a:rPr lang="en-US" sz="2000" baseline="0" dirty="0" smtClean="0"/>
              <a:t>flight</a:t>
            </a:r>
          </a:p>
          <a:p>
            <a:pPr lvl="1"/>
            <a:r>
              <a:rPr lang="en-US" sz="2000" dirty="0" smtClean="0"/>
              <a:t>Flight: general description</a:t>
            </a:r>
          </a:p>
          <a:p>
            <a:pPr lvl="1"/>
            <a:r>
              <a:rPr lang="en-US" sz="2000" baseline="0" dirty="0" smtClean="0"/>
              <a:t>OSP:</a:t>
            </a:r>
            <a:r>
              <a:rPr lang="en-US" sz="2000" dirty="0" smtClean="0"/>
              <a:t> orbital space plan</a:t>
            </a:r>
          </a:p>
          <a:p>
            <a:pPr lvl="1"/>
            <a:r>
              <a:rPr lang="en-US" sz="2000" baseline="0" dirty="0" smtClean="0"/>
              <a:t>OSP2:  OSP v2.</a:t>
            </a:r>
            <a:endParaRPr lang="en-US" sz="2000" baseline="0" dirty="0" smtClean="0"/>
          </a:p>
        </p:txBody>
      </p:sp>
      <p:pic>
        <p:nvPicPr>
          <p:cNvPr id="7" name="Picture 6" descr="Picture 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00" y="2818988"/>
            <a:ext cx="4851400" cy="32046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4800" y="2489200"/>
            <a:ext cx="4864100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                  ranges:          min        max  |            fixed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61BE3-E947-B749-9EE7-7B3653FCB58E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8300"/>
            <a:ext cx="7772400" cy="1219200"/>
          </a:xfrm>
        </p:spPr>
        <p:txBody>
          <a:bodyPr/>
          <a:lstStyle/>
          <a:p>
            <a:r>
              <a:rPr lang="en-US" dirty="0" smtClean="0"/>
              <a:t>&lt;G</a:t>
            </a:r>
            <a:r>
              <a:rPr lang="en-US" dirty="0" smtClean="0"/>
              <a:t>, M</a:t>
            </a:r>
            <a:r>
              <a:rPr lang="en-US" dirty="0" smtClean="0"/>
              <a:t>, P</a:t>
            </a:r>
            <a:r>
              <a:rPr lang="en-US" dirty="0" smtClean="0"/>
              <a:t>, </a:t>
            </a:r>
            <a:r>
              <a:rPr lang="en-US" u="sng" dirty="0" smtClean="0"/>
              <a:t>T</a:t>
            </a:r>
            <a:r>
              <a:rPr lang="en-US" dirty="0" smtClean="0"/>
              <a:t>,</a:t>
            </a:r>
            <a:r>
              <a:rPr lang="en-US" dirty="0" smtClean="0"/>
              <a:t> S&gt;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T= tuning options  </a:t>
            </a: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828800"/>
            <a:ext cx="7142163" cy="4675188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COCOMO effort estimation</a:t>
            </a:r>
          </a:p>
          <a:p>
            <a:pPr lvl="1"/>
            <a:r>
              <a:rPr lang="en-US" sz="1800" dirty="0"/>
              <a:t>Effort multipliers are straight (ish) lines </a:t>
            </a:r>
          </a:p>
          <a:p>
            <a:pPr lvl="1"/>
            <a:r>
              <a:rPr lang="en-US" sz="1800" dirty="0"/>
              <a:t>when EM = 3 = </a:t>
            </a:r>
            <a:r>
              <a:rPr lang="en-US" sz="1800" dirty="0" smtClean="0"/>
              <a:t>nominal , </a:t>
            </a:r>
            <a:r>
              <a:rPr lang="en-US" sz="1600" dirty="0" smtClean="0"/>
              <a:t>multiple </a:t>
            </a:r>
            <a:r>
              <a:rPr lang="en-US" sz="1600" dirty="0"/>
              <a:t>effort by one (I.e. nothing)</a:t>
            </a:r>
          </a:p>
          <a:p>
            <a:pPr lvl="1"/>
            <a:r>
              <a:rPr lang="en-US" sz="1800" dirty="0"/>
              <a:t>i.e. they pass through the point {3,1}</a:t>
            </a:r>
            <a:r>
              <a:rPr lang="en-US" sz="1800" dirty="0" smtClean="0"/>
              <a:t>;</a:t>
            </a:r>
          </a:p>
          <a:p>
            <a:pPr lvl="1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dirty="0" smtClean="0"/>
              <a:t>Similarly for scale factors (and COQUALMO) </a:t>
            </a:r>
            <a:endParaRPr lang="en-US" dirty="0"/>
          </a:p>
        </p:txBody>
      </p:sp>
      <p:pic>
        <p:nvPicPr>
          <p:cNvPr id="60421" name="Picture 5" descr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1738" y="3276600"/>
            <a:ext cx="3829050" cy="26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60422" name="Picture 6" descr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25750" y="4041775"/>
            <a:ext cx="3917950" cy="277813"/>
          </a:xfrm>
          <a:prstGeom prst="rect">
            <a:avLst/>
          </a:prstGeom>
          <a:noFill/>
        </p:spPr>
      </p:pic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2305050" y="4960938"/>
            <a:ext cx="14287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cplx, data, docu</a:t>
            </a:r>
          </a:p>
          <a:p>
            <a:r>
              <a:rPr lang="en-US" sz="1400" dirty="0"/>
              <a:t>pvol, rely, ruse,</a:t>
            </a:r>
          </a:p>
          <a:p>
            <a:r>
              <a:rPr lang="en-US" sz="1400" dirty="0"/>
              <a:t>stor, time </a:t>
            </a:r>
          </a:p>
        </p:txBody>
      </p:sp>
      <p:sp>
        <p:nvSpPr>
          <p:cNvPr id="60424" name="Freeform 8"/>
          <p:cNvSpPr>
            <a:spLocks/>
          </p:cNvSpPr>
          <p:nvPr/>
        </p:nvSpPr>
        <p:spPr bwMode="auto">
          <a:xfrm>
            <a:off x="2627313" y="3857625"/>
            <a:ext cx="1949450" cy="604838"/>
          </a:xfrm>
          <a:custGeom>
            <a:avLst/>
            <a:gdLst/>
            <a:ahLst/>
            <a:cxnLst>
              <a:cxn ang="0">
                <a:pos x="616" y="0"/>
              </a:cxn>
              <a:cxn ang="0">
                <a:pos x="35" y="177"/>
              </a:cxn>
              <a:cxn ang="0">
                <a:pos x="405" y="379"/>
              </a:cxn>
              <a:cxn ang="0">
                <a:pos x="1306" y="379"/>
              </a:cxn>
              <a:cxn ang="0">
                <a:pos x="1197" y="59"/>
              </a:cxn>
              <a:cxn ang="0">
                <a:pos x="127" y="67"/>
              </a:cxn>
            </a:cxnLst>
            <a:rect l="0" t="0" r="r" b="b"/>
            <a:pathLst>
              <a:path w="1438" h="432">
                <a:moveTo>
                  <a:pt x="616" y="0"/>
                </a:moveTo>
                <a:cubicBezTo>
                  <a:pt x="343" y="57"/>
                  <a:pt x="70" y="114"/>
                  <a:pt x="35" y="177"/>
                </a:cubicBezTo>
                <a:cubicBezTo>
                  <a:pt x="0" y="240"/>
                  <a:pt x="193" y="345"/>
                  <a:pt x="405" y="379"/>
                </a:cubicBezTo>
                <a:cubicBezTo>
                  <a:pt x="617" y="413"/>
                  <a:pt x="1174" y="432"/>
                  <a:pt x="1306" y="379"/>
                </a:cubicBezTo>
                <a:cubicBezTo>
                  <a:pt x="1438" y="326"/>
                  <a:pt x="1393" y="111"/>
                  <a:pt x="1197" y="59"/>
                </a:cubicBezTo>
                <a:cubicBezTo>
                  <a:pt x="1001" y="7"/>
                  <a:pt x="564" y="37"/>
                  <a:pt x="127" y="67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 flipV="1">
            <a:off x="3689350" y="4454525"/>
            <a:ext cx="334963" cy="60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426" name="Text Box 10"/>
          <p:cNvSpPr txBox="1">
            <a:spLocks noChangeArrowheads="1"/>
          </p:cNvSpPr>
          <p:nvPr/>
        </p:nvSpPr>
        <p:spPr bwMode="auto">
          <a:xfrm>
            <a:off x="2527300" y="4527550"/>
            <a:ext cx="1271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dirty="0">
                <a:latin typeface="Bradley Hand ITC TT-Bold" pitchFamily="-65" charset="0"/>
              </a:rPr>
              <a:t>Increase effort</a:t>
            </a:r>
          </a:p>
        </p:txBody>
      </p:sp>
      <p:sp>
        <p:nvSpPr>
          <p:cNvPr id="60427" name="Freeform 11"/>
          <p:cNvSpPr>
            <a:spLocks/>
          </p:cNvSpPr>
          <p:nvPr/>
        </p:nvSpPr>
        <p:spPr bwMode="auto">
          <a:xfrm>
            <a:off x="4597400" y="3900488"/>
            <a:ext cx="2284413" cy="539750"/>
          </a:xfrm>
          <a:custGeom>
            <a:avLst/>
            <a:gdLst/>
            <a:ahLst/>
            <a:cxnLst>
              <a:cxn ang="0">
                <a:pos x="616" y="0"/>
              </a:cxn>
              <a:cxn ang="0">
                <a:pos x="35" y="177"/>
              </a:cxn>
              <a:cxn ang="0">
                <a:pos x="405" y="379"/>
              </a:cxn>
              <a:cxn ang="0">
                <a:pos x="1306" y="379"/>
              </a:cxn>
              <a:cxn ang="0">
                <a:pos x="1197" y="59"/>
              </a:cxn>
              <a:cxn ang="0">
                <a:pos x="127" y="67"/>
              </a:cxn>
            </a:cxnLst>
            <a:rect l="0" t="0" r="r" b="b"/>
            <a:pathLst>
              <a:path w="1438" h="432">
                <a:moveTo>
                  <a:pt x="616" y="0"/>
                </a:moveTo>
                <a:cubicBezTo>
                  <a:pt x="343" y="57"/>
                  <a:pt x="70" y="114"/>
                  <a:pt x="35" y="177"/>
                </a:cubicBezTo>
                <a:cubicBezTo>
                  <a:pt x="0" y="240"/>
                  <a:pt x="193" y="345"/>
                  <a:pt x="405" y="379"/>
                </a:cubicBezTo>
                <a:cubicBezTo>
                  <a:pt x="617" y="413"/>
                  <a:pt x="1174" y="432"/>
                  <a:pt x="1306" y="379"/>
                </a:cubicBezTo>
                <a:cubicBezTo>
                  <a:pt x="1438" y="326"/>
                  <a:pt x="1393" y="111"/>
                  <a:pt x="1197" y="59"/>
                </a:cubicBezTo>
                <a:cubicBezTo>
                  <a:pt x="1001" y="7"/>
                  <a:pt x="564" y="37"/>
                  <a:pt x="127" y="67"/>
                </a:cubicBezTo>
              </a:path>
            </a:pathLst>
          </a:custGeom>
          <a:noFill/>
          <a:ln w="57150" cmpd="sng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4316413" y="4846638"/>
            <a:ext cx="198116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/>
              <a:t>acap, apex, ltex, pcap,</a:t>
            </a:r>
          </a:p>
          <a:p>
            <a:pPr algn="ctr"/>
            <a:r>
              <a:rPr lang="en-US" sz="1400" dirty="0"/>
              <a:t>pcon,</a:t>
            </a:r>
            <a:r>
              <a:rPr lang="en-US" sz="1400" dirty="0" smtClean="0"/>
              <a:t> plex, sced,</a:t>
            </a:r>
          </a:p>
          <a:p>
            <a:pPr algn="ctr"/>
            <a:r>
              <a:rPr lang="en-US" sz="1400" dirty="0" smtClean="0"/>
              <a:t>site, tool</a:t>
            </a:r>
            <a:endParaRPr lang="en-US" sz="1400" dirty="0"/>
          </a:p>
        </p:txBody>
      </p:sp>
      <p:sp>
        <p:nvSpPr>
          <p:cNvPr id="60429" name="Line 13"/>
          <p:cNvSpPr>
            <a:spLocks noChangeShapeType="1"/>
          </p:cNvSpPr>
          <p:nvPr/>
        </p:nvSpPr>
        <p:spPr bwMode="auto">
          <a:xfrm flipV="1">
            <a:off x="5675313" y="4406900"/>
            <a:ext cx="334962" cy="469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430" name="Text Box 14"/>
          <p:cNvSpPr txBox="1">
            <a:spLocks noChangeArrowheads="1"/>
          </p:cNvSpPr>
          <p:nvPr/>
        </p:nvSpPr>
        <p:spPr bwMode="auto">
          <a:xfrm>
            <a:off x="4651375" y="4519613"/>
            <a:ext cx="1271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dirty="0">
                <a:latin typeface="Bradley Hand ITC TT-Bold" pitchFamily="-65" charset="0"/>
              </a:rPr>
              <a:t>decrease effort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&lt;G</a:t>
            </a:r>
            <a:r>
              <a:rPr lang="en-US" dirty="0" smtClean="0"/>
              <a:t>, M</a:t>
            </a:r>
            <a:r>
              <a:rPr lang="en-US" dirty="0" smtClean="0"/>
              <a:t>, P</a:t>
            </a:r>
            <a:r>
              <a:rPr lang="en-US" dirty="0" smtClean="0"/>
              <a:t>, T,</a:t>
            </a:r>
            <a:r>
              <a:rPr lang="en-US" dirty="0" smtClean="0"/>
              <a:t> </a:t>
            </a:r>
            <a:r>
              <a:rPr lang="en-US" u="sng" dirty="0" smtClean="0"/>
              <a:t>S</a:t>
            </a:r>
            <a:r>
              <a:rPr lang="en-US" dirty="0" smtClean="0"/>
              <a:t>&gt;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 = search</a:t>
            </a:r>
            <a:endParaRPr lang="en-US" dirty="0"/>
          </a:p>
        </p:txBody>
      </p:sp>
      <p:pic>
        <p:nvPicPr>
          <p:cNvPr id="6" name="Content Placeholder 5" descr="Picture 6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37860" y="2331421"/>
            <a:ext cx="5622562" cy="132524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4438248"/>
            <a:ext cx="7772400" cy="152446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Which  search engine?</a:t>
            </a:r>
          </a:p>
          <a:p>
            <a:pPr lvl="1"/>
            <a:r>
              <a:rPr lang="en-US" dirty="0" smtClean="0"/>
              <a:t>This paper:</a:t>
            </a:r>
          </a:p>
          <a:p>
            <a:pPr lvl="2"/>
            <a:r>
              <a:rPr lang="en-US" dirty="0" smtClean="0"/>
              <a:t> simulated annealing + a Bayesian ranking </a:t>
            </a:r>
            <a:r>
              <a:rPr lang="en-US" dirty="0" smtClean="0"/>
              <a:t>method</a:t>
            </a:r>
          </a:p>
          <a:p>
            <a:r>
              <a:rPr lang="en-US" dirty="0" smtClean="0"/>
              <a:t>And many others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-28600"/>
            <a:ext cx="7313613" cy="1263650"/>
          </a:xfrm>
        </p:spPr>
        <p:txBody>
          <a:bodyPr/>
          <a:lstStyle/>
          <a:p>
            <a:r>
              <a:rPr lang="en-US" dirty="0" smtClean="0"/>
              <a:t>Results: defects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 descr="Picture 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05" y="1190535"/>
            <a:ext cx="8970264" cy="792179"/>
          </a:xfrm>
          <a:prstGeom prst="rect">
            <a:avLst/>
          </a:prstGeom>
        </p:spPr>
      </p:pic>
      <p:pic>
        <p:nvPicPr>
          <p:cNvPr id="8" name="Picture 7" descr="Picture 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" y="1951350"/>
            <a:ext cx="9144000" cy="39288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1103" y="5860797"/>
            <a:ext cx="59965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#1</a:t>
            </a:r>
            <a:r>
              <a:rPr lang="en-US" dirty="0" smtClean="0"/>
              <a:t>:</a:t>
            </a:r>
            <a:r>
              <a:rPr lang="en-US" dirty="0" smtClean="0"/>
              <a:t> Large defect reductions are possible.</a:t>
            </a:r>
          </a:p>
          <a:p>
            <a:r>
              <a:rPr lang="en-US" dirty="0" smtClean="0"/>
              <a:t>#2: CF’s </a:t>
            </a:r>
            <a:r>
              <a:rPr lang="en-US" dirty="0" smtClean="0"/>
              <a:t>defects much larger than</a:t>
            </a:r>
            <a:r>
              <a:rPr lang="en-US" dirty="0" smtClean="0"/>
              <a:t> any of (BC</a:t>
            </a:r>
            <a:r>
              <a:rPr lang="en-US" dirty="0" smtClean="0"/>
              <a:t>,BF, </a:t>
            </a:r>
            <a:r>
              <a:rPr lang="en-US" dirty="0" smtClean="0"/>
              <a:t>BFC)</a:t>
            </a:r>
          </a:p>
          <a:p>
            <a:r>
              <a:rPr lang="en-US" dirty="0" smtClean="0"/>
              <a:t>#3: FBC not best (lowest defects). But very close to best.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 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4" y="1866626"/>
            <a:ext cx="8965575" cy="38940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14E4-DFF9-AE48-9478-D344A4E7489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5"/>
          <p:cNvSpPr txBox="1">
            <a:spLocks/>
          </p:cNvSpPr>
          <p:nvPr/>
        </p:nvSpPr>
        <p:spPr>
          <a:xfrm>
            <a:off x="914400" y="-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ctr">
            <a:noAutofit/>
            <a:sp3d extrusionH="12700">
              <a:extrusionClr>
                <a:schemeClr val="bg1"/>
              </a:extrusion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ts val="5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ＭＳ Ｐゴシック" pitchFamily="-65" charset="-128"/>
                <a:cs typeface="ＭＳ Ｐゴシック" pitchFamily="-65" charset="-128"/>
              </a:rPr>
              <a:t>Results: effort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+mj-lt"/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5" name="Picture 4" descr="Picture 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05" y="1190535"/>
            <a:ext cx="8970264" cy="7921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6280" y="6082391"/>
            <a:ext cx="6646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#3, again: FBC very close to best (least effort) except for OSP2</a:t>
            </a:r>
          </a:p>
          <a:p>
            <a:r>
              <a:rPr lang="en-US" dirty="0" smtClean="0"/>
              <a:t>#4: Largest reductions arise when we can change most options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 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4" y="1900365"/>
            <a:ext cx="8947935" cy="38548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14E4-DFF9-AE48-9478-D344A4E7489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5"/>
          <p:cNvSpPr txBox="1">
            <a:spLocks/>
          </p:cNvSpPr>
          <p:nvPr/>
        </p:nvSpPr>
        <p:spPr>
          <a:xfrm>
            <a:off x="914400" y="-28600"/>
            <a:ext cx="7313613" cy="1263650"/>
          </a:xfrm>
          <a:prstGeom prst="rect">
            <a:avLst/>
          </a:prstGeo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vert="horz" lIns="91440" tIns="45720" rIns="91440" bIns="45720" rtlCol="0" anchor="ctr">
            <a:noAutofit/>
            <a:sp3d extrusionH="12700">
              <a:extrusionClr>
                <a:schemeClr val="bg1"/>
              </a:extrusion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ts val="5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ＭＳ Ｐゴシック" pitchFamily="-65" charset="-128"/>
                <a:cs typeface="ＭＳ Ｐゴシック" pitchFamily="-65" charset="-128"/>
              </a:rPr>
              <a:t>Results: months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+mj-lt"/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5" name="Picture 4" descr="Picture 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05" y="1190535"/>
            <a:ext cx="8970264" cy="7921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6280" y="6082391"/>
            <a:ext cx="73320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#3, again: FBC very close to best (least effort) except for OSP2</a:t>
            </a:r>
          </a:p>
          <a:p>
            <a:r>
              <a:rPr lang="en-US" dirty="0" smtClean="0"/>
              <a:t>#4, again: </a:t>
            </a:r>
            <a:r>
              <a:rPr lang="en-US" dirty="0" smtClean="0"/>
              <a:t>l</a:t>
            </a:r>
            <a:r>
              <a:rPr lang="en-US" dirty="0" smtClean="0"/>
              <a:t>argest reductions arise when we can change most options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14E4-DFF9-AE48-9478-D344A4E7489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Internal validity</a:t>
            </a:r>
          </a:p>
          <a:p>
            <a:pPr lvl="1"/>
            <a:r>
              <a:rPr lang="en-US" dirty="0" smtClean="0"/>
              <a:t>Results stable across space of tunings</a:t>
            </a:r>
          </a:p>
          <a:p>
            <a:r>
              <a:rPr lang="en-US" dirty="0" smtClean="0"/>
              <a:t>External Validity</a:t>
            </a:r>
          </a:p>
          <a:p>
            <a:pPr lvl="1"/>
            <a:r>
              <a:rPr lang="en-US" dirty="0" smtClean="0"/>
              <a:t>Conclusions based on one search engine</a:t>
            </a:r>
          </a:p>
          <a:p>
            <a:pPr lvl="2"/>
            <a:r>
              <a:rPr lang="en-US" dirty="0" smtClean="0"/>
              <a:t>Active area of exploration</a:t>
            </a:r>
          </a:p>
          <a:p>
            <a:pPr lvl="1"/>
            <a:r>
              <a:rPr lang="en-US" dirty="0" smtClean="0"/>
              <a:t>Conclusions based </a:t>
            </a:r>
            <a:r>
              <a:rPr lang="en-US" smtClean="0"/>
              <a:t>on COCOMO/</a:t>
            </a:r>
            <a:r>
              <a:rPr lang="en-US" dirty="0" smtClean="0"/>
              <a:t>COQUALMO</a:t>
            </a:r>
          </a:p>
          <a:p>
            <a:pPr lvl="2"/>
            <a:r>
              <a:rPr lang="en-US" dirty="0" smtClean="0"/>
              <a:t>28 years of active development  review</a:t>
            </a:r>
          </a:p>
          <a:p>
            <a:pPr lvl="1"/>
            <a:r>
              <a:rPr lang="en-US" sz="2235" dirty="0" smtClean="0"/>
              <a:t>Assumes estimates can be controlled by controlling project options,, </a:t>
            </a:r>
            <a:r>
              <a:rPr lang="en-US" sz="2235" dirty="0" smtClean="0"/>
              <a:t>not </a:t>
            </a:r>
            <a:r>
              <a:rPr lang="en-US" sz="2235" dirty="0" smtClean="0"/>
              <a:t>tunings </a:t>
            </a:r>
          </a:p>
          <a:p>
            <a:pPr lvl="2"/>
            <a:r>
              <a:rPr lang="en-US" sz="2035" dirty="0" smtClean="0"/>
              <a:t>Which </a:t>
            </a:r>
            <a:r>
              <a:rPr lang="en-US" sz="2035" dirty="0" smtClean="0"/>
              <a:t>is true for</a:t>
            </a:r>
            <a:r>
              <a:rPr lang="en-US" sz="2035" dirty="0" smtClean="0"/>
              <a:t> COCOMO/</a:t>
            </a:r>
            <a:r>
              <a:rPr lang="en-US" sz="2035" dirty="0" smtClean="0"/>
              <a:t>COQUALMO [Menzies, Boehm, Madachy, El-waras, et al ICSP 2008</a:t>
            </a:r>
            <a:r>
              <a:rPr lang="en-US" sz="2035" dirty="0" smtClean="0"/>
              <a:t>]</a:t>
            </a:r>
            <a:endParaRPr lang="en-US" dirty="0" smtClean="0"/>
          </a:p>
          <a:p>
            <a:r>
              <a:rPr lang="en-US" dirty="0" smtClean="0"/>
              <a:t>Construct validity</a:t>
            </a:r>
          </a:p>
          <a:p>
            <a:pPr lvl="1"/>
            <a:r>
              <a:rPr lang="en-US" dirty="0" smtClean="0"/>
              <a:t>Is BFC captures by settings to &lt;</a:t>
            </a:r>
            <a:r>
              <a:rPr lang="en-US" dirty="0" err="1" smtClean="0"/>
              <a:t>b,f,c</a:t>
            </a:r>
            <a:r>
              <a:rPr lang="en-US" dirty="0" smtClean="0"/>
              <a:t>&gt;?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>
          <a:xfrm>
            <a:off x="419100" y="1747838"/>
            <a:ext cx="4058770" cy="4316786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 smtClean="0"/>
              <a:t>Other work in this framework</a:t>
            </a:r>
          </a:p>
          <a:p>
            <a:pPr lvl="1"/>
            <a:r>
              <a:rPr lang="en-US" sz="1600" dirty="0" smtClean="0"/>
              <a:t>Ranking different process changes [ICSE’09]</a:t>
            </a:r>
          </a:p>
          <a:p>
            <a:pPr lvl="1"/>
            <a:r>
              <a:rPr lang="en-US" sz="1600" dirty="0" smtClean="0"/>
              <a:t>With Orrego [ICSP’09]: studying reuse</a:t>
            </a:r>
          </a:p>
          <a:p>
            <a:pPr lvl="1"/>
            <a:r>
              <a:rPr lang="en-US" sz="1600" dirty="0" smtClean="0"/>
              <a:t>Submitted to [ASE’09]: ranking different search algorithms</a:t>
            </a:r>
          </a:p>
          <a:p>
            <a:r>
              <a:rPr lang="en-US" sz="1600" dirty="0" smtClean="0"/>
              <a:t>Uncertainty </a:t>
            </a:r>
            <a:r>
              <a:rPr lang="en-US" sz="1600" dirty="0" smtClean="0"/>
              <a:t>in software </a:t>
            </a:r>
            <a:r>
              <a:rPr lang="en-US" sz="1600" dirty="0" smtClean="0"/>
              <a:t>engineering often Bayesian; </a:t>
            </a:r>
            <a:r>
              <a:rPr lang="en-US" sz="1600" dirty="0" err="1" smtClean="0"/>
              <a:t>eg</a:t>
            </a:r>
            <a:r>
              <a:rPr lang="en-US" sz="1600" dirty="0" smtClean="0"/>
              <a:t>. </a:t>
            </a:r>
          </a:p>
          <a:p>
            <a:pPr lvl="1"/>
            <a:r>
              <a:rPr lang="en-US" sz="1600" dirty="0" smtClean="0"/>
              <a:t>E.g., Pendharkar et al</a:t>
            </a:r>
            <a:r>
              <a:rPr lang="en-US" sz="1600" dirty="0" smtClean="0"/>
              <a:t>. </a:t>
            </a:r>
            <a:r>
              <a:rPr lang="en-US" sz="1600" dirty="0" smtClean="0"/>
              <a:t>[TSE’05]</a:t>
            </a:r>
          </a:p>
          <a:p>
            <a:pPr lvl="1"/>
            <a:r>
              <a:rPr lang="en-US" sz="1600" dirty="0" smtClean="0"/>
              <a:t>E.g. Fenton </a:t>
            </a:r>
            <a:r>
              <a:rPr lang="en-US" sz="1600" dirty="0" smtClean="0"/>
              <a:t>and Neil</a:t>
            </a:r>
            <a:r>
              <a:rPr lang="en-US" sz="1600" dirty="0" smtClean="0"/>
              <a:t> et al [Many places, including PROMISE’07]</a:t>
            </a:r>
          </a:p>
          <a:p>
            <a:pPr lvl="1"/>
            <a:r>
              <a:rPr lang="en-US" sz="1600" dirty="0" smtClean="0"/>
              <a:t>Not combinations of defect, effort, time </a:t>
            </a:r>
          </a:p>
          <a:p>
            <a:r>
              <a:rPr lang="en-US" sz="1600" dirty="0" smtClean="0"/>
              <a:t>Search</a:t>
            </a:r>
            <a:r>
              <a:rPr lang="en-US" sz="1600" dirty="0" smtClean="0"/>
              <a:t>-Based Software </a:t>
            </a:r>
            <a:r>
              <a:rPr lang="en-US" sz="1600" dirty="0" smtClean="0"/>
              <a:t>Engineering </a:t>
            </a:r>
            <a:r>
              <a:rPr lang="en-US" sz="1600" dirty="0" smtClean="0"/>
              <a:t>(SBSE</a:t>
            </a:r>
            <a:r>
              <a:rPr lang="en-US" sz="1600" dirty="0" smtClean="0"/>
              <a:t>) [Harmon et al] </a:t>
            </a:r>
          </a:p>
          <a:p>
            <a:pPr lvl="1"/>
            <a:r>
              <a:rPr lang="en-US" sz="1600" dirty="0" smtClean="0"/>
              <a:t>e</a:t>
            </a:r>
            <a:r>
              <a:rPr lang="en-US" sz="1600" dirty="0" smtClean="0"/>
              <a:t>.g. simulated </a:t>
            </a:r>
            <a:r>
              <a:rPr lang="en-US" sz="1600" dirty="0" smtClean="0"/>
              <a:t>annealing , genetic algorithms, tabu search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198" y="1747838"/>
            <a:ext cx="4038601" cy="4316786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 smtClean="0"/>
              <a:t>AI search algorithms</a:t>
            </a:r>
            <a:endParaRPr lang="en-US" sz="1600" dirty="0" smtClean="0"/>
          </a:p>
          <a:p>
            <a:pPr lvl="1"/>
            <a:r>
              <a:rPr lang="en-US" sz="1600" dirty="0" smtClean="0"/>
              <a:t>   Integer </a:t>
            </a:r>
            <a:r>
              <a:rPr lang="en-US" sz="1600" dirty="0" smtClean="0"/>
              <a:t>programming, BDDs,   constraint  satisfaction , etc etc  </a:t>
            </a:r>
          </a:p>
          <a:p>
            <a:r>
              <a:rPr lang="en-US" sz="1600" dirty="0" smtClean="0"/>
              <a:t>Numeric optimization</a:t>
            </a:r>
          </a:p>
          <a:p>
            <a:pPr lvl="1"/>
            <a:r>
              <a:rPr lang="en-US" sz="1600" dirty="0" smtClean="0"/>
              <a:t>Gradient descent</a:t>
            </a:r>
          </a:p>
          <a:p>
            <a:r>
              <a:rPr lang="en-US" sz="1600" dirty="0" smtClean="0"/>
              <a:t>Variance reduction</a:t>
            </a:r>
          </a:p>
          <a:p>
            <a:pPr lvl="1"/>
            <a:r>
              <a:rPr lang="en-US" sz="1600" dirty="0" smtClean="0"/>
              <a:t>Feature subset selection</a:t>
            </a:r>
          </a:p>
          <a:p>
            <a:pPr lvl="1"/>
            <a:r>
              <a:rPr lang="en-US" sz="1600" dirty="0" smtClean="0"/>
              <a:t>Instance-based learning</a:t>
            </a:r>
          </a:p>
          <a:p>
            <a:pPr lvl="1"/>
            <a:r>
              <a:rPr lang="en-US" sz="1600" dirty="0" smtClean="0"/>
              <a:t>Collect more data</a:t>
            </a: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14E4-DFF9-AE48-9478-D344A4E7489C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>
          <a:xfrm>
            <a:off x="914399" y="1747838"/>
            <a:ext cx="7313613" cy="4316786"/>
          </a:xfrm>
        </p:spPr>
        <p:txBody>
          <a:bodyPr>
            <a:noAutofit/>
          </a:bodyPr>
          <a:lstStyle/>
          <a:p>
            <a:r>
              <a:rPr lang="en-US" sz="1600" dirty="0" smtClean="0"/>
              <a:t>Expected: BFC? Pick any two</a:t>
            </a:r>
          </a:p>
          <a:p>
            <a:r>
              <a:rPr lang="en-US" sz="1600" dirty="0" smtClean="0"/>
              <a:t>Observed: </a:t>
            </a:r>
            <a:r>
              <a:rPr lang="en-US" sz="1600" dirty="0" smtClean="0"/>
              <a:t>FBC can be achieved with minimal </a:t>
            </a:r>
            <a:r>
              <a:rPr lang="en-US" sz="1600" dirty="0" smtClean="0"/>
              <a:t>compromises </a:t>
            </a:r>
            <a:r>
              <a:rPr lang="en-US" sz="1600" dirty="0" smtClean="0"/>
              <a:t>on individual </a:t>
            </a:r>
            <a:r>
              <a:rPr lang="en-US" sz="1600" dirty="0" smtClean="0"/>
              <a:t>criteria</a:t>
            </a:r>
          </a:p>
          <a:p>
            <a:r>
              <a:rPr lang="en-US" sz="1600" dirty="0" smtClean="0"/>
              <a:t>Historically, FBC  usually, </a:t>
            </a:r>
            <a:r>
              <a:rPr lang="en-US" sz="1600" dirty="0" smtClean="0"/>
              <a:t>worked.</a:t>
            </a:r>
            <a:r>
              <a:rPr lang="en-US" sz="1600" dirty="0" smtClean="0"/>
              <a:t> </a:t>
            </a:r>
          </a:p>
          <a:p>
            <a:pPr lvl="1"/>
            <a:r>
              <a:rPr lang="en-US" sz="1600" dirty="0" smtClean="0"/>
              <a:t>S</a:t>
            </a:r>
            <a:r>
              <a:rPr lang="en-US" sz="1600" dirty="0" smtClean="0"/>
              <a:t>uccessful</a:t>
            </a:r>
            <a:r>
              <a:rPr lang="en-US" sz="1600" dirty="0" smtClean="0"/>
              <a:t>/partially successful in </a:t>
            </a:r>
            <a:r>
              <a:rPr lang="en-US" sz="1600" dirty="0" smtClean="0"/>
              <a:t>136/146  FBC era projects</a:t>
            </a:r>
          </a:p>
          <a:p>
            <a:pPr lvl="1"/>
            <a:r>
              <a:rPr lang="en-US" sz="1600" dirty="0" smtClean="0"/>
              <a:t>Nevertheless, some   </a:t>
            </a:r>
            <a:r>
              <a:rPr lang="en-US" sz="1600" dirty="0" smtClean="0"/>
              <a:t>largely publicized failures.</a:t>
            </a:r>
            <a:r>
              <a:rPr lang="en-US" sz="1600" dirty="0" smtClean="0"/>
              <a:t> </a:t>
            </a:r>
          </a:p>
          <a:p>
            <a:pPr lvl="1"/>
            <a:r>
              <a:rPr lang="en-US" sz="1600" dirty="0" smtClean="0"/>
              <a:t>That </a:t>
            </a:r>
            <a:r>
              <a:rPr lang="en-US" sz="1600" dirty="0" smtClean="0"/>
              <a:t>is, FBC was mostly a technical success, but a PR</a:t>
            </a:r>
            <a:r>
              <a:rPr lang="en-US" sz="1600" dirty="0" smtClean="0"/>
              <a:t> failure.</a:t>
            </a:r>
          </a:p>
          <a:p>
            <a:r>
              <a:rPr lang="en-US" sz="1600" dirty="0" smtClean="0"/>
              <a:t>Speculation:</a:t>
            </a:r>
          </a:p>
          <a:p>
            <a:pPr lvl="1"/>
            <a:r>
              <a:rPr lang="en-US" sz="1600" dirty="0" smtClean="0"/>
              <a:t>Sometimes, large failures resulted from CF masquerading as BFC</a:t>
            </a:r>
          </a:p>
          <a:p>
            <a:pPr lvl="1"/>
            <a:r>
              <a:rPr lang="en-US" sz="1600" dirty="0" smtClean="0"/>
              <a:t>Ignore “B” at your peril</a:t>
            </a:r>
          </a:p>
          <a:p>
            <a:pPr lvl="1"/>
            <a:r>
              <a:rPr lang="en-US" sz="1600" dirty="0" smtClean="0"/>
              <a:t>CF had up to nines times as many defects as any other </a:t>
            </a:r>
            <a:r>
              <a:rPr lang="en-US" sz="1600" dirty="0" smtClean="0"/>
              <a:t>goal</a:t>
            </a:r>
          </a:p>
          <a:p>
            <a:r>
              <a:rPr lang="en-US" sz="1600" dirty="0" smtClean="0"/>
              <a:t>Next generation of PROMISE paper. </a:t>
            </a:r>
          </a:p>
          <a:p>
            <a:pPr lvl="1"/>
            <a:r>
              <a:rPr lang="en-US" sz="1600" dirty="0" smtClean="0"/>
              <a:t>Don’t just build models, </a:t>
            </a:r>
          </a:p>
          <a:p>
            <a:pPr lvl="1"/>
            <a:r>
              <a:rPr lang="en-US" sz="1600" dirty="0" smtClean="0"/>
              <a:t>But also report tricks on how to best use them</a:t>
            </a: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14E4-DFF9-AE48-9478-D344A4E7489C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Questions, 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6E1E3-8E7F-C84B-81EE-E8A03A91737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Need tools for data droughts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1929" y="1377891"/>
            <a:ext cx="8044871" cy="4896211"/>
          </a:xfrm>
        </p:spPr>
        <p:txBody>
          <a:bodyPr>
            <a:noAutofit/>
          </a:bodyPr>
          <a:lstStyle/>
          <a:p>
            <a:r>
              <a:rPr lang="en-US" sz="2000" dirty="0" smtClean="0"/>
              <a:t>Norman Fenton </a:t>
            </a:r>
            <a:endParaRPr lang="en-US" sz="2000" dirty="0" smtClean="0"/>
          </a:p>
          <a:p>
            <a:pPr lvl="1"/>
            <a:r>
              <a:rPr lang="en-US" sz="1800" dirty="0" smtClean="0"/>
              <a:t>  </a:t>
            </a:r>
            <a:r>
              <a:rPr lang="en-US" sz="1800" dirty="0" smtClean="0"/>
              <a:t>“....much of the current software metrics </a:t>
            </a:r>
            <a:r>
              <a:rPr lang="en-US" sz="1800" dirty="0" smtClean="0"/>
              <a:t>research </a:t>
            </a:r>
            <a:r>
              <a:rPr lang="en-US" sz="1800" dirty="0" smtClean="0"/>
              <a:t>is inherently irrelevant to the</a:t>
            </a:r>
            <a:r>
              <a:rPr lang="en-US" sz="1800" dirty="0" smtClean="0"/>
              <a:t> ind</a:t>
            </a:r>
            <a:r>
              <a:rPr lang="en-US" sz="1800" dirty="0" smtClean="0"/>
              <a:t>ustrial </a:t>
            </a:r>
            <a:r>
              <a:rPr lang="en-US" sz="1800" dirty="0" smtClean="0"/>
              <a:t>mix ... any software metrics program that </a:t>
            </a:r>
            <a:r>
              <a:rPr lang="en-US" sz="1800" dirty="0" smtClean="0"/>
              <a:t>depends </a:t>
            </a:r>
            <a:r>
              <a:rPr lang="en-US" sz="1800" dirty="0" smtClean="0"/>
              <a:t>on some extensive metrics collection is doomed to failure.” </a:t>
            </a:r>
          </a:p>
          <a:p>
            <a:r>
              <a:rPr lang="en-US" sz="2000" dirty="0" smtClean="0"/>
              <a:t>Barry Boehm </a:t>
            </a:r>
            <a:endParaRPr lang="en-US" sz="2000" dirty="0" smtClean="0"/>
          </a:p>
          <a:p>
            <a:pPr lvl="1"/>
            <a:r>
              <a:rPr lang="en-US" sz="1800" dirty="0" smtClean="0"/>
              <a:t>After 26 </a:t>
            </a:r>
            <a:r>
              <a:rPr lang="en-US" sz="1800" dirty="0" smtClean="0"/>
              <a:t>years </a:t>
            </a:r>
            <a:r>
              <a:rPr lang="en-US" sz="1800" dirty="0" smtClean="0"/>
              <a:t>of COCOMO:  less </a:t>
            </a:r>
            <a:r>
              <a:rPr lang="en-US" sz="1800" dirty="0" smtClean="0"/>
              <a:t>than 200</a:t>
            </a:r>
            <a:r>
              <a:rPr lang="en-US" sz="1800" dirty="0" smtClean="0"/>
              <a:t> projects.</a:t>
            </a:r>
            <a:endParaRPr lang="en-US" sz="1800" dirty="0" smtClean="0"/>
          </a:p>
          <a:p>
            <a:r>
              <a:rPr lang="en-US" sz="2000" dirty="0" smtClean="0"/>
              <a:t>Kitchenham </a:t>
            </a:r>
            <a:r>
              <a:rPr lang="en-US" sz="2000" dirty="0" smtClean="0"/>
              <a:t> &amp;  Mendes &amp;  Travassos, </a:t>
            </a:r>
            <a:r>
              <a:rPr lang="en-US" sz="2000" dirty="0" smtClean="0"/>
              <a:t>(TSE’07)</a:t>
            </a:r>
            <a:endParaRPr lang="en-US" sz="2000" dirty="0" smtClean="0"/>
          </a:p>
          <a:p>
            <a:pPr lvl="1"/>
            <a:r>
              <a:rPr lang="en-US" sz="1800" dirty="0" smtClean="0"/>
              <a:t>Literature </a:t>
            </a:r>
            <a:r>
              <a:rPr lang="en-US" sz="1800" dirty="0" smtClean="0"/>
              <a:t>unclear if it is wise to use  estimation data from other </a:t>
            </a:r>
            <a:r>
              <a:rPr lang="en-US" sz="1800" dirty="0" smtClean="0"/>
              <a:t>companies</a:t>
            </a:r>
          </a:p>
          <a:p>
            <a:pPr lvl="1"/>
            <a:r>
              <a:rPr lang="en-US" sz="1800" dirty="0" smtClean="0"/>
              <a:t>But som</a:t>
            </a:r>
            <a:r>
              <a:rPr lang="en-US" sz="1800" dirty="0" smtClean="0"/>
              <a:t>e results ay “NO!” very clearly (</a:t>
            </a:r>
            <a:r>
              <a:rPr lang="en-US" sz="1600" dirty="0" smtClean="0"/>
              <a:t>Mendes &amp;</a:t>
            </a:r>
            <a:r>
              <a:rPr lang="en-US" sz="1600" dirty="0" smtClean="0"/>
              <a:t> </a:t>
            </a:r>
            <a:r>
              <a:rPr lang="en-US" sz="1600" dirty="0" smtClean="0"/>
              <a:t>Dinakaran  </a:t>
            </a:r>
            <a:r>
              <a:rPr lang="en-US" sz="1600" dirty="0" smtClean="0"/>
              <a:t>&amp;  </a:t>
            </a:r>
            <a:r>
              <a:rPr lang="en-US" sz="1600" dirty="0" smtClean="0"/>
              <a:t>Mosley</a:t>
            </a:r>
            <a:r>
              <a:rPr lang="en-US" sz="1600" dirty="0" smtClean="0"/>
              <a:t> </a:t>
            </a:r>
            <a:r>
              <a:rPr lang="en-US" sz="1600" dirty="0" smtClean="0"/>
              <a:t>www2007)</a:t>
            </a:r>
          </a:p>
          <a:p>
            <a:r>
              <a:rPr lang="en-US" sz="2000" dirty="0" smtClean="0"/>
              <a:t>Exception: Turhan</a:t>
            </a:r>
            <a:r>
              <a:rPr lang="en-US" sz="2000" dirty="0" smtClean="0"/>
              <a:t>,  Menzies, </a:t>
            </a:r>
            <a:r>
              <a:rPr lang="en-US" sz="2000" dirty="0" smtClean="0"/>
              <a:t>Bener et </a:t>
            </a:r>
            <a:r>
              <a:rPr lang="en-US" sz="2000" dirty="0" smtClean="0"/>
              <a:t>al</a:t>
            </a:r>
            <a:r>
              <a:rPr lang="en-US" sz="2000" dirty="0" smtClean="0"/>
              <a:t> (ESE</a:t>
            </a:r>
            <a:r>
              <a:rPr lang="en-US" sz="2000" dirty="0" smtClean="0"/>
              <a:t>’</a:t>
            </a:r>
            <a:r>
              <a:rPr lang="en-US" sz="2000" dirty="0" smtClean="0"/>
              <a:t>09)</a:t>
            </a:r>
          </a:p>
          <a:p>
            <a:pPr lvl="1"/>
            <a:r>
              <a:rPr lang="en-US" sz="1800" dirty="0" smtClean="0"/>
              <a:t>Special case of defect prediction</a:t>
            </a:r>
          </a:p>
          <a:p>
            <a:pPr lvl="1"/>
            <a:r>
              <a:rPr lang="en-US" sz="1800" u="sng" dirty="0" smtClean="0"/>
              <a:t>Their </a:t>
            </a:r>
            <a:r>
              <a:rPr lang="en-US" sz="1800" dirty="0" smtClean="0"/>
              <a:t>data can build good</a:t>
            </a:r>
            <a:r>
              <a:rPr lang="en-US" sz="1800" dirty="0" smtClean="0"/>
              <a:t> defect predictor  for </a:t>
            </a:r>
            <a:r>
              <a:rPr lang="en-US" sz="1800" u="sng" dirty="0" smtClean="0"/>
              <a:t>us</a:t>
            </a:r>
            <a:r>
              <a:rPr lang="en-US" sz="1800" u="sng" dirty="0" smtClean="0"/>
              <a:t> </a:t>
            </a:r>
            <a:endParaRPr lang="en-US" sz="18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9127D-FB98-B042-9863-06FD44E02440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231981"/>
            <a:ext cx="7313613" cy="1263650"/>
          </a:xfrm>
        </p:spPr>
        <p:txBody>
          <a:bodyPr/>
          <a:lstStyle/>
          <a:p>
            <a:r>
              <a:rPr lang="en-US" sz="3600" dirty="0" smtClean="0"/>
              <a:t>Estimate</a:t>
            </a:r>
            <a:r>
              <a:rPr lang="en-US" sz="3600" dirty="0" smtClean="0"/>
              <a:t>= model( Project, Tunings)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765" y="1747838"/>
            <a:ext cx="7313613" cy="4756150"/>
          </a:xfrm>
        </p:spPr>
        <p:txBody>
          <a:bodyPr>
            <a:noAutofit/>
          </a:bodyPr>
          <a:lstStyle/>
          <a:p>
            <a:r>
              <a:rPr lang="en-US" sz="1800" dirty="0" smtClean="0"/>
              <a:t>E.g. COCOMO </a:t>
            </a:r>
          </a:p>
          <a:p>
            <a:pPr lvl="1"/>
            <a:r>
              <a:rPr lang="en-US" sz="1600" dirty="0" smtClean="0"/>
              <a:t>&lt;processMaturity</a:t>
            </a:r>
            <a:r>
              <a:rPr lang="en-US" sz="1600" dirty="0" smtClean="0"/>
              <a:t>, analystCapability&gt; = project options</a:t>
            </a:r>
          </a:p>
          <a:p>
            <a:pPr lvl="2"/>
            <a:r>
              <a:rPr lang="en-US" sz="1600" dirty="0" smtClean="0"/>
              <a:t>If “analysts not too bad” then acap = nominal or high</a:t>
            </a:r>
          </a:p>
          <a:p>
            <a:pPr lvl="1"/>
            <a:r>
              <a:rPr lang="en-US" sz="1600" dirty="0" smtClean="0"/>
              <a:t>&lt;</a:t>
            </a:r>
            <a:r>
              <a:rPr lang="en-US" sz="1600" dirty="0" smtClean="0"/>
              <a:t>a,b</a:t>
            </a:r>
            <a:r>
              <a:rPr lang="en-US" sz="1600" dirty="0" smtClean="0"/>
              <a:t>&gt; = tuning options</a:t>
            </a:r>
            <a:endParaRPr lang="en-US" sz="1600" dirty="0" smtClean="0"/>
          </a:p>
          <a:p>
            <a:pPr lvl="2"/>
            <a:r>
              <a:rPr lang="en-US" sz="1600" dirty="0" smtClean="0"/>
              <a:t>100*  { </a:t>
            </a:r>
            <a:r>
              <a:rPr lang="en-US" sz="1600" dirty="0" smtClean="0"/>
              <a:t>learn from 90% of </a:t>
            </a:r>
            <a:r>
              <a:rPr lang="en-US" sz="1600" dirty="0" smtClean="0"/>
              <a:t>data }</a:t>
            </a:r>
          </a:p>
          <a:p>
            <a:r>
              <a:rPr lang="en-US" sz="1800" dirty="0" smtClean="0"/>
              <a:t>Normal practice: use local data to constrain tuning options</a:t>
            </a:r>
          </a:p>
          <a:p>
            <a:pPr lvl="1"/>
            <a:r>
              <a:rPr lang="en-US" sz="1600" dirty="0" smtClean="0"/>
              <a:t>Augment with feature subset selection, outlier removal, etc</a:t>
            </a:r>
          </a:p>
          <a:p>
            <a:r>
              <a:rPr lang="en-US" sz="1800" dirty="0" smtClean="0"/>
              <a:t>Here: AI search over project options</a:t>
            </a:r>
          </a:p>
          <a:p>
            <a:pPr lvl="1"/>
            <a:r>
              <a:rPr lang="en-US" sz="1600" dirty="0" smtClean="0"/>
              <a:t>Leave tunings unconstrained</a:t>
            </a:r>
          </a:p>
          <a:p>
            <a:pPr lvl="1"/>
            <a:r>
              <a:rPr lang="en-US" sz="1600" dirty="0" smtClean="0"/>
              <a:t>Return  conclusions that are stable across space of all tunings</a:t>
            </a:r>
          </a:p>
          <a:p>
            <a:pPr lvl="1"/>
            <a:r>
              <a:rPr lang="en-US" sz="1600" dirty="0" smtClean="0"/>
              <a:t>No</a:t>
            </a:r>
            <a:r>
              <a:rPr lang="en-US" sz="1600" dirty="0" smtClean="0"/>
              <a:t> need </a:t>
            </a:r>
            <a:r>
              <a:rPr lang="en-US" sz="1600" dirty="0" smtClean="0"/>
              <a:t>for data</a:t>
            </a:r>
          </a:p>
          <a:p>
            <a:r>
              <a:rPr lang="en-US" sz="1800" dirty="0" smtClean="0"/>
              <a:t>Assumes Project, not tunings, are the dominant influence on  estimate</a:t>
            </a:r>
          </a:p>
          <a:p>
            <a:pPr lvl="1"/>
            <a:r>
              <a:rPr lang="en-US" sz="1600" dirty="0" smtClean="0"/>
              <a:t>Which is true for COCMO/COQUALMO [Menzies, Boehm,</a:t>
            </a:r>
            <a:r>
              <a:rPr lang="en-US" sz="1600" dirty="0" smtClean="0"/>
              <a:t> Madachy, El</a:t>
            </a:r>
            <a:r>
              <a:rPr lang="en-US" sz="1600" dirty="0" smtClean="0"/>
              <a:t>-waras,</a:t>
            </a:r>
            <a:r>
              <a:rPr lang="en-US" sz="1600" dirty="0" smtClean="0"/>
              <a:t> et al </a:t>
            </a:r>
            <a:r>
              <a:rPr lang="en-US" sz="1600" dirty="0" smtClean="0"/>
              <a:t>ICSP 2008]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9127D-FB98-B042-9863-06FD44E02440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Picture 6" descr="Picture 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530" y="893228"/>
            <a:ext cx="3339107" cy="2366962"/>
          </a:xfrm>
          <a:prstGeom prst="rect">
            <a:avLst/>
          </a:prstGeom>
          <a:ln>
            <a:solidFill>
              <a:schemeClr val="accent6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4242314" y="3086031"/>
            <a:ext cx="1410441" cy="1588"/>
          </a:xfrm>
          <a:prstGeom prst="line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073346" y="920013"/>
            <a:ext cx="83846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in 100 </a:t>
            </a:r>
            <a:r>
              <a:rPr lang="en-US" sz="1000" dirty="0" err="1" smtClean="0"/>
              <a:t>LCs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udio">
  <a:themeElements>
    <a:clrScheme name="Studio">
      <a:dk1>
        <a:sysClr val="windowText" lastClr="000000"/>
      </a:dk1>
      <a:lt1>
        <a:sysClr val="window" lastClr="FFFFFF"/>
      </a:lt1>
      <a:dk2>
        <a:srgbClr val="535252"/>
      </a:dk2>
      <a:lt2>
        <a:srgbClr val="AAB5C2"/>
      </a:lt2>
      <a:accent1>
        <a:srgbClr val="F7901E"/>
      </a:accent1>
      <a:accent2>
        <a:srgbClr val="FEC60B"/>
      </a:accent2>
      <a:accent3>
        <a:srgbClr val="9FE62F"/>
      </a:accent3>
      <a:accent4>
        <a:srgbClr val="4EA5D1"/>
      </a:accent4>
      <a:accent5>
        <a:srgbClr val="1C4596"/>
      </a:accent5>
      <a:accent6>
        <a:srgbClr val="542D90"/>
      </a:accent6>
      <a:hlink>
        <a:srgbClr val="ED2024"/>
      </a:hlink>
      <a:folHlink>
        <a:srgbClr val="BD912D"/>
      </a:folHlink>
    </a:clrScheme>
    <a:fontScheme name="Studio">
      <a:majorFont>
        <a:latin typeface="Corbel"/>
        <a:ea typeface=""/>
        <a:cs typeface=""/>
        <a:font script="Jpan" typeface="ＭＳ Ｐゴシック"/>
      </a:majorFont>
      <a:minorFont>
        <a:latin typeface="Corbel"/>
        <a:ea typeface=""/>
        <a:cs typeface=""/>
        <a:font script="Jpan" typeface="ＭＳ Ｐゴシック"/>
      </a:minorFont>
    </a:fontScheme>
    <a:fmtScheme name="Studio">
      <a:fillStyleLst>
        <a:solidFill>
          <a:schemeClr val="phClr"/>
        </a:solidFill>
        <a:gradFill rotWithShape="1">
          <a:gsLst>
            <a:gs pos="3800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50000"/>
                <a:hueMod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</a:schemeClr>
            </a:gs>
            <a:gs pos="60000">
              <a:schemeClr val="phClr">
                <a:tint val="100000"/>
                <a:shade val="60000"/>
                <a:alpha val="100000"/>
                <a:satMod val="100000"/>
                <a:lumMod val="100000"/>
              </a:schemeClr>
            </a:gs>
            <a:gs pos="100000">
              <a:schemeClr val="phClr">
                <a:shade val="20000"/>
                <a:satMod val="100000"/>
                <a:lumMod val="100000"/>
              </a:schemeClr>
            </a:gs>
          </a:gsLst>
          <a:lin ang="5400000" scaled="0"/>
        </a:gradFill>
      </a:fillStyleLst>
      <a:lnStyleLst>
        <a:ln w="2857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01600" stA="26000" endPos="20000" dist="12700" dir="5400000" sy="-100000" rotWithShape="0"/>
          </a:effectLst>
        </a:effectStyle>
        <a:effectStyle>
          <a:effectLst>
            <a:outerShdw blurRad="444500" dist="317500" dir="5400000" sx="90000" sy="-2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chilly" dir="t"/>
          </a:scene3d>
          <a:sp3d contourW="12700" prstMaterial="softEdge">
            <a:bevelT w="63500" h="2540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30000">
              <a:schemeClr val="phClr">
                <a:tint val="10000"/>
                <a:alpha val="80000"/>
                <a:satMod val="300000"/>
              </a:schemeClr>
            </a:gs>
            <a:gs pos="100000">
              <a:schemeClr val="phClr">
                <a:tint val="80000"/>
                <a:shade val="100000"/>
                <a:alpha val="100000"/>
                <a:satMod val="200000"/>
              </a:schemeClr>
            </a:gs>
          </a:gsLst>
          <a:lin ang="5400000" scaled="1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Studio.thmx</Template>
  <TotalTime>6280</TotalTime>
  <Words>1407</Words>
  <Application>Microsoft Macintosh PowerPoint</Application>
  <PresentationFormat>On-screen Show (4:3)</PresentationFormat>
  <Paragraphs>205</Paragraphs>
  <Slides>19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Studio</vt:lpstr>
      <vt:lpstr>Can We Build Software Faster and Better and Cheaper? </vt:lpstr>
      <vt:lpstr>“Faster, Better, Cheaper? Pick any Two”</vt:lpstr>
      <vt:lpstr> G = goal</vt:lpstr>
      <vt:lpstr>A different kind of PROMISE paper</vt:lpstr>
      <vt:lpstr>Need 5 things for this to work</vt:lpstr>
      <vt:lpstr>&lt;G, M, P, T, S&gt; G = goal</vt:lpstr>
      <vt:lpstr>&lt;G, M,P, T, S&gt; M= model</vt:lpstr>
      <vt:lpstr>&lt;G, M, P, T, S&gt; P= project options </vt:lpstr>
      <vt:lpstr>&lt;G, M, P, T, S&gt; T= tuning options  </vt:lpstr>
      <vt:lpstr>&lt;G, M, P, T, S&gt; S = search</vt:lpstr>
      <vt:lpstr>Results: defects</vt:lpstr>
      <vt:lpstr> </vt:lpstr>
      <vt:lpstr>  </vt:lpstr>
      <vt:lpstr>Validity</vt:lpstr>
      <vt:lpstr>Related Work</vt:lpstr>
      <vt:lpstr>Discussion</vt:lpstr>
      <vt:lpstr>Questions,  Comments?</vt:lpstr>
      <vt:lpstr>Need tools for data droughts</vt:lpstr>
      <vt:lpstr>Estimate= model( Project, Tunings)</vt:lpstr>
    </vt:vector>
  </TitlesOfParts>
  <Company>West Virignia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We Build Software Faster and Better and Cheaper? </dc:title>
  <dc:creator>Tim Menzies</dc:creator>
  <cp:lastModifiedBy>Tim Menzies</cp:lastModifiedBy>
  <cp:revision>112</cp:revision>
  <dcterms:created xsi:type="dcterms:W3CDTF">2009-05-16T04:36:40Z</dcterms:created>
  <dcterms:modified xsi:type="dcterms:W3CDTF">2009-05-17T19:29:47Z</dcterms:modified>
</cp:coreProperties>
</file>