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9"/>
  </p:notesMasterIdLst>
  <p:handoutMasterIdLst>
    <p:handoutMasterId r:id="rId30"/>
  </p:handoutMasterIdLst>
  <p:sldIdLst>
    <p:sldId id="256" r:id="rId2"/>
    <p:sldId id="280" r:id="rId3"/>
    <p:sldId id="284" r:id="rId4"/>
    <p:sldId id="260" r:id="rId5"/>
    <p:sldId id="291" r:id="rId6"/>
    <p:sldId id="264" r:id="rId7"/>
    <p:sldId id="287" r:id="rId8"/>
    <p:sldId id="282" r:id="rId9"/>
    <p:sldId id="290" r:id="rId10"/>
    <p:sldId id="267" r:id="rId11"/>
    <p:sldId id="269" r:id="rId12"/>
    <p:sldId id="268" r:id="rId13"/>
    <p:sldId id="289" r:id="rId14"/>
    <p:sldId id="266" r:id="rId15"/>
    <p:sldId id="265" r:id="rId16"/>
    <p:sldId id="299" r:id="rId17"/>
    <p:sldId id="270" r:id="rId18"/>
    <p:sldId id="292" r:id="rId19"/>
    <p:sldId id="293" r:id="rId20"/>
    <p:sldId id="295" r:id="rId21"/>
    <p:sldId id="296" r:id="rId22"/>
    <p:sldId id="294" r:id="rId23"/>
    <p:sldId id="298" r:id="rId24"/>
    <p:sldId id="277" r:id="rId25"/>
    <p:sldId id="275" r:id="rId26"/>
    <p:sldId id="274" r:id="rId27"/>
    <p:sldId id="276" r:id="rId2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34592" autoAdjust="0"/>
    <p:restoredTop sz="86391" autoAdjust="0"/>
  </p:normalViewPr>
  <p:slideViewPr>
    <p:cSldViewPr snapToGrid="0" snapToObjects="1">
      <p:cViewPr>
        <p:scale>
          <a:sx n="75" d="100"/>
          <a:sy n="75" d="100"/>
        </p:scale>
        <p:origin x="-1800" y="-448"/>
      </p:cViewPr>
      <p:guideLst>
        <p:guide orient="horz" pos="1526"/>
        <p:guide pos="4224"/>
      </p:guideLst>
    </p:cSldViewPr>
  </p:slideViewPr>
  <p:outlineViewPr>
    <p:cViewPr>
      <p:scale>
        <a:sx n="33" d="100"/>
        <a:sy n="33" d="100"/>
      </p:scale>
      <p:origin x="34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bar"/>
        <c:grouping val="clustered"/>
        <c:ser>
          <c:idx val="0"/>
          <c:order val="0"/>
          <c:cat>
            <c:strRef>
              <c:f>[Workbook1]Sheet1!$A$1:$A$22</c:f>
              <c:strCache>
                <c:ptCount val="22"/>
                <c:pt idx="0">
                  <c:v>    ruse</c:v>
                </c:pt>
                <c:pt idx="1">
                  <c:v>    plex</c:v>
                </c:pt>
                <c:pt idx="2">
                  <c:v>    data</c:v>
                </c:pt>
                <c:pt idx="3">
                  <c:v>    ltex</c:v>
                </c:pt>
                <c:pt idx="4">
                  <c:v>    sced</c:v>
                </c:pt>
                <c:pt idx="5">
                  <c:v>    stor</c:v>
                </c:pt>
                <c:pt idx="6">
                  <c:v>    pvol</c:v>
                </c:pt>
                <c:pt idx="7">
                  <c:v>    tool</c:v>
                </c:pt>
                <c:pt idx="8">
                  <c:v>    apex</c:v>
                </c:pt>
                <c:pt idx="9">
                  <c:v>    docu</c:v>
                </c:pt>
                <c:pt idx="10">
                  <c:v>    site</c:v>
                </c:pt>
                <c:pt idx="11">
                  <c:v>    rely</c:v>
                </c:pt>
                <c:pt idx="12">
                  <c:v>    pcon</c:v>
                </c:pt>
                <c:pt idx="13">
                  <c:v>    time</c:v>
                </c:pt>
                <c:pt idx="14">
                  <c:v>    pcap</c:v>
                </c:pt>
                <c:pt idx="15">
                  <c:v>    acap</c:v>
                </c:pt>
                <c:pt idx="16">
                  <c:v>    cplx</c:v>
                </c:pt>
                <c:pt idx="17">
                  <c:v>    prec</c:v>
                </c:pt>
                <c:pt idx="18">
                  <c:v>    pmat</c:v>
                </c:pt>
                <c:pt idx="19">
                  <c:v>    resl</c:v>
                </c:pt>
                <c:pt idx="20">
                  <c:v>    flex</c:v>
                </c:pt>
                <c:pt idx="21">
                  <c:v>    team</c:v>
                </c:pt>
              </c:strCache>
            </c:strRef>
          </c:cat>
          <c:val>
            <c:numRef>
              <c:f>[Workbook1]Sheet1!$L$1:$L$22</c:f>
              <c:numCache>
                <c:formatCode>0.00</c:formatCode>
                <c:ptCount val="22"/>
                <c:pt idx="0">
                  <c:v>1.305263157894737</c:v>
                </c:pt>
                <c:pt idx="1">
                  <c:v>1.4</c:v>
                </c:pt>
                <c:pt idx="2">
                  <c:v>1.422222222222222</c:v>
                </c:pt>
                <c:pt idx="3">
                  <c:v>1.42857142857143</c:v>
                </c:pt>
                <c:pt idx="4">
                  <c:v>1.43</c:v>
                </c:pt>
                <c:pt idx="5">
                  <c:v>1.46</c:v>
                </c:pt>
                <c:pt idx="6">
                  <c:v>1.494252873563218</c:v>
                </c:pt>
                <c:pt idx="7">
                  <c:v>1.5</c:v>
                </c:pt>
                <c:pt idx="8">
                  <c:v>1.506172839506173</c:v>
                </c:pt>
                <c:pt idx="9">
                  <c:v>1.518518518518518</c:v>
                </c:pt>
                <c:pt idx="10">
                  <c:v>1.525</c:v>
                </c:pt>
                <c:pt idx="11">
                  <c:v>1.53658536585366</c:v>
                </c:pt>
                <c:pt idx="12">
                  <c:v>1.592592592592593</c:v>
                </c:pt>
                <c:pt idx="13">
                  <c:v>1.63</c:v>
                </c:pt>
                <c:pt idx="14">
                  <c:v>1.763157894736842</c:v>
                </c:pt>
                <c:pt idx="15">
                  <c:v>2.0</c:v>
                </c:pt>
                <c:pt idx="16">
                  <c:v>2.383561643835616</c:v>
                </c:pt>
                <c:pt idx="17">
                  <c:v>5.0</c:v>
                </c:pt>
                <c:pt idx="18">
                  <c:v>5.0</c:v>
                </c:pt>
                <c:pt idx="19">
                  <c:v>5.014184397163108</c:v>
                </c:pt>
                <c:pt idx="20">
                  <c:v>5.01980198019802</c:v>
                </c:pt>
                <c:pt idx="21">
                  <c:v>5.425742574257426</c:v>
                </c:pt>
              </c:numCache>
            </c:numRef>
          </c:val>
        </c:ser>
        <c:axId val="581245320"/>
        <c:axId val="581683112"/>
      </c:barChart>
      <c:catAx>
        <c:axId val="581245320"/>
        <c:scaling>
          <c:orientation val="minMax"/>
        </c:scaling>
        <c:axPos val="l"/>
        <c:tickLblPos val="nextTo"/>
        <c:crossAx val="581683112"/>
        <c:crosses val="autoZero"/>
        <c:auto val="1"/>
        <c:lblAlgn val="ctr"/>
        <c:lblOffset val="100"/>
      </c:catAx>
      <c:valAx>
        <c:axId val="581683112"/>
        <c:scaling>
          <c:orientation val="minMax"/>
        </c:scaling>
        <c:axPos val="b"/>
        <c:majorGridlines/>
        <c:numFmt formatCode="0.00" sourceLinked="1"/>
        <c:tickLblPos val="nextTo"/>
        <c:crossAx val="581245320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C375142-9913-DB46-8BAB-A33D1DE4DA29}" type="datetime1">
              <a:rPr lang="en-US"/>
              <a:pPr>
                <a:defRPr/>
              </a:pPr>
              <a:t>5/21/09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95DAAF2-0D36-C545-A288-415C9B6CD9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32AF63-D05F-EB41-8F19-FB01AE648C28}" type="datetime1">
              <a:rPr lang="en-US"/>
              <a:pPr>
                <a:defRPr/>
              </a:pPr>
              <a:t>5/21/09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12F3BE3-5075-6448-BA72-9D4EC8159B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unreadable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unreadable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FD6C69-E760-1742-9FAF-B25DDB7D176C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9948" y="609600"/>
            <a:ext cx="5404104" cy="3282696"/>
          </a:xfrm>
          <a:prstGeom prst="roundRect">
            <a:avLst>
              <a:gd name="adj" fmla="val 10522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none"/>
        </p:style>
        <p:txBody>
          <a:bodyPr tIns="182880" bIns="18288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342900" indent="-342900" algn="ctr" defTabSz="914400" rtl="0" eaLnBrk="1" latinLnBrk="0" hangingPunct="1">
              <a:lnSpc>
                <a:spcPts val="5200"/>
              </a:lnSpc>
              <a:spcBef>
                <a:spcPts val="2000"/>
              </a:spcBef>
              <a:buSzPct val="80000"/>
              <a:buFont typeface="Wingdings" pitchFamily="2" charset="2"/>
              <a:buNone/>
              <a:defRPr sz="5400" b="1" kern="1200" baseline="0">
                <a:gradFill>
                  <a:gsLst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1447800"/>
          </a:xfrm>
          <a:effectLst/>
        </p:spPr>
        <p:txBody>
          <a:bodyPr/>
          <a:lstStyle>
            <a:lvl1pPr marL="0" indent="0" algn="ctr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F8F585-121E-5546-B791-592B8BE85AA9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F7263-B9C7-EF40-B14F-4D96C79174D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05D975-9179-4D46-9E19-5A18638D2E53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9127D-FB98-B042-9863-06FD44E024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81187" y="631824"/>
            <a:ext cx="5407025" cy="3281363"/>
          </a:xfrm>
          <a:prstGeom prst="roundRect">
            <a:avLst>
              <a:gd name="adj" fmla="val 888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4495800"/>
            <a:ext cx="7827264" cy="1219200"/>
          </a:xfrm>
        </p:spPr>
        <p:txBody>
          <a:bodyPr anchor="b" anchorCtr="0"/>
          <a:lstStyle>
            <a:lvl1pPr>
              <a:lnSpc>
                <a:spcPts val="5200"/>
              </a:lnSpc>
              <a:defRPr sz="48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5715000"/>
            <a:ext cx="7827264" cy="381000"/>
          </a:xfrm>
        </p:spPr>
        <p:txBody>
          <a:bodyPr/>
          <a:lstStyle>
            <a:lvl1pPr marL="0" indent="0" algn="ctr">
              <a:buNone/>
              <a:defRPr sz="20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221413"/>
            <a:ext cx="2133600" cy="300037"/>
          </a:xfrm>
        </p:spPr>
        <p:txBody>
          <a:bodyPr/>
          <a:lstStyle>
            <a:lvl1pPr>
              <a:defRPr/>
            </a:lvl1pPr>
          </a:lstStyle>
          <a:p>
            <a:fld id="{E81221D6-2419-624D-97A6-16D94EAE2797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11888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6211888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66D6AB06-9788-CD40-AE21-B68D8DE5AAF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24953"/>
            <a:ext cx="7823200" cy="1474788"/>
          </a:xfrm>
        </p:spPr>
        <p:txBody>
          <a:bodyPr anchor="b" anchorCtr="0"/>
          <a:lstStyle>
            <a:lvl1pPr algn="ctr">
              <a:defRPr sz="4800" b="1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434694"/>
          </a:xfrm>
        </p:spPr>
        <p:txBody>
          <a:bodyPr/>
          <a:lstStyle>
            <a:lvl1pPr marL="0" indent="0" algn="ctr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25F714-E31F-B649-B2EA-BBC7E90A40C3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2B97F-02E5-434B-A694-5ED2079AB69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63470" cy="4316786"/>
          </a:xfrm>
        </p:spPr>
        <p:txBody>
          <a:bodyPr/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47838"/>
            <a:ext cx="3565526" cy="4316786"/>
          </a:xfrm>
        </p:spPr>
        <p:txBody>
          <a:bodyPr/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CBB55C-9426-6D49-8DE9-2809AA76DA71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6E1E3-8E7F-C84B-81EE-E8A03A91737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8" y="1515035"/>
            <a:ext cx="3566160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8" y="2271713"/>
            <a:ext cx="3566160" cy="3792911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71" y="1515035"/>
            <a:ext cx="3566160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71" y="2271713"/>
            <a:ext cx="3566160" cy="3792911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CB96B5-9655-C142-AC7E-1E8AC9966E5F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41BE4-C1F3-6143-9F57-472D44F0075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5A62-0771-DD43-8126-8BE83D04AED4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E14E4-DFF9-AE48-9478-D344A4E7489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A3816A-34DC-E542-9896-30AD826D6A9E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7742A-F6E2-9345-9A5A-F6F9A151401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794760" cy="968189"/>
          </a:xfrm>
        </p:spPr>
        <p:txBody>
          <a:bodyPr anchor="b"/>
          <a:lstStyle>
            <a:lvl1pPr algn="l">
              <a:lnSpc>
                <a:spcPts val="4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58906"/>
            <a:ext cx="3794760" cy="5405719"/>
          </a:xfrm>
        </p:spPr>
        <p:txBody>
          <a:bodyPr/>
          <a:lstStyle>
            <a:lvl1pPr>
              <a:spcBef>
                <a:spcPts val="2000"/>
              </a:spcBef>
              <a:defRPr sz="2200">
                <a:effectLst/>
              </a:defRPr>
            </a:lvl1pPr>
            <a:lvl2pPr>
              <a:spcBef>
                <a:spcPts val="2000"/>
              </a:spcBef>
              <a:defRPr sz="2000">
                <a:effectLst/>
              </a:defRPr>
            </a:lvl2pPr>
            <a:lvl3pPr>
              <a:spcBef>
                <a:spcPts val="2000"/>
              </a:spcBef>
              <a:defRPr sz="1800">
                <a:effectLst/>
              </a:defRPr>
            </a:lvl3pPr>
            <a:lvl4pPr>
              <a:spcBef>
                <a:spcPts val="2000"/>
              </a:spcBef>
              <a:defRPr sz="1800">
                <a:effectLst/>
              </a:defRPr>
            </a:lvl4pPr>
            <a:lvl5pPr>
              <a:spcBef>
                <a:spcPts val="2000"/>
              </a:spcBef>
              <a:defRPr sz="1800"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794760" cy="381448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B3B068-D636-854D-8628-853A34C52E7C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1D632-EA52-F14F-B97C-790397C1C4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807293" cy="968189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anchor="b"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 baseline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807293" cy="3585882"/>
          </a:xfrm>
          <a:effectLst/>
        </p:spPr>
        <p:txBody>
          <a:bodyPr/>
          <a:lstStyle>
            <a:lvl1pPr marL="0" indent="0">
              <a:lnSpc>
                <a:spcPct val="110000"/>
              </a:lnSpc>
              <a:buNone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671514"/>
            <a:ext cx="3810000" cy="4599734"/>
          </a:xfrm>
          <a:prstGeom prst="roundRect">
            <a:avLst>
              <a:gd name="adj" fmla="val 439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>
            <a:noAutofit/>
            <a:sp3d extrusionH="6350">
              <a:bevelT w="19050" h="12700" prst="softRound"/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innerShdw blurRad="63500" dist="25400" dir="10800000">
                    <a:schemeClr val="bg1">
                      <a:alpha val="50000"/>
                    </a:schemeClr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C09EB32E-FA30-C842-8818-BC0B0C2F719C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6EA4DF1-A8C8-944F-BF6F-486FB25FFCE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30306"/>
            <a:ext cx="5484813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47839"/>
            <a:ext cx="7823200" cy="4316411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927E0-083E-A64C-AD9E-97C7DAC2E926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04A52-F9ED-EB49-BD28-D70B2B4DDFA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2082" y="389966"/>
            <a:ext cx="1524000" cy="5736198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99" y="644525"/>
            <a:ext cx="6399213" cy="5419726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5C9CBF-147B-5E40-9151-CFB6D5E6EA08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952B3-78FF-A641-9AEA-4AF10502C93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7F7F7F"/>
                </a:solidFill>
                <a:latin typeface="Corbel" pitchFamily="-65" charset="0"/>
              </a:defRPr>
            </a:lvl1pPr>
          </a:lstStyle>
          <a:p>
            <a:fld id="{00C71FE1-C782-944E-8120-944F2E8E5B03}" type="datetime1">
              <a:rPr lang="en-US"/>
              <a:pPr/>
              <a:t>5/21/09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b="1">
                <a:solidFill>
                  <a:srgbClr val="7F7F7F"/>
                </a:solidFill>
                <a:latin typeface="Corbel" pitchFamily="-65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7F7F7F"/>
                </a:solidFill>
                <a:latin typeface="Corbel" pitchFamily="-65" charset="0"/>
              </a:defRPr>
            </a:lvl1pPr>
          </a:lstStyle>
          <a:p>
            <a:fld id="{8DA4BEE5-7980-FD49-B7AD-A1886AFD79E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hf hdr="0" ftr="0" dt="0"/>
  <p:txStyles>
    <p:titleStyle>
      <a:lvl1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SzPct val="80000"/>
        <a:buFont typeface="Wingdings" pitchFamily="-65" charset="2"/>
        <a:buChar char="l"/>
        <a:defRPr sz="24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3365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sz="22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2pPr>
      <a:lvl3pPr marL="1035050" indent="-3492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sz="20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3pPr>
      <a:lvl4pPr marL="1371600" indent="-3365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4pPr>
      <a:lvl5pPr marL="1720850" indent="-3492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How to Avoid Drastic Software Process Change (using Stochastic Stability)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8299" y="4191000"/>
            <a:ext cx="6019427" cy="2034988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Tim Menzies, Steve Williams, Oussama El-Rawas (WVU)</a:t>
            </a:r>
            <a:br>
              <a:rPr lang="en-US" dirty="0" smtClean="0"/>
            </a:br>
            <a:r>
              <a:rPr lang="en-US" dirty="0" smtClean="0"/>
              <a:t> Jairus Hihn (JPL)</a:t>
            </a:r>
            <a:br>
              <a:rPr lang="en-US" dirty="0" smtClean="0"/>
            </a:br>
            <a:r>
              <a:rPr lang="en-US" dirty="0" smtClean="0"/>
              <a:t>Barry Boehm (USC)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ICSE’09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fld id="{C0676593-A379-B045-800D-1062B1BC1C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3" descr="West-Virginia-University-6232A52F.svg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2362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727" y="83550"/>
            <a:ext cx="1381685" cy="6214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4706" y="749838"/>
            <a:ext cx="1210237" cy="756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Stochastic stability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“For all is but a woven web of guesses.” </a:t>
            </a:r>
          </a:p>
          <a:p>
            <a:pPr lvl="1" eaLnBrk="1" hangingPunct="1"/>
            <a:r>
              <a:rPr lang="en-US" sz="1800" smtClean="0"/>
              <a:t>-- Xenophanes (570 – 480 BCE)</a:t>
            </a:r>
          </a:p>
          <a:p>
            <a:pPr eaLnBrk="1" hangingPunct="1"/>
            <a:r>
              <a:rPr lang="en-US" smtClean="0"/>
              <a:t>Seek what holds true over the space of all guesses.</a:t>
            </a:r>
          </a:p>
          <a:p>
            <a:pPr lvl="1" eaLnBrk="1" hangingPunct="1"/>
            <a:r>
              <a:rPr lang="en-US" sz="1800" smtClean="0"/>
              <a:t>Surprisingly, happily, such stable conclusions exist.</a:t>
            </a:r>
          </a:p>
          <a:p>
            <a:pPr eaLnBrk="1" hangingPunct="1"/>
            <a:r>
              <a:rPr lang="en-US" smtClean="0"/>
              <a:t>Bad idea for:</a:t>
            </a:r>
          </a:p>
          <a:p>
            <a:pPr lvl="1" eaLnBrk="1" hangingPunct="1"/>
            <a:r>
              <a:rPr lang="en-US" sz="1800" smtClean="0"/>
              <a:t>The safety-critical guidance system of a manned rocket.</a:t>
            </a:r>
          </a:p>
          <a:p>
            <a:pPr eaLnBrk="1" hangingPunct="1"/>
            <a:r>
              <a:rPr lang="en-US" smtClean="0"/>
              <a:t>Good idea for:</a:t>
            </a:r>
          </a:p>
          <a:p>
            <a:pPr lvl="1" eaLnBrk="1" hangingPunct="1"/>
            <a:r>
              <a:rPr lang="en-US" sz="1800" smtClean="0"/>
              <a:t>Exploring the myriad space of possibilities associated with software project manager.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992ED4-1CE3-C943-9E4B-D8CFDBD6906F}" type="slidenum">
              <a:rPr lang="en-US" smtClean="0">
                <a:ea typeface="ＭＳ Ｐゴシック" pitchFamily="-65" charset="-128"/>
                <a:cs typeface="ＭＳ Ｐゴシック" pitchFamily="-65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process 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dirty="0" smtClean="0"/>
              <a:t>data drought”</a:t>
            </a:r>
            <a:endParaRPr 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84065-68EE-4B46-8E90-1B804DA45BC6}" type="slidenum">
              <a:rPr lang="en-US" smtClean="0">
                <a:ea typeface="ＭＳ Ｐゴシック" pitchFamily="-65" charset="-128"/>
                <a:cs typeface="ＭＳ Ｐゴシック" pitchFamily="-65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3" y="1906588"/>
            <a:ext cx="2557462" cy="3033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41991" name="TextBox 6"/>
          <p:cNvSpPr txBox="1">
            <a:spLocks noChangeArrowheads="1"/>
          </p:cNvSpPr>
          <p:nvPr/>
        </p:nvSpPr>
        <p:spPr bwMode="auto">
          <a:xfrm>
            <a:off x="5327650" y="3786188"/>
            <a:ext cx="3576638" cy="280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Rockwell" pitchFamily="-65" charset="0"/>
              </a:rPr>
              <a:t>Fenton07: “....much of the current software metrics research is inherently irrelevant to the industrial mix ... any software metrics program that depends on some extensive metrics collection is doomed to failure.”</a:t>
            </a:r>
          </a:p>
          <a:p>
            <a:endParaRPr lang="en-US" sz="1600" dirty="0">
              <a:latin typeface="Rockwell" pitchFamily="-65" charset="0"/>
            </a:endParaRPr>
          </a:p>
          <a:p>
            <a:r>
              <a:rPr lang="en-US" sz="1600" dirty="0">
                <a:latin typeface="Rockwell" pitchFamily="-65" charset="0"/>
              </a:rPr>
              <a:t>e.g. After 26 years, Boehm collected less than 200 sample projects for the COCOMO effort database </a:t>
            </a:r>
          </a:p>
        </p:txBody>
      </p:sp>
      <p:sp>
        <p:nvSpPr>
          <p:cNvPr id="41993" name="TextBox 9"/>
          <p:cNvSpPr txBox="1">
            <a:spLocks noChangeArrowheads="1"/>
          </p:cNvSpPr>
          <p:nvPr/>
        </p:nvSpPr>
        <p:spPr bwMode="auto">
          <a:xfrm>
            <a:off x="3340100" y="1906588"/>
            <a:ext cx="307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Rockwell" pitchFamily="-65" charset="0"/>
              </a:rPr>
              <a:t>Yet </a:t>
            </a:r>
            <a:r>
              <a:rPr lang="en-US" sz="1600" dirty="0" smtClean="0">
                <a:latin typeface="Rockwell" pitchFamily="-65" charset="0"/>
              </a:rPr>
              <a:t>another drought  victim</a:t>
            </a:r>
            <a:endParaRPr lang="en-US" sz="1600" dirty="0">
              <a:latin typeface="Rockwell" pitchFamily="-65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669" y="3898900"/>
            <a:ext cx="1638300" cy="218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38" y="228600"/>
            <a:ext cx="8445804" cy="1263650"/>
          </a:xfrm>
        </p:spPr>
        <p:txBody>
          <a:bodyPr/>
          <a:lstStyle/>
          <a:p>
            <a:r>
              <a:rPr lang="en-US" sz="4000" dirty="0" smtClean="0"/>
              <a:t>A different kind of learning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9164" y="1747838"/>
            <a:ext cx="7313613" cy="4303712"/>
          </a:xfrm>
        </p:spPr>
        <p:txBody>
          <a:bodyPr>
            <a:normAutofit fontScale="85000" lnSpcReduction="20000"/>
          </a:bodyPr>
          <a:lstStyle/>
          <a:p>
            <a:r>
              <a:rPr lang="en-US" sz="2235" dirty="0" smtClean="0"/>
              <a:t>If data mining: data = lots; experts= not </a:t>
            </a:r>
            <a:br>
              <a:rPr lang="en-US" sz="2235" dirty="0" smtClean="0"/>
            </a:br>
            <a:r>
              <a:rPr lang="en-US" sz="2235" dirty="0" smtClean="0"/>
              <a:t>then (e.g.) </a:t>
            </a:r>
            <a:r>
              <a:rPr lang="en-US" sz="2235" u="sng" dirty="0" smtClean="0"/>
              <a:t>decision trees</a:t>
            </a:r>
          </a:p>
          <a:p>
            <a:pPr lvl="1"/>
            <a:r>
              <a:rPr lang="en-US" sz="2235" dirty="0" smtClean="0"/>
              <a:t>Learn model from data</a:t>
            </a:r>
          </a:p>
          <a:p>
            <a:r>
              <a:rPr lang="en-US" sz="2235" dirty="0" smtClean="0"/>
              <a:t>If data = lots; experts = lots then (e.g.) </a:t>
            </a:r>
            <a:r>
              <a:rPr lang="en-US" sz="2235" u="sng" dirty="0" smtClean="0"/>
              <a:t>Bayes nets</a:t>
            </a:r>
          </a:p>
          <a:p>
            <a:pPr lvl="1"/>
            <a:r>
              <a:rPr lang="en-US" sz="2235" dirty="0" smtClean="0"/>
              <a:t>Initialize using expert</a:t>
            </a:r>
          </a:p>
          <a:p>
            <a:pPr lvl="1"/>
            <a:r>
              <a:rPr lang="en-US" sz="2235" dirty="0" smtClean="0"/>
              <a:t>Tune with data</a:t>
            </a:r>
          </a:p>
          <a:p>
            <a:pPr lvl="1"/>
            <a:r>
              <a:rPr lang="en-US" sz="2235" dirty="0" smtClean="0"/>
              <a:t>Audit with experts</a:t>
            </a:r>
          </a:p>
          <a:p>
            <a:r>
              <a:rPr lang="en-US" sz="2235" dirty="0" smtClean="0"/>
              <a:t>If data=no and experts = yes then (e.g.) </a:t>
            </a:r>
            <a:r>
              <a:rPr lang="en-US" sz="2235" u="sng" dirty="0" smtClean="0"/>
              <a:t>STAR</a:t>
            </a:r>
          </a:p>
          <a:p>
            <a:pPr lvl="1"/>
            <a:r>
              <a:rPr lang="en-US" sz="2235" dirty="0" smtClean="0"/>
              <a:t>Reuse model, replace uncertain  point with ranges</a:t>
            </a:r>
          </a:p>
          <a:p>
            <a:pPr lvl="1"/>
            <a:r>
              <a:rPr lang="en-US" sz="2235" dirty="0" smtClean="0"/>
              <a:t>Monte Carlo across </a:t>
            </a:r>
            <a:r>
              <a:rPr lang="en-US" sz="2235" dirty="0" smtClean="0"/>
              <a:t>ranges</a:t>
            </a:r>
          </a:p>
          <a:p>
            <a:pPr lvl="1"/>
            <a:r>
              <a:rPr lang="en-US" sz="2235" dirty="0" smtClean="0"/>
              <a:t>AI search seeks stable</a:t>
            </a:r>
            <a:r>
              <a:rPr lang="en-US" sz="2235" dirty="0" smtClean="0"/>
              <a:t> </a:t>
            </a:r>
            <a:br>
              <a:rPr lang="en-US" sz="2235" dirty="0" smtClean="0"/>
            </a:br>
            <a:r>
              <a:rPr lang="en-US" sz="2235" dirty="0" smtClean="0"/>
              <a:t>conclusions </a:t>
            </a:r>
            <a:r>
              <a:rPr lang="en-US" sz="2235" dirty="0" smtClean="0"/>
              <a:t>across simulations</a:t>
            </a:r>
          </a:p>
          <a:p>
            <a:pPr>
              <a:buNone/>
            </a:pPr>
            <a:endParaRPr lang="en-US" sz="2235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68649" y="6226175"/>
            <a:ext cx="2133600" cy="277813"/>
          </a:xfrm>
        </p:spPr>
        <p:txBody>
          <a:bodyPr/>
          <a:lstStyle/>
          <a:p>
            <a:fld id="{EA19127D-FB98-B042-9863-06FD44E0244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>
            <a:off x="2437780" y="1926025"/>
            <a:ext cx="281384" cy="57222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00976" y="1947519"/>
            <a:ext cx="697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Past</a:t>
            </a:r>
            <a:endParaRPr lang="en-US" sz="2000" dirty="0"/>
          </a:p>
        </p:txBody>
      </p:sp>
      <p:sp>
        <p:nvSpPr>
          <p:cNvPr id="7" name="Left Brace 6"/>
          <p:cNvSpPr/>
          <p:nvPr/>
        </p:nvSpPr>
        <p:spPr>
          <a:xfrm>
            <a:off x="1180688" y="1974712"/>
            <a:ext cx="552015" cy="341258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7837" y="3432820"/>
            <a:ext cx="10685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Future?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3100" y="1929653"/>
            <a:ext cx="7823200" cy="1474788"/>
          </a:xfrm>
        </p:spPr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1395412"/>
          </a:xfrm>
        </p:spPr>
        <p:txBody>
          <a:bodyPr>
            <a:normAutofit/>
          </a:bodyPr>
          <a:lstStyle/>
          <a:p>
            <a:r>
              <a:rPr lang="en-US" dirty="0" smtClean="0"/>
              <a:t>A stochastic stability study of</a:t>
            </a:r>
            <a:br>
              <a:rPr lang="en-US" dirty="0" smtClean="0"/>
            </a:br>
            <a:r>
              <a:rPr lang="en-US" dirty="0" smtClean="0"/>
              <a:t>“internal” vs “drastic” project 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Explosion 1 4"/>
          <p:cNvSpPr/>
          <p:nvPr/>
        </p:nvSpPr>
        <p:spPr>
          <a:xfrm>
            <a:off x="2387600" y="5105400"/>
            <a:ext cx="4419600" cy="1195388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Managers have more</a:t>
            </a:r>
          </a:p>
          <a:p>
            <a:pPr algn="ctr"/>
            <a:r>
              <a:rPr lang="en-US" dirty="0" smtClean="0"/>
              <a:t>o</a:t>
            </a:r>
            <a:r>
              <a:rPr lang="en-US" dirty="0" smtClean="0"/>
              <a:t>ptions than they think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28600"/>
            <a:ext cx="8496299" cy="1263650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sz="4000" dirty="0" smtClean="0"/>
              <a:t>Internal change</a:t>
            </a:r>
            <a:br>
              <a:rPr lang="en-US" sz="4000" dirty="0" smtClean="0"/>
            </a:br>
            <a:r>
              <a:rPr lang="en-US" sz="4000" dirty="0" smtClean="0"/>
              <a:t>(twiddle current project)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82600" y="2324100"/>
            <a:ext cx="8089899" cy="36131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Project options</a:t>
            </a:r>
          </a:p>
          <a:p>
            <a:pPr lvl="1"/>
            <a:r>
              <a:rPr lang="en-US" sz="1800" dirty="0" smtClean="0"/>
              <a:t>Search within (Min .. Max)</a:t>
            </a:r>
          </a:p>
        </p:txBody>
      </p:sp>
      <p:pic>
        <p:nvPicPr>
          <p:cNvPr id="7" name="Picture 6" descr="Picture 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0" y="2818988"/>
            <a:ext cx="4851400" cy="3204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0" y="2489200"/>
            <a:ext cx="4864100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                  ranges:          min        max  |            fixed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Explosion 2 7"/>
          <p:cNvSpPr/>
          <p:nvPr/>
        </p:nvSpPr>
        <p:spPr>
          <a:xfrm>
            <a:off x="482600" y="5713016"/>
            <a:ext cx="3921739" cy="1026318"/>
          </a:xfrm>
          <a:prstGeom prst="irregularSeal2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Controllability</a:t>
            </a:r>
          </a:p>
          <a:p>
            <a:pPr algn="ctr"/>
            <a:r>
              <a:rPr lang="en-US" dirty="0" smtClean="0"/>
              <a:t>assumption</a:t>
            </a:r>
            <a:endParaRPr lang="en-US" dirty="0"/>
          </a:p>
        </p:txBody>
      </p:sp>
      <p:sp>
        <p:nvSpPr>
          <p:cNvPr id="10" name="Left Brace 9"/>
          <p:cNvSpPr/>
          <p:nvPr/>
        </p:nvSpPr>
        <p:spPr>
          <a:xfrm rot="16200000">
            <a:off x="6559254" y="6042322"/>
            <a:ext cx="356195" cy="513161"/>
          </a:xfrm>
          <a:prstGeom prst="leftBrac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810000" y="6464300"/>
            <a:ext cx="3429000" cy="268817"/>
          </a:xfrm>
          <a:custGeom>
            <a:avLst/>
            <a:gdLst>
              <a:gd name="connsiteX0" fmla="*/ 2781300 w 3244850"/>
              <a:gd name="connsiteY0" fmla="*/ 12700 h 268817"/>
              <a:gd name="connsiteX1" fmla="*/ 2781300 w 3244850"/>
              <a:gd name="connsiteY1" fmla="*/ 266700 h 268817"/>
              <a:gd name="connsiteX2" fmla="*/ 0 w 3244850"/>
              <a:gd name="connsiteY2" fmla="*/ 0 h 268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4850" h="268817">
                <a:moveTo>
                  <a:pt x="2781300" y="12700"/>
                </a:moveTo>
                <a:cubicBezTo>
                  <a:pt x="3013075" y="140758"/>
                  <a:pt x="3244850" y="268817"/>
                  <a:pt x="2781300" y="266700"/>
                </a:cubicBezTo>
                <a:cubicBezTo>
                  <a:pt x="2317750" y="264583"/>
                  <a:pt x="1158875" y="132291"/>
                  <a:pt x="0" y="0"/>
                </a:cubicBezTo>
              </a:path>
            </a:pathLst>
          </a:cu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55600" y="228600"/>
            <a:ext cx="8331200" cy="1263650"/>
          </a:xfrm>
        </p:spPr>
        <p:txBody>
          <a:bodyPr/>
          <a:lstStyle/>
          <a:p>
            <a:pPr eaLnBrk="1" hangingPunct="1"/>
            <a:r>
              <a:rPr lang="en-US" sz="4400" dirty="0" smtClean="0"/>
              <a:t>Drastic change</a:t>
            </a:r>
            <a:br>
              <a:rPr lang="en-US" sz="4400" dirty="0" smtClean="0"/>
            </a:br>
            <a:r>
              <a:rPr lang="en-US" sz="4400" dirty="0" smtClean="0"/>
              <a:t>(massive project reorganization)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7518400" y="6226175"/>
            <a:ext cx="2133600" cy="277813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823DEA-A2DF-DF4D-8150-730CB1409E08}" type="slidenum">
              <a:rPr lang="en-US" smtClean="0">
                <a:ea typeface="ＭＳ Ｐゴシック" pitchFamily="-65" charset="-128"/>
                <a:cs typeface="ＭＳ Ｐゴシック" pitchFamily="-65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61448" name="Content Placeholder 4" descr="Picture 1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5082" y="1758950"/>
            <a:ext cx="4398962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9" name="Picture 12" descr="Picture 1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5082" y="4997450"/>
            <a:ext cx="4041775" cy="1643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Left Brace 13"/>
          <p:cNvSpPr/>
          <p:nvPr/>
        </p:nvSpPr>
        <p:spPr>
          <a:xfrm>
            <a:off x="3289300" y="1758950"/>
            <a:ext cx="535782" cy="30353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endCxn id="14" idx="1"/>
          </p:cNvCxnSpPr>
          <p:nvPr/>
        </p:nvCxnSpPr>
        <p:spPr>
          <a:xfrm>
            <a:off x="2628900" y="3263900"/>
            <a:ext cx="660400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6100" y="3035300"/>
            <a:ext cx="26611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Hoh Peter In</a:t>
            </a:r>
          </a:p>
          <a:p>
            <a:r>
              <a:rPr lang="en-US" dirty="0" smtClean="0"/>
              <a:t>And Barry Boehm, 1999</a:t>
            </a:r>
          </a:p>
          <a:p>
            <a:endParaRPr lang="en-US" dirty="0" smtClean="0"/>
          </a:p>
          <a:p>
            <a:r>
              <a:rPr lang="en-US" dirty="0" smtClean="0"/>
              <a:t>(not all drastic changes, </a:t>
            </a:r>
          </a:p>
          <a:p>
            <a:r>
              <a:rPr lang="en-US" dirty="0" smtClean="0"/>
              <a:t>just a sample)</a:t>
            </a:r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8001000" y="2171700"/>
            <a:ext cx="1013883" cy="3606800"/>
          </a:xfrm>
          <a:custGeom>
            <a:avLst/>
            <a:gdLst>
              <a:gd name="connsiteX0" fmla="*/ 215900 w 1013883"/>
              <a:gd name="connsiteY0" fmla="*/ 0 h 3606800"/>
              <a:gd name="connsiteX1" fmla="*/ 977900 w 1013883"/>
              <a:gd name="connsiteY1" fmla="*/ 1066800 h 3606800"/>
              <a:gd name="connsiteX2" fmla="*/ 0 w 1013883"/>
              <a:gd name="connsiteY2" fmla="*/ 3606800 h 360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3883" h="3606800">
                <a:moveTo>
                  <a:pt x="215900" y="0"/>
                </a:moveTo>
                <a:cubicBezTo>
                  <a:pt x="614891" y="232833"/>
                  <a:pt x="1013883" y="465667"/>
                  <a:pt x="977900" y="1066800"/>
                </a:cubicBezTo>
                <a:cubicBezTo>
                  <a:pt x="941917" y="1667933"/>
                  <a:pt x="470958" y="2637366"/>
                  <a:pt x="0" y="3606800"/>
                </a:cubicBezTo>
              </a:path>
            </a:pathLst>
          </a:cu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5" descr="Picture 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750" y="4051300"/>
            <a:ext cx="389255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914400" y="88900"/>
            <a:ext cx="7313613" cy="1263650"/>
          </a:xfrm>
        </p:spPr>
        <p:txBody>
          <a:bodyPr/>
          <a:lstStyle/>
          <a:p>
            <a:pPr eaLnBrk="1" hangingPunct="1"/>
            <a:r>
              <a:rPr lang="en-US" dirty="0" smtClean="0"/>
              <a:t>Drastic changes can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be pretty </a:t>
            </a:r>
            <a:r>
              <a:rPr lang="en-US" dirty="0" smtClean="0"/>
              <a:t>drastic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8A0DFF-6EC9-A64B-8A8C-9D7440BBB192}" type="slidenum">
              <a:rPr lang="en-US" smtClean="0">
                <a:ea typeface="ＭＳ Ｐゴシック" pitchFamily="-65" charset="-128"/>
                <a:cs typeface="ＭＳ Ｐゴシック" pitchFamily="-65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1582738"/>
            <a:ext cx="5613400" cy="3272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23825" dist="38100" dir="2700000" algn="tl" rotWithShape="0">
              <a:schemeClr val="tx1">
                <a:alpha val="43000"/>
              </a:scheme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06400" y="5562600"/>
            <a:ext cx="35211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Q: can we do better than drastic </a:t>
            </a:r>
            <a:br>
              <a:rPr lang="en-US" dirty="0" smtClean="0"/>
            </a:br>
            <a:r>
              <a:rPr lang="en-US" dirty="0" smtClean="0"/>
              <a:t>     change via internal changes?</a:t>
            </a:r>
          </a:p>
          <a:p>
            <a:r>
              <a:rPr lang="en-US" dirty="0" smtClean="0"/>
              <a:t>A:  in many cases, yes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2895600" y="4514850"/>
            <a:ext cx="3111500" cy="1976967"/>
          </a:xfrm>
          <a:custGeom>
            <a:avLst/>
            <a:gdLst>
              <a:gd name="connsiteX0" fmla="*/ 0 w 3111500"/>
              <a:gd name="connsiteY0" fmla="*/ 1822450 h 1976967"/>
              <a:gd name="connsiteX1" fmla="*/ 1270000 w 3111500"/>
              <a:gd name="connsiteY1" fmla="*/ 1822450 h 1976967"/>
              <a:gd name="connsiteX2" fmla="*/ 1892300 w 3111500"/>
              <a:gd name="connsiteY2" fmla="*/ 895350 h 1976967"/>
              <a:gd name="connsiteX3" fmla="*/ 2717800 w 3111500"/>
              <a:gd name="connsiteY3" fmla="*/ 133350 h 1976967"/>
              <a:gd name="connsiteX4" fmla="*/ 3111500 w 3111500"/>
              <a:gd name="connsiteY4" fmla="*/ 95250 h 197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1500" h="1976967">
                <a:moveTo>
                  <a:pt x="0" y="1822450"/>
                </a:moveTo>
                <a:cubicBezTo>
                  <a:pt x="477308" y="1899708"/>
                  <a:pt x="954617" y="1976967"/>
                  <a:pt x="1270000" y="1822450"/>
                </a:cubicBezTo>
                <a:cubicBezTo>
                  <a:pt x="1585383" y="1667933"/>
                  <a:pt x="1651000" y="1176867"/>
                  <a:pt x="1892300" y="895350"/>
                </a:cubicBezTo>
                <a:cubicBezTo>
                  <a:pt x="2133600" y="613833"/>
                  <a:pt x="2514600" y="266700"/>
                  <a:pt x="2717800" y="133350"/>
                </a:cubicBezTo>
                <a:cubicBezTo>
                  <a:pt x="2921000" y="0"/>
                  <a:pt x="3016250" y="47625"/>
                  <a:pt x="3111500" y="9525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 to check if </a:t>
            </a:r>
            <a:br>
              <a:rPr lang="en-US" dirty="0" smtClean="0"/>
            </a:br>
            <a:r>
              <a:rPr lang="en-US" dirty="0" smtClean="0"/>
              <a:t>internal beats drastic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8800" y="1777627"/>
            <a:ext cx="4318000" cy="508037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Estimate = a * loc </a:t>
            </a:r>
            <a:r>
              <a:rPr lang="en-US" sz="1800" baseline="30000" dirty="0" err="1" smtClean="0"/>
              <a:t>b</a:t>
            </a:r>
            <a:r>
              <a:rPr lang="en-US" sz="1800" dirty="0" smtClean="0"/>
              <a:t> * stuff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Repeat:  find  &lt;</a:t>
            </a:r>
            <a:r>
              <a:rPr lang="en-US" sz="1600" dirty="0" err="1" smtClean="0"/>
              <a:t>a,b</a:t>
            </a:r>
            <a:r>
              <a:rPr lang="en-US" sz="1600" dirty="0" smtClean="0"/>
              <a:t>&gt; in 90% of  data</a:t>
            </a:r>
            <a:endParaRPr lang="en-US" sz="1600" dirty="0" smtClean="0"/>
          </a:p>
          <a:p>
            <a:pPr lvl="1">
              <a:spcBef>
                <a:spcPts val="0"/>
              </a:spcBef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lvl="1">
              <a:spcBef>
                <a:spcPts val="0"/>
              </a:spcBef>
              <a:buNone/>
            </a:pPr>
            <a:endParaRPr lang="en-US" sz="1600" dirty="0" smtClean="0"/>
          </a:p>
          <a:p>
            <a:pPr lvl="1">
              <a:spcBef>
                <a:spcPts val="0"/>
              </a:spcBef>
            </a:pPr>
            <a:endParaRPr lang="en-US" sz="1600" dirty="0" smtClean="0"/>
          </a:p>
          <a:p>
            <a:pPr lvl="1">
              <a:spcBef>
                <a:spcPts val="0"/>
              </a:spcBef>
            </a:pPr>
            <a:endParaRPr lang="en-US" sz="1600" dirty="0" smtClean="0"/>
          </a:p>
          <a:p>
            <a:pPr lvl="1">
              <a:spcBef>
                <a:spcPts val="0"/>
              </a:spcBef>
              <a:buNone/>
            </a:pP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r>
              <a:rPr lang="en-US" sz="1800" dirty="0" smtClean="0"/>
              <a:t> “Tuning variance” not tamed by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 outlier removal, 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feature selection, 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more data collection,</a:t>
            </a:r>
          </a:p>
          <a:p>
            <a:pPr lvl="1">
              <a:spcBef>
                <a:spcPts val="0"/>
              </a:spcBef>
            </a:pPr>
            <a:r>
              <a:rPr lang="en-US" sz="1600" dirty="0" smtClean="0"/>
              <a:t> better statistical analysis…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18" descr="Picture 1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740025"/>
            <a:ext cx="2717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6583362" y="4335462"/>
            <a:ext cx="307975" cy="369888"/>
          </a:xfrm>
          <a:prstGeom prst="rect">
            <a:avLst/>
          </a:prstGeom>
          <a:solidFill>
            <a:srgbClr val="853F7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Rockwell" pitchFamily="-65" charset="0"/>
              </a:rPr>
              <a:t>a</a:t>
            </a: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4972050" y="3217862"/>
            <a:ext cx="333375" cy="369888"/>
          </a:xfrm>
          <a:prstGeom prst="rect">
            <a:avLst/>
          </a:prstGeom>
          <a:solidFill>
            <a:srgbClr val="853F7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Rockwell" pitchFamily="-65" charset="0"/>
              </a:rPr>
              <a:t>b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1747838"/>
            <a:ext cx="3563470" cy="4316786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 fontScale="92500" lnSpcReduction="10000"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ＭＳ Ｐゴシック" pitchFamily="-65" charset="-128"/>
              </a:rPr>
              <a:t>Easy! (not) </a:t>
            </a:r>
          </a:p>
          <a:p>
            <a:pPr marL="685800" marR="0" lvl="1" indent="-3365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Conduct what-if queries across process models</a:t>
            </a:r>
          </a:p>
          <a:p>
            <a:pPr marL="685800" marR="0" lvl="1" indent="-3365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Cloud computing, overnight run, try everything!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ＭＳ Ｐゴシック" pitchFamily="-65" charset="-128"/>
              </a:rPr>
              <a:t>Problems</a:t>
            </a:r>
          </a:p>
          <a:p>
            <a:pPr marL="685800" marR="0" lvl="1" indent="-3365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How to get models</a:t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 people trust?</a:t>
            </a:r>
          </a:p>
          <a:p>
            <a:pPr marL="685800" marR="0" lvl="1" indent="-3365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How to avoid mountains of irrelevant data?</a:t>
            </a:r>
          </a:p>
          <a:p>
            <a:pPr marL="685800" marR="0" lvl="1" indent="-3365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-65" charset="2"/>
              <a:buChar char="l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How to tune those models to local conditions?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3100" y="914400"/>
            <a:ext cx="7823200" cy="1474788"/>
          </a:xfrm>
        </p:spPr>
        <p:txBody>
          <a:bodyPr/>
          <a:lstStyle/>
          <a:p>
            <a:r>
              <a:rPr lang="en-US" sz="4400" dirty="0" smtClean="0"/>
              <a:t>Need 5 things for this to work</a:t>
            </a:r>
            <a:endParaRPr lang="en-US" sz="4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520685" y="3028616"/>
            <a:ext cx="6515100" cy="2873374"/>
          </a:xfrm>
        </p:spPr>
        <p:txBody>
          <a:bodyPr>
            <a:normAutofit lnSpcReduction="10000"/>
          </a:bodyPr>
          <a:lstStyle/>
          <a:p>
            <a:pPr marL="457200" indent="-457200">
              <a:spcBef>
                <a:spcPts val="500"/>
              </a:spcBef>
            </a:pPr>
            <a:r>
              <a:rPr lang="en-US" sz="4000" dirty="0" smtClean="0"/>
              <a:t>&lt;G, M, P, T, S&gt;</a:t>
            </a:r>
          </a:p>
          <a:p>
            <a:pPr marL="457200" indent="-457200" algn="l">
              <a:spcBef>
                <a:spcPts val="500"/>
              </a:spcBef>
            </a:pPr>
            <a:r>
              <a:rPr lang="en-US" dirty="0" smtClean="0"/>
              <a:t> 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G = A goal function to  guide the search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M = model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P= Project options  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T= Tuning options 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S= A search engine to explore subsets p  of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31" y="228600"/>
            <a:ext cx="7313613" cy="1263650"/>
          </a:xfrm>
        </p:spPr>
        <p:txBody>
          <a:bodyPr/>
          <a:lstStyle/>
          <a:p>
            <a:r>
              <a:rPr lang="en-US" dirty="0" smtClean="0"/>
              <a:t>&lt;</a:t>
            </a:r>
            <a:r>
              <a:rPr lang="en-US" u="sng" dirty="0" smtClean="0"/>
              <a:t>G, </a:t>
            </a:r>
            <a:r>
              <a:rPr lang="en-US" dirty="0" smtClean="0"/>
              <a:t>M, P, T, S&gt;</a:t>
            </a:r>
            <a:br>
              <a:rPr lang="en-US" dirty="0" smtClean="0"/>
            </a:br>
            <a:r>
              <a:rPr lang="en-US" dirty="0" smtClean="0"/>
              <a:t>G = goal</a:t>
            </a:r>
            <a:endParaRPr lang="en-US" dirty="0"/>
          </a:p>
        </p:txBody>
      </p:sp>
      <p:pic>
        <p:nvPicPr>
          <p:cNvPr id="6" name="Content Placeholder 5" descr="Picture 8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23631" y="2240125"/>
            <a:ext cx="3563938" cy="830604"/>
          </a:xfrm>
          <a:ln>
            <a:solidFill>
              <a:schemeClr val="accent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1" y="2187202"/>
            <a:ext cx="8305800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Goal = minimize score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r>
              <a:rPr lang="en-US" dirty="0" smtClean="0"/>
              <a:t>M: development months (calendar)</a:t>
            </a:r>
          </a:p>
          <a:p>
            <a:r>
              <a:rPr lang="en-US" dirty="0" smtClean="0"/>
              <a:t>D: development effort (total staff assigned)</a:t>
            </a:r>
          </a:p>
          <a:p>
            <a:r>
              <a:rPr lang="en-US" dirty="0" smtClean="0"/>
              <a:t>E: effort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&lt;G, </a:t>
            </a:r>
            <a:r>
              <a:rPr lang="en-US" u="sng" dirty="0" smtClean="0"/>
              <a:t>M</a:t>
            </a:r>
            <a:r>
              <a:rPr lang="en-US" dirty="0" smtClean="0"/>
              <a:t>,P, T, S&gt;</a:t>
            </a:r>
            <a:br>
              <a:rPr lang="en-US" dirty="0" smtClean="0"/>
            </a:br>
            <a:r>
              <a:rPr lang="en-US" dirty="0" smtClean="0"/>
              <a:t>M=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7772400" cy="4316786"/>
          </a:xfrm>
        </p:spPr>
        <p:txBody>
          <a:bodyPr/>
          <a:lstStyle/>
          <a:p>
            <a:r>
              <a:rPr lang="en-US" dirty="0" smtClean="0"/>
              <a:t>COCOMO </a:t>
            </a:r>
          </a:p>
          <a:p>
            <a:pPr lvl="1"/>
            <a:r>
              <a:rPr lang="en-US" dirty="0" smtClean="0"/>
              <a:t>Total development </a:t>
            </a:r>
            <a:r>
              <a:rPr lang="en-US" u="sng" dirty="0" smtClean="0"/>
              <a:t>effort </a:t>
            </a:r>
          </a:p>
          <a:p>
            <a:pPr lvl="1"/>
            <a:r>
              <a:rPr lang="en-US" dirty="0" smtClean="0"/>
              <a:t>Development </a:t>
            </a:r>
            <a:r>
              <a:rPr lang="en-US" u="sng" dirty="0" smtClean="0"/>
              <a:t>months</a:t>
            </a:r>
          </a:p>
          <a:p>
            <a:pPr lvl="1"/>
            <a:r>
              <a:rPr lang="en-US" dirty="0" smtClean="0"/>
              <a:t>E.g. 4 people, 1 year then effort =48 and months = 12 </a:t>
            </a:r>
          </a:p>
          <a:p>
            <a:r>
              <a:rPr lang="en-US" dirty="0" smtClean="0"/>
              <a:t>COQUALMO</a:t>
            </a:r>
          </a:p>
          <a:p>
            <a:pPr lvl="1"/>
            <a:r>
              <a:rPr lang="en-US" u="sng" dirty="0" smtClean="0"/>
              <a:t>Defects </a:t>
            </a:r>
            <a:r>
              <a:rPr lang="en-US" dirty="0" smtClean="0"/>
              <a:t>/ KLOC</a:t>
            </a:r>
          </a:p>
          <a:p>
            <a:r>
              <a:rPr lang="en-US" dirty="0" smtClean="0"/>
              <a:t>Should work for other models where </a:t>
            </a:r>
          </a:p>
          <a:p>
            <a:pPr lvl="1"/>
            <a:r>
              <a:rPr lang="en-US" dirty="0" smtClean="0"/>
              <a:t>project options, not tuning options, are the dominant effect on estimates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171" y="228600"/>
            <a:ext cx="5614675" cy="1263650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dirty="0" smtClean="0"/>
              <a:t>&lt;G, M, </a:t>
            </a:r>
            <a:r>
              <a:rPr lang="en-US" u="sng" dirty="0" smtClean="0"/>
              <a:t>P</a:t>
            </a:r>
            <a:r>
              <a:rPr lang="en-US" dirty="0" smtClean="0"/>
              <a:t>, T, S&gt;</a:t>
            </a:r>
            <a:br>
              <a:rPr lang="en-US" dirty="0" smtClean="0"/>
            </a:br>
            <a:r>
              <a:rPr lang="en-US" u="sng" dirty="0" smtClean="0"/>
              <a:t>P</a:t>
            </a:r>
            <a:r>
              <a:rPr lang="en-US" dirty="0" smtClean="0"/>
              <a:t>= project options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381000" y="2324100"/>
            <a:ext cx="8089899" cy="36131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AI searches  (Min .. Max)</a:t>
            </a:r>
          </a:p>
          <a:p>
            <a:r>
              <a:rPr lang="en-US" sz="2000" dirty="0" smtClean="0"/>
              <a:t>As project grow, they </a:t>
            </a:r>
            <a:br>
              <a:rPr lang="en-US" sz="2000" dirty="0" smtClean="0"/>
            </a:br>
            <a:r>
              <a:rPr lang="en-US" sz="2000" dirty="0" smtClean="0"/>
              <a:t>grow less flexible</a:t>
            </a:r>
          </a:p>
          <a:p>
            <a:r>
              <a:rPr lang="en-US" sz="2000" dirty="0" smtClean="0"/>
              <a:t>OSP2 &lt; </a:t>
            </a:r>
            <a:r>
              <a:rPr lang="en-US" sz="2000" baseline="0" dirty="0" smtClean="0"/>
              <a:t> OSP &lt; ( flight, ground)</a:t>
            </a:r>
          </a:p>
          <a:p>
            <a:pPr lvl="1"/>
            <a:r>
              <a:rPr lang="en-US" sz="2000" dirty="0" smtClean="0"/>
              <a:t>Flight: general description</a:t>
            </a:r>
          </a:p>
          <a:p>
            <a:pPr lvl="1"/>
            <a:r>
              <a:rPr lang="en-US" sz="2000" baseline="0" dirty="0" smtClean="0"/>
              <a:t>OSP:</a:t>
            </a:r>
            <a:r>
              <a:rPr lang="en-US" sz="2000" dirty="0" smtClean="0"/>
              <a:t> orbital space plan</a:t>
            </a:r>
          </a:p>
          <a:p>
            <a:pPr lvl="1"/>
            <a:r>
              <a:rPr lang="en-US" sz="2000" baseline="0" dirty="0" smtClean="0"/>
              <a:t>OSP2:  OSP v2.</a:t>
            </a:r>
          </a:p>
        </p:txBody>
      </p:sp>
      <p:pic>
        <p:nvPicPr>
          <p:cNvPr id="7" name="Picture 6" descr="Picture 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0" y="2818988"/>
            <a:ext cx="4851400" cy="3204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0" y="2489200"/>
            <a:ext cx="4864100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                  ranges:          min        max  |            fixed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Explosion 2 7"/>
          <p:cNvSpPr/>
          <p:nvPr/>
        </p:nvSpPr>
        <p:spPr>
          <a:xfrm>
            <a:off x="482600" y="5713016"/>
            <a:ext cx="3921739" cy="1026318"/>
          </a:xfrm>
          <a:prstGeom prst="irregularSeal2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Controllability</a:t>
            </a:r>
          </a:p>
          <a:p>
            <a:pPr algn="ctr"/>
            <a:r>
              <a:rPr lang="en-US" dirty="0" smtClean="0"/>
              <a:t>assumption</a:t>
            </a:r>
            <a:endParaRPr lang="en-US" dirty="0"/>
          </a:p>
        </p:txBody>
      </p:sp>
      <p:sp>
        <p:nvSpPr>
          <p:cNvPr id="10" name="Left Brace 9"/>
          <p:cNvSpPr/>
          <p:nvPr/>
        </p:nvSpPr>
        <p:spPr>
          <a:xfrm rot="16200000">
            <a:off x="6559254" y="6042322"/>
            <a:ext cx="356195" cy="513161"/>
          </a:xfrm>
          <a:prstGeom prst="leftBrac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810000" y="6464300"/>
            <a:ext cx="3429000" cy="268817"/>
          </a:xfrm>
          <a:custGeom>
            <a:avLst/>
            <a:gdLst>
              <a:gd name="connsiteX0" fmla="*/ 2781300 w 3244850"/>
              <a:gd name="connsiteY0" fmla="*/ 12700 h 268817"/>
              <a:gd name="connsiteX1" fmla="*/ 2781300 w 3244850"/>
              <a:gd name="connsiteY1" fmla="*/ 266700 h 268817"/>
              <a:gd name="connsiteX2" fmla="*/ 0 w 3244850"/>
              <a:gd name="connsiteY2" fmla="*/ 0 h 268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4850" h="268817">
                <a:moveTo>
                  <a:pt x="2781300" y="12700"/>
                </a:moveTo>
                <a:cubicBezTo>
                  <a:pt x="3013075" y="140758"/>
                  <a:pt x="3244850" y="268817"/>
                  <a:pt x="2781300" y="266700"/>
                </a:cubicBezTo>
                <a:cubicBezTo>
                  <a:pt x="2317750" y="264583"/>
                  <a:pt x="1158875" y="132291"/>
                  <a:pt x="0" y="0"/>
                </a:cubicBezTo>
              </a:path>
            </a:pathLst>
          </a:cu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61BE3-E947-B749-9EE7-7B3653FCB58E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8300"/>
            <a:ext cx="7772400" cy="1219200"/>
          </a:xfrm>
        </p:spPr>
        <p:txBody>
          <a:bodyPr/>
          <a:lstStyle/>
          <a:p>
            <a:r>
              <a:rPr lang="en-US" dirty="0" smtClean="0"/>
              <a:t>&lt;G, M, P, </a:t>
            </a:r>
            <a:r>
              <a:rPr lang="en-US" u="sng" dirty="0" smtClean="0"/>
              <a:t>T</a:t>
            </a:r>
            <a:r>
              <a:rPr lang="en-US" dirty="0" smtClean="0"/>
              <a:t>, S&gt;</a:t>
            </a:r>
            <a:br>
              <a:rPr lang="en-US" dirty="0" smtClean="0"/>
            </a:br>
            <a:r>
              <a:rPr lang="en-US" dirty="0" smtClean="0"/>
              <a:t>T= tuning options  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828800"/>
            <a:ext cx="7142163" cy="467518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COCOMO effort estimation</a:t>
            </a:r>
          </a:p>
          <a:p>
            <a:pPr lvl="1"/>
            <a:r>
              <a:rPr lang="en-US" sz="1800" dirty="0"/>
              <a:t>Effort multipliers are straight (ish) lines </a:t>
            </a:r>
          </a:p>
          <a:p>
            <a:pPr lvl="1"/>
            <a:r>
              <a:rPr lang="en-US" sz="1800" dirty="0"/>
              <a:t>when EM = 3 = </a:t>
            </a:r>
            <a:r>
              <a:rPr lang="en-US" sz="1800" dirty="0" smtClean="0"/>
              <a:t>nominal , </a:t>
            </a:r>
            <a:r>
              <a:rPr lang="en-US" sz="1600" dirty="0" smtClean="0"/>
              <a:t>multiple </a:t>
            </a:r>
            <a:r>
              <a:rPr lang="en-US" sz="1600" dirty="0"/>
              <a:t>effort by one (I.e. nothing)</a:t>
            </a:r>
          </a:p>
          <a:p>
            <a:pPr lvl="1"/>
            <a:r>
              <a:rPr lang="en-US" sz="1800" dirty="0"/>
              <a:t>i.e. they pass through the point {3,1}</a:t>
            </a:r>
            <a:r>
              <a:rPr lang="en-US" sz="1800" dirty="0" smtClean="0"/>
              <a:t>;</a:t>
            </a:r>
          </a:p>
          <a:p>
            <a:pPr lvl="1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dirty="0" smtClean="0"/>
              <a:t>Similarly for scale factors (and COQUALMO) </a:t>
            </a:r>
            <a:endParaRPr lang="en-US" dirty="0"/>
          </a:p>
        </p:txBody>
      </p:sp>
      <p:pic>
        <p:nvPicPr>
          <p:cNvPr id="60421" name="Picture 5" descr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1738" y="3276600"/>
            <a:ext cx="3829050" cy="26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60422" name="Picture 6" descr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25750" y="4041775"/>
            <a:ext cx="3917950" cy="277813"/>
          </a:xfrm>
          <a:prstGeom prst="rect">
            <a:avLst/>
          </a:prstGeom>
          <a:noFill/>
        </p:spPr>
      </p:pic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2305050" y="4960938"/>
            <a:ext cx="14287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cplx, data, docu</a:t>
            </a:r>
          </a:p>
          <a:p>
            <a:r>
              <a:rPr lang="en-US" sz="1400" dirty="0"/>
              <a:t>pvol, rely, ruse,</a:t>
            </a:r>
          </a:p>
          <a:p>
            <a:r>
              <a:rPr lang="en-US" sz="1400" dirty="0"/>
              <a:t>stor, time </a:t>
            </a:r>
          </a:p>
        </p:txBody>
      </p:sp>
      <p:sp>
        <p:nvSpPr>
          <p:cNvPr id="60424" name="Freeform 8"/>
          <p:cNvSpPr>
            <a:spLocks/>
          </p:cNvSpPr>
          <p:nvPr/>
        </p:nvSpPr>
        <p:spPr bwMode="auto">
          <a:xfrm>
            <a:off x="2627313" y="3857625"/>
            <a:ext cx="1949450" cy="604838"/>
          </a:xfrm>
          <a:custGeom>
            <a:avLst/>
            <a:gdLst/>
            <a:ahLst/>
            <a:cxnLst>
              <a:cxn ang="0">
                <a:pos x="616" y="0"/>
              </a:cxn>
              <a:cxn ang="0">
                <a:pos x="35" y="177"/>
              </a:cxn>
              <a:cxn ang="0">
                <a:pos x="405" y="379"/>
              </a:cxn>
              <a:cxn ang="0">
                <a:pos x="1306" y="379"/>
              </a:cxn>
              <a:cxn ang="0">
                <a:pos x="1197" y="59"/>
              </a:cxn>
              <a:cxn ang="0">
                <a:pos x="127" y="67"/>
              </a:cxn>
            </a:cxnLst>
            <a:rect l="0" t="0" r="r" b="b"/>
            <a:pathLst>
              <a:path w="1438" h="432">
                <a:moveTo>
                  <a:pt x="616" y="0"/>
                </a:moveTo>
                <a:cubicBezTo>
                  <a:pt x="343" y="57"/>
                  <a:pt x="70" y="114"/>
                  <a:pt x="35" y="177"/>
                </a:cubicBezTo>
                <a:cubicBezTo>
                  <a:pt x="0" y="240"/>
                  <a:pt x="193" y="345"/>
                  <a:pt x="405" y="379"/>
                </a:cubicBezTo>
                <a:cubicBezTo>
                  <a:pt x="617" y="413"/>
                  <a:pt x="1174" y="432"/>
                  <a:pt x="1306" y="379"/>
                </a:cubicBezTo>
                <a:cubicBezTo>
                  <a:pt x="1438" y="326"/>
                  <a:pt x="1393" y="111"/>
                  <a:pt x="1197" y="59"/>
                </a:cubicBezTo>
                <a:cubicBezTo>
                  <a:pt x="1001" y="7"/>
                  <a:pt x="564" y="37"/>
                  <a:pt x="127" y="67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 flipV="1">
            <a:off x="3689350" y="4454525"/>
            <a:ext cx="334963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2527300" y="4527550"/>
            <a:ext cx="1271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latin typeface="Bradley Hand ITC TT-Bold" pitchFamily="-65" charset="0"/>
              </a:rPr>
              <a:t>Increase effort</a:t>
            </a:r>
          </a:p>
        </p:txBody>
      </p:sp>
      <p:sp>
        <p:nvSpPr>
          <p:cNvPr id="60427" name="Freeform 11"/>
          <p:cNvSpPr>
            <a:spLocks/>
          </p:cNvSpPr>
          <p:nvPr/>
        </p:nvSpPr>
        <p:spPr bwMode="auto">
          <a:xfrm>
            <a:off x="4597400" y="3900488"/>
            <a:ext cx="2284413" cy="539750"/>
          </a:xfrm>
          <a:custGeom>
            <a:avLst/>
            <a:gdLst/>
            <a:ahLst/>
            <a:cxnLst>
              <a:cxn ang="0">
                <a:pos x="616" y="0"/>
              </a:cxn>
              <a:cxn ang="0">
                <a:pos x="35" y="177"/>
              </a:cxn>
              <a:cxn ang="0">
                <a:pos x="405" y="379"/>
              </a:cxn>
              <a:cxn ang="0">
                <a:pos x="1306" y="379"/>
              </a:cxn>
              <a:cxn ang="0">
                <a:pos x="1197" y="59"/>
              </a:cxn>
              <a:cxn ang="0">
                <a:pos x="127" y="67"/>
              </a:cxn>
            </a:cxnLst>
            <a:rect l="0" t="0" r="r" b="b"/>
            <a:pathLst>
              <a:path w="1438" h="432">
                <a:moveTo>
                  <a:pt x="616" y="0"/>
                </a:moveTo>
                <a:cubicBezTo>
                  <a:pt x="343" y="57"/>
                  <a:pt x="70" y="114"/>
                  <a:pt x="35" y="177"/>
                </a:cubicBezTo>
                <a:cubicBezTo>
                  <a:pt x="0" y="240"/>
                  <a:pt x="193" y="345"/>
                  <a:pt x="405" y="379"/>
                </a:cubicBezTo>
                <a:cubicBezTo>
                  <a:pt x="617" y="413"/>
                  <a:pt x="1174" y="432"/>
                  <a:pt x="1306" y="379"/>
                </a:cubicBezTo>
                <a:cubicBezTo>
                  <a:pt x="1438" y="326"/>
                  <a:pt x="1393" y="111"/>
                  <a:pt x="1197" y="59"/>
                </a:cubicBezTo>
                <a:cubicBezTo>
                  <a:pt x="1001" y="7"/>
                  <a:pt x="564" y="37"/>
                  <a:pt x="127" y="67"/>
                </a:cubicBezTo>
              </a:path>
            </a:pathLst>
          </a:custGeom>
          <a:noFill/>
          <a:ln w="5715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4316413" y="4846638"/>
            <a:ext cx="198116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/>
              <a:t>acap, apex, ltex, pcap,</a:t>
            </a:r>
          </a:p>
          <a:p>
            <a:pPr algn="ctr"/>
            <a:r>
              <a:rPr lang="en-US" sz="1400" dirty="0"/>
              <a:t>pcon,</a:t>
            </a:r>
            <a:r>
              <a:rPr lang="en-US" sz="1400" dirty="0" smtClean="0"/>
              <a:t> plex, sced,</a:t>
            </a:r>
          </a:p>
          <a:p>
            <a:pPr algn="ctr"/>
            <a:r>
              <a:rPr lang="en-US" sz="1400" dirty="0" smtClean="0"/>
              <a:t>site, tool</a:t>
            </a:r>
            <a:endParaRPr lang="en-US" sz="1400" dirty="0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 flipV="1">
            <a:off x="5675313" y="4406900"/>
            <a:ext cx="334962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4651375" y="4519613"/>
            <a:ext cx="1271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latin typeface="Bradley Hand ITC TT-Bold" pitchFamily="-65" charset="0"/>
              </a:rPr>
              <a:t>decrease effort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&lt;G, M, P, T, </a:t>
            </a:r>
            <a:r>
              <a:rPr lang="en-US" u="sng" dirty="0" smtClean="0"/>
              <a:t>S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S = search</a:t>
            </a:r>
            <a:endParaRPr lang="en-US" dirty="0"/>
          </a:p>
        </p:txBody>
      </p:sp>
      <p:pic>
        <p:nvPicPr>
          <p:cNvPr id="6" name="Content Placeholder 5" descr="Picture 6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37860" y="2331421"/>
            <a:ext cx="5622562" cy="132524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4438248"/>
            <a:ext cx="7772400" cy="15244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Which  search engine?</a:t>
            </a:r>
          </a:p>
          <a:p>
            <a:pPr lvl="1"/>
            <a:r>
              <a:rPr lang="en-US" dirty="0" smtClean="0"/>
              <a:t>This paper:</a:t>
            </a:r>
          </a:p>
          <a:p>
            <a:pPr lvl="2"/>
            <a:r>
              <a:rPr lang="en-US" dirty="0" smtClean="0"/>
              <a:t> a constraint satisfaction method (a variant of MaxWalkSat)</a:t>
            </a:r>
          </a:p>
          <a:p>
            <a:r>
              <a:rPr lang="en-US" dirty="0" smtClean="0"/>
              <a:t>And many others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3100" y="1929653"/>
            <a:ext cx="7823200" cy="1474788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" name="Picture 9" descr="Picture 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92100"/>
            <a:ext cx="2806349" cy="62857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52900" y="520700"/>
            <a:ext cx="4277320" cy="5355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Results normalized </a:t>
            </a:r>
            <a:r>
              <a:rPr lang="en-US" u="sng" dirty="0" smtClean="0"/>
              <a:t>min=0</a:t>
            </a:r>
            <a:r>
              <a:rPr lang="en-US" dirty="0" smtClean="0"/>
              <a:t> to </a:t>
            </a:r>
            <a:r>
              <a:rPr lang="en-US" u="sng" dirty="0" smtClean="0"/>
              <a:t>max=100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50% percentile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913341" y="158750"/>
            <a:ext cx="6075892" cy="412750"/>
          </a:xfrm>
          <a:custGeom>
            <a:avLst/>
            <a:gdLst>
              <a:gd name="connsiteX0" fmla="*/ 5920317 w 6758517"/>
              <a:gd name="connsiteY0" fmla="*/ 412750 h 412750"/>
              <a:gd name="connsiteX1" fmla="*/ 5907617 w 6758517"/>
              <a:gd name="connsiteY1" fmla="*/ 95250 h 412750"/>
              <a:gd name="connsiteX2" fmla="*/ 814917 w 6758517"/>
              <a:gd name="connsiteY2" fmla="*/ 44450 h 412750"/>
              <a:gd name="connsiteX3" fmla="*/ 1018117 w 6758517"/>
              <a:gd name="connsiteY3" fmla="*/ 361950 h 412750"/>
              <a:gd name="connsiteX0" fmla="*/ 5411259 w 6075892"/>
              <a:gd name="connsiteY0" fmla="*/ 412750 h 412750"/>
              <a:gd name="connsiteX1" fmla="*/ 5398559 w 6075892"/>
              <a:gd name="connsiteY1" fmla="*/ 95250 h 412750"/>
              <a:gd name="connsiteX2" fmla="*/ 1347259 w 6075892"/>
              <a:gd name="connsiteY2" fmla="*/ 44450 h 412750"/>
              <a:gd name="connsiteX3" fmla="*/ 509059 w 6075892"/>
              <a:gd name="connsiteY3" fmla="*/ 36195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5892" h="412750">
                <a:moveTo>
                  <a:pt x="5411259" y="412750"/>
                </a:moveTo>
                <a:cubicBezTo>
                  <a:pt x="5830359" y="284691"/>
                  <a:pt x="6075892" y="156633"/>
                  <a:pt x="5398559" y="95250"/>
                </a:cubicBezTo>
                <a:cubicBezTo>
                  <a:pt x="4721226" y="33867"/>
                  <a:pt x="2162176" y="0"/>
                  <a:pt x="1347259" y="44450"/>
                </a:cubicBezTo>
                <a:cubicBezTo>
                  <a:pt x="532342" y="88900"/>
                  <a:pt x="0" y="225425"/>
                  <a:pt x="509059" y="36195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2679700" y="863600"/>
            <a:ext cx="5753100" cy="622300"/>
          </a:xfrm>
          <a:custGeom>
            <a:avLst/>
            <a:gdLst>
              <a:gd name="connsiteX0" fmla="*/ 4445000 w 5414433"/>
              <a:gd name="connsiteY0" fmla="*/ 0 h 622300"/>
              <a:gd name="connsiteX1" fmla="*/ 4673600 w 5414433"/>
              <a:gd name="connsiteY1" fmla="*/ 177800 h 622300"/>
              <a:gd name="connsiteX2" fmla="*/ 0 w 5414433"/>
              <a:gd name="connsiteY2" fmla="*/ 62230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433" h="622300">
                <a:moveTo>
                  <a:pt x="4445000" y="0"/>
                </a:moveTo>
                <a:cubicBezTo>
                  <a:pt x="4929716" y="37041"/>
                  <a:pt x="5414433" y="74083"/>
                  <a:pt x="4673600" y="177800"/>
                </a:cubicBezTo>
                <a:cubicBezTo>
                  <a:pt x="3932767" y="281517"/>
                  <a:pt x="1966383" y="451908"/>
                  <a:pt x="0" y="622300"/>
                </a:cubicBezTo>
              </a:path>
            </a:pathLst>
          </a:cu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679700" y="1435100"/>
            <a:ext cx="202849" cy="13970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83051" y="431800"/>
            <a:ext cx="202849" cy="1397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2082800" y="1612900"/>
            <a:ext cx="2603500" cy="626533"/>
          </a:xfrm>
          <a:custGeom>
            <a:avLst/>
            <a:gdLst>
              <a:gd name="connsiteX0" fmla="*/ 2438400 w 2603500"/>
              <a:gd name="connsiteY0" fmla="*/ 330200 h 626533"/>
              <a:gd name="connsiteX1" fmla="*/ 2197100 w 2603500"/>
              <a:gd name="connsiteY1" fmla="*/ 571500 h 626533"/>
              <a:gd name="connsiteX2" fmla="*/ 0 w 2603500"/>
              <a:gd name="connsiteY2" fmla="*/ 0 h 62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3500" h="626533">
                <a:moveTo>
                  <a:pt x="2438400" y="330200"/>
                </a:moveTo>
                <a:cubicBezTo>
                  <a:pt x="2520950" y="478366"/>
                  <a:pt x="2603500" y="626533"/>
                  <a:pt x="2197100" y="571500"/>
                </a:cubicBezTo>
                <a:cubicBezTo>
                  <a:pt x="1790700" y="516467"/>
                  <a:pt x="895350" y="258233"/>
                  <a:pt x="0" y="0"/>
                </a:cubicBezTo>
              </a:path>
            </a:pathLst>
          </a:cu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981200" y="1524000"/>
            <a:ext cx="202849" cy="139700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 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92100"/>
            <a:ext cx="2806349" cy="62857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52900" y="520700"/>
            <a:ext cx="2083961" cy="5909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u="sng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</a:t>
            </a:r>
          </a:p>
          <a:p>
            <a:endParaRPr lang="en-US" dirty="0" smtClean="0"/>
          </a:p>
          <a:p>
            <a:r>
              <a:rPr lang="en-US" dirty="0" smtClean="0"/>
              <a:t>25% to 75% range</a:t>
            </a:r>
          </a:p>
          <a:p>
            <a:r>
              <a:rPr lang="en-US" dirty="0" smtClean="0"/>
              <a:t>50% (median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1054100" y="3268133"/>
            <a:ext cx="3149600" cy="230717"/>
          </a:xfrm>
          <a:custGeom>
            <a:avLst/>
            <a:gdLst>
              <a:gd name="connsiteX0" fmla="*/ 3378200 w 3378200"/>
              <a:gd name="connsiteY0" fmla="*/ 110067 h 313267"/>
              <a:gd name="connsiteX1" fmla="*/ 673100 w 3378200"/>
              <a:gd name="connsiteY1" fmla="*/ 33867 h 313267"/>
              <a:gd name="connsiteX2" fmla="*/ 0 w 3378200"/>
              <a:gd name="connsiteY2" fmla="*/ 313267 h 31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8200" h="313267">
                <a:moveTo>
                  <a:pt x="3378200" y="110067"/>
                </a:moveTo>
                <a:cubicBezTo>
                  <a:pt x="2307166" y="55033"/>
                  <a:pt x="1236133" y="0"/>
                  <a:pt x="673100" y="33867"/>
                </a:cubicBezTo>
                <a:cubicBezTo>
                  <a:pt x="110067" y="67734"/>
                  <a:pt x="55033" y="190500"/>
                  <a:pt x="0" y="313267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053041" y="3359150"/>
            <a:ext cx="202849" cy="1397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184049" y="4089400"/>
            <a:ext cx="343251" cy="13970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501900" y="3769783"/>
            <a:ext cx="1714500" cy="332317"/>
          </a:xfrm>
          <a:custGeom>
            <a:avLst/>
            <a:gdLst>
              <a:gd name="connsiteX0" fmla="*/ 0 w 1714500"/>
              <a:gd name="connsiteY0" fmla="*/ 332317 h 332317"/>
              <a:gd name="connsiteX1" fmla="*/ 1168400 w 1714500"/>
              <a:gd name="connsiteY1" fmla="*/ 27517 h 332317"/>
              <a:gd name="connsiteX2" fmla="*/ 1714500 w 1714500"/>
              <a:gd name="connsiteY2" fmla="*/ 167217 h 33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332317">
                <a:moveTo>
                  <a:pt x="0" y="332317"/>
                </a:moveTo>
                <a:cubicBezTo>
                  <a:pt x="441325" y="193675"/>
                  <a:pt x="882650" y="55034"/>
                  <a:pt x="1168400" y="27517"/>
                </a:cubicBezTo>
                <a:cubicBezTo>
                  <a:pt x="1454150" y="0"/>
                  <a:pt x="1584325" y="83608"/>
                  <a:pt x="1714500" y="167217"/>
                </a:cubicBezTo>
              </a:path>
            </a:pathLst>
          </a:cu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2603500" y="4343400"/>
            <a:ext cx="1612900" cy="355600"/>
          </a:xfrm>
          <a:custGeom>
            <a:avLst/>
            <a:gdLst>
              <a:gd name="connsiteX0" fmla="*/ 1511300 w 1511300"/>
              <a:gd name="connsiteY0" fmla="*/ 0 h 355600"/>
              <a:gd name="connsiteX1" fmla="*/ 368300 w 1511300"/>
              <a:gd name="connsiteY1" fmla="*/ 330200 h 355600"/>
              <a:gd name="connsiteX2" fmla="*/ 0 w 1511300"/>
              <a:gd name="connsiteY2" fmla="*/ 1524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355600">
                <a:moveTo>
                  <a:pt x="1511300" y="0"/>
                </a:moveTo>
                <a:cubicBezTo>
                  <a:pt x="1065741" y="152400"/>
                  <a:pt x="620183" y="304800"/>
                  <a:pt x="368300" y="330200"/>
                </a:cubicBezTo>
                <a:cubicBezTo>
                  <a:pt x="116417" y="355600"/>
                  <a:pt x="58208" y="254000"/>
                  <a:pt x="0" y="152400"/>
                </a:cubicBezTo>
              </a:path>
            </a:pathLst>
          </a:cu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" name="Picture 9" descr="Picture 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92100"/>
            <a:ext cx="2806349" cy="62857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52900" y="520700"/>
            <a:ext cx="4277320" cy="5355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Internal change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Mann-Whitney results (95% confidence) </a:t>
            </a:r>
          </a:p>
          <a:p>
            <a:endParaRPr lang="en-US" dirty="0"/>
          </a:p>
        </p:txBody>
      </p:sp>
      <p:sp>
        <p:nvSpPr>
          <p:cNvPr id="28" name="Freeform 27"/>
          <p:cNvSpPr/>
          <p:nvPr/>
        </p:nvSpPr>
        <p:spPr>
          <a:xfrm>
            <a:off x="243417" y="5638800"/>
            <a:ext cx="3972983" cy="482600"/>
          </a:xfrm>
          <a:custGeom>
            <a:avLst/>
            <a:gdLst>
              <a:gd name="connsiteX0" fmla="*/ 4074583 w 4074583"/>
              <a:gd name="connsiteY0" fmla="*/ 0 h 482600"/>
              <a:gd name="connsiteX1" fmla="*/ 3007783 w 4074583"/>
              <a:gd name="connsiteY1" fmla="*/ 342900 h 482600"/>
              <a:gd name="connsiteX2" fmla="*/ 480483 w 4074583"/>
              <a:gd name="connsiteY2" fmla="*/ 469900 h 482600"/>
              <a:gd name="connsiteX3" fmla="*/ 124883 w 4074583"/>
              <a:gd name="connsiteY3" fmla="*/ 26670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4583" h="482600">
                <a:moveTo>
                  <a:pt x="4074583" y="0"/>
                </a:moveTo>
                <a:cubicBezTo>
                  <a:pt x="3840691" y="132291"/>
                  <a:pt x="3606800" y="264583"/>
                  <a:pt x="3007783" y="342900"/>
                </a:cubicBezTo>
                <a:cubicBezTo>
                  <a:pt x="2408766" y="421217"/>
                  <a:pt x="960966" y="482600"/>
                  <a:pt x="480483" y="469900"/>
                </a:cubicBezTo>
                <a:cubicBezTo>
                  <a:pt x="0" y="457200"/>
                  <a:pt x="62441" y="361950"/>
                  <a:pt x="124883" y="26670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3417" y="4914899"/>
            <a:ext cx="343251" cy="961113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14400" y="5270500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356783" y="4696883"/>
            <a:ext cx="2770717" cy="586317"/>
          </a:xfrm>
          <a:custGeom>
            <a:avLst/>
            <a:gdLst>
              <a:gd name="connsiteX0" fmla="*/ 2770717 w 2770717"/>
              <a:gd name="connsiteY0" fmla="*/ 116417 h 586317"/>
              <a:gd name="connsiteX1" fmla="*/ 459317 w 2770717"/>
              <a:gd name="connsiteY1" fmla="*/ 78317 h 586317"/>
              <a:gd name="connsiteX2" fmla="*/ 14817 w 2770717"/>
              <a:gd name="connsiteY2" fmla="*/ 586317 h 586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0717" h="586317">
                <a:moveTo>
                  <a:pt x="2770717" y="116417"/>
                </a:moveTo>
                <a:cubicBezTo>
                  <a:pt x="1844675" y="58208"/>
                  <a:pt x="918634" y="0"/>
                  <a:pt x="459317" y="78317"/>
                </a:cubicBezTo>
                <a:cubicBezTo>
                  <a:pt x="0" y="156634"/>
                  <a:pt x="7408" y="371475"/>
                  <a:pt x="14817" y="586317"/>
                </a:cubicBezTo>
              </a:path>
            </a:pathLst>
          </a:custGeom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icture 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5" y="67732"/>
            <a:ext cx="2740274" cy="6578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09550" y="279400"/>
            <a:ext cx="6133406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Defect predictions after SEESAW</a:t>
            </a:r>
          </a:p>
          <a:p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Always first, or ties with first  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914400" y="5016505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0167" y="3458636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0167" y="3471336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1820336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41305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icture 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42" y="198966"/>
            <a:ext cx="2569313" cy="633888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09550" y="279400"/>
            <a:ext cx="6133406" cy="9233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r>
              <a:rPr lang="en-US" dirty="0" smtClean="0"/>
              <a:t>evelopment Time predictions after SEESAW</a:t>
            </a:r>
          </a:p>
          <a:p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Flight= </a:t>
            </a:r>
            <a:r>
              <a:rPr lang="en-US" dirty="0" smtClean="0"/>
              <a:t>first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Ground = </a:t>
            </a:r>
            <a:r>
              <a:rPr lang="en-US" dirty="0" smtClean="0"/>
              <a:t>first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OSP = fourth (beaten by reduce quality, improve pcap)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OSP2= third  (beaten </a:t>
            </a:r>
            <a:r>
              <a:rPr lang="en-US" dirty="0" smtClean="0"/>
              <a:t>by reduce quality, improve pcap)</a:t>
            </a:r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827614" y="5063066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1701" y="3664374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1701" y="1875364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1701" y="364065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" name="Picture 9" descr="Picture 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92100"/>
            <a:ext cx="2806349" cy="62857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09550" y="279400"/>
            <a:ext cx="6133406" cy="1034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Effort predictions after SEESAW</a:t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Flight= first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Ground = first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OSP = third (beaten by reduce quality, improve pcap)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OSP2 = fifth (but still in bottom half)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914400" y="5270500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7100" y="3594100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7100" y="3606800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1955800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495300"/>
            <a:ext cx="520700" cy="182880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en-US" dirty="0">
              <a:ln w="57150" cmpd="sng">
                <a:solidFill>
                  <a:schemeClr val="accent5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 case studies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914400" y="1492250"/>
            <a:ext cx="7313613" cy="5011738"/>
          </a:xfrm>
        </p:spPr>
        <p:txBody>
          <a:bodyPr>
            <a:normAutofit fontScale="92500"/>
          </a:bodyPr>
          <a:lstStyle/>
          <a:p>
            <a:r>
              <a:rPr lang="en-US" sz="24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(flight, ground, OSP,OSP2) * (effort, defect, time)</a:t>
            </a:r>
            <a:endParaRPr dirty="0" smtClean="0"/>
          </a:p>
          <a:p>
            <a:pPr rtl="0" fontAlgn="base"/>
            <a:r>
              <a:rPr lang="en-US" sz="24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Usually (8/12):</a:t>
            </a:r>
          </a:p>
          <a:p>
            <a:pPr lvl="1"/>
            <a:r>
              <a:rPr lang="en-US" sz="22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 SEESAW ties for first rank  </a:t>
            </a:r>
            <a:endParaRPr dirty="0" smtClean="0"/>
          </a:p>
          <a:p>
            <a:pPr rtl="0" fontAlgn="base"/>
            <a:r>
              <a:rPr lang="en-US" dirty="0" smtClean="0"/>
              <a:t>In the remaining (3/4):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b</a:t>
            </a:r>
            <a:r>
              <a:rPr lang="en-US" sz="22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eaten by reducing quality, pcap changes</a:t>
            </a:r>
            <a:endParaRPr dirty="0" smtClean="0"/>
          </a:p>
          <a:p>
            <a:pPr rtl="0" fontAlgn="base"/>
            <a:r>
              <a:rPr lang="en-US" sz="24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Always(12/12):</a:t>
            </a:r>
          </a:p>
          <a:p>
            <a:pPr lvl="1"/>
            <a:r>
              <a:rPr lang="en-US" sz="22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 better than at least half the others</a:t>
            </a:r>
            <a:endParaRPr dirty="0" smtClean="0"/>
          </a:p>
          <a:p>
            <a:pPr rtl="0" fontAlgn="base"/>
            <a:r>
              <a:rPr lang="en-US" sz="24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Usually (10/12): </a:t>
            </a:r>
          </a:p>
          <a:p>
            <a:pPr lvl="1"/>
            <a:r>
              <a:rPr lang="en-US" sz="22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 in bottom quarter  </a:t>
            </a:r>
            <a:endParaRPr dirty="0" smtClean="0"/>
          </a:p>
          <a:p>
            <a:pPr rtl="0" fontAlgn="base"/>
            <a:r>
              <a:rPr lang="en-US" sz="2400" kern="12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ＭＳ Ｐゴシック" pitchFamily="-65" charset="-128"/>
                <a:cs typeface="ＭＳ Ｐゴシック" pitchFamily="-65" charset="-128"/>
              </a:rPr>
              <a:t>Worst results with OSP2   </a:t>
            </a:r>
            <a:endParaRPr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914401" y="1747838"/>
            <a:ext cx="5359400" cy="430371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Internal validity</a:t>
            </a:r>
          </a:p>
          <a:p>
            <a:pPr lvl="1"/>
            <a:r>
              <a:rPr lang="en-US" dirty="0" smtClean="0"/>
              <a:t>Results stable across space of tunings</a:t>
            </a:r>
          </a:p>
          <a:p>
            <a:r>
              <a:rPr lang="en-US" dirty="0" smtClean="0"/>
              <a:t>External Validity</a:t>
            </a:r>
          </a:p>
          <a:p>
            <a:pPr lvl="1"/>
            <a:r>
              <a:rPr lang="en-US" dirty="0" smtClean="0"/>
              <a:t>Conclusions based on one search engine</a:t>
            </a:r>
          </a:p>
          <a:p>
            <a:pPr lvl="2"/>
            <a:r>
              <a:rPr lang="en-US" dirty="0" smtClean="0"/>
              <a:t>Active area of exploration</a:t>
            </a:r>
          </a:p>
          <a:p>
            <a:pPr lvl="1"/>
            <a:r>
              <a:rPr lang="en-US" dirty="0" smtClean="0"/>
              <a:t>Conclusions based on COCOMO/COQUALMO</a:t>
            </a:r>
          </a:p>
          <a:p>
            <a:pPr lvl="2"/>
            <a:r>
              <a:rPr lang="en-US" dirty="0" smtClean="0"/>
              <a:t>28 years of active development  review</a:t>
            </a:r>
          </a:p>
          <a:p>
            <a:pPr lvl="1"/>
            <a:r>
              <a:rPr lang="en-US" sz="2235" dirty="0" smtClean="0"/>
              <a:t>Assumes estimates can be controlled by controlling project options,, not tunings </a:t>
            </a:r>
          </a:p>
          <a:p>
            <a:pPr lvl="2"/>
            <a:r>
              <a:rPr lang="en-US" sz="2035" dirty="0" smtClean="0"/>
              <a:t>Which is true for COCOMO/COQUALMO [Menzies, Boehm, Madachy, El-waras, et al ICSP 2008]</a:t>
            </a:r>
            <a:endParaRPr lang="en-US" dirty="0" smtClean="0"/>
          </a:p>
          <a:p>
            <a:r>
              <a:rPr lang="en-US" dirty="0" smtClean="0"/>
              <a:t>Construct validity</a:t>
            </a:r>
          </a:p>
          <a:p>
            <a:pPr lvl="1"/>
            <a:r>
              <a:rPr lang="en-US" dirty="0" smtClean="0"/>
              <a:t>The change cost </a:t>
            </a:r>
            <a:r>
              <a:rPr lang="en-US" dirty="0" smtClean="0"/>
              <a:t>issue</a:t>
            </a:r>
          </a:p>
          <a:p>
            <a:pPr lvl="1"/>
            <a:r>
              <a:rPr lang="en-US" dirty="0" smtClean="0"/>
              <a:t>Results are “estimates”, not “</a:t>
            </a:r>
            <a:r>
              <a:rPr lang="en-US" dirty="0" err="1" smtClean="0"/>
              <a:t>actuals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Estimates as odd as the underlying model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6553200" y="1708150"/>
          <a:ext cx="245745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6161088" y="6010275"/>
            <a:ext cx="2849562" cy="292100"/>
          </a:xfrm>
          <a:prstGeom prst="rect">
            <a:avLst/>
          </a:prstGeom>
          <a:solidFill>
            <a:srgbClr val="853F7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Rockwell" pitchFamily="-65" charset="0"/>
              </a:rPr>
              <a:t>Relative impact above lowest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419100" y="1747838"/>
            <a:ext cx="4058770" cy="4756150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Other work in this framework</a:t>
            </a:r>
          </a:p>
          <a:p>
            <a:pPr lvl="1"/>
            <a:r>
              <a:rPr lang="en-US" sz="1600" dirty="0" smtClean="0"/>
              <a:t>Studying the effects of changing weights in goal  function [Promise’09]</a:t>
            </a:r>
          </a:p>
          <a:p>
            <a:pPr lvl="1"/>
            <a:r>
              <a:rPr lang="en-US" sz="1600" dirty="0" smtClean="0"/>
              <a:t>With Orrego [ICSP’09]: studying reuse</a:t>
            </a:r>
          </a:p>
          <a:p>
            <a:pPr lvl="1"/>
            <a:r>
              <a:rPr lang="en-US" sz="1600" dirty="0" smtClean="0"/>
              <a:t>Submitted to [ASE’09]: ranking different search algorithms</a:t>
            </a:r>
          </a:p>
          <a:p>
            <a:r>
              <a:rPr lang="en-US" sz="1600" dirty="0" smtClean="0"/>
              <a:t>Uncertainty in software engineering often Bayesian; </a:t>
            </a:r>
            <a:r>
              <a:rPr lang="en-US" sz="1600" dirty="0" err="1" smtClean="0"/>
              <a:t>eg</a:t>
            </a:r>
            <a:r>
              <a:rPr lang="en-US" sz="1600" dirty="0" smtClean="0"/>
              <a:t>. </a:t>
            </a:r>
          </a:p>
          <a:p>
            <a:pPr lvl="1"/>
            <a:r>
              <a:rPr lang="en-US" sz="1600" dirty="0" smtClean="0"/>
              <a:t>E.g., Pendharkar et al. [TSE’05]</a:t>
            </a:r>
          </a:p>
          <a:p>
            <a:pPr lvl="1"/>
            <a:r>
              <a:rPr lang="en-US" sz="1600" dirty="0" smtClean="0"/>
              <a:t>E.g. Fenton and Neil et al [Many places, including PROMISE’07]</a:t>
            </a:r>
          </a:p>
          <a:p>
            <a:pPr lvl="1"/>
            <a:r>
              <a:rPr lang="en-US" sz="1600" dirty="0" smtClean="0"/>
              <a:t>Not combinations of defect, effort, time </a:t>
            </a:r>
          </a:p>
          <a:p>
            <a:r>
              <a:rPr lang="en-US" sz="1600" dirty="0" smtClean="0"/>
              <a:t>Search-Based Software Engineering (SBSE) [Harmon et al] </a:t>
            </a:r>
          </a:p>
          <a:p>
            <a:pPr lvl="1"/>
            <a:r>
              <a:rPr lang="en-US" sz="1600" dirty="0" smtClean="0"/>
              <a:t>e.g. simulated annealing , genetic algorithms, tabu 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198" y="1747838"/>
            <a:ext cx="4038601" cy="4756150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AI search algorithms</a:t>
            </a:r>
          </a:p>
          <a:p>
            <a:pPr lvl="1"/>
            <a:r>
              <a:rPr lang="en-US" sz="1600" dirty="0" smtClean="0"/>
              <a:t>   Integer programming, BDDs,   constraint  satisfaction , etc etc  </a:t>
            </a:r>
          </a:p>
          <a:p>
            <a:r>
              <a:rPr lang="en-US" sz="1600" dirty="0" smtClean="0"/>
              <a:t>Numeric optimization</a:t>
            </a:r>
          </a:p>
          <a:p>
            <a:pPr lvl="1"/>
            <a:r>
              <a:rPr lang="en-US" sz="1600" dirty="0" smtClean="0"/>
              <a:t>Gradient descent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Variance reduction</a:t>
            </a:r>
          </a:p>
          <a:p>
            <a:pPr lvl="1"/>
            <a:r>
              <a:rPr lang="en-US" sz="1600" dirty="0" smtClean="0"/>
              <a:t>Feature subset selection</a:t>
            </a:r>
          </a:p>
          <a:p>
            <a:pPr lvl="1"/>
            <a:r>
              <a:rPr lang="en-US" sz="1600" dirty="0" smtClean="0"/>
              <a:t>Instance-based learning</a:t>
            </a:r>
          </a:p>
          <a:p>
            <a:pPr lvl="1"/>
            <a:r>
              <a:rPr lang="en-US" sz="1600" dirty="0" smtClean="0"/>
              <a:t>Collect more data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18" descr="Picture 1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2900" y="3184525"/>
            <a:ext cx="2717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6824662" y="4779962"/>
            <a:ext cx="307975" cy="369888"/>
          </a:xfrm>
          <a:prstGeom prst="rect">
            <a:avLst/>
          </a:prstGeom>
          <a:solidFill>
            <a:srgbClr val="853F7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Rockwell" pitchFamily="-65" charset="0"/>
              </a:rPr>
              <a:t>a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5213350" y="3662362"/>
            <a:ext cx="333375" cy="369888"/>
          </a:xfrm>
          <a:prstGeom prst="rect">
            <a:avLst/>
          </a:prstGeom>
          <a:solidFill>
            <a:srgbClr val="853F7C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Rockwell" pitchFamily="-65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Drastic changes are disruptive.</a:t>
            </a:r>
          </a:p>
          <a:p>
            <a:pPr lvl="1"/>
            <a:r>
              <a:rPr lang="en-US" dirty="0" smtClean="0"/>
              <a:t>Can we avoid them?</a:t>
            </a:r>
            <a:r>
              <a:rPr lang="en-US" dirty="0" smtClean="0"/>
              <a:t> 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What –if queries over process models complicated by tuning variance</a:t>
            </a:r>
          </a:p>
          <a:p>
            <a:r>
              <a:rPr lang="en-US" dirty="0" smtClean="0"/>
              <a:t>Solution:</a:t>
            </a:r>
          </a:p>
          <a:p>
            <a:pPr lvl="1"/>
            <a:r>
              <a:rPr lang="en-US" dirty="0" smtClean="0"/>
              <a:t>Use models where project effects dominate tuning effects</a:t>
            </a:r>
          </a:p>
          <a:p>
            <a:pPr lvl="1"/>
            <a:r>
              <a:rPr lang="en-US" dirty="0" smtClean="0"/>
              <a:t>E.g. USC COCOMO suite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198" y="1747838"/>
            <a:ext cx="4038601" cy="431678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SEESAW</a:t>
            </a:r>
          </a:p>
          <a:p>
            <a:pPr lvl="1"/>
            <a:r>
              <a:rPr lang="en-US" dirty="0" smtClean="0"/>
              <a:t>AI searches project options</a:t>
            </a:r>
          </a:p>
          <a:p>
            <a:pPr lvl="1"/>
            <a:r>
              <a:rPr lang="en-US" dirty="0" smtClean="0"/>
              <a:t>Each option assessed by Monte Carlo over randomly selected tuning options</a:t>
            </a:r>
          </a:p>
          <a:p>
            <a:r>
              <a:rPr lang="en-US" dirty="0" smtClean="0"/>
              <a:t>Using SEESAW:</a:t>
            </a:r>
            <a:endParaRPr lang="en-US" dirty="0" smtClean="0"/>
          </a:p>
          <a:p>
            <a:pPr lvl="1"/>
            <a:r>
              <a:rPr lang="en-US" dirty="0" smtClean="0"/>
              <a:t>Usually, internal changes are as </a:t>
            </a:r>
            <a:r>
              <a:rPr lang="en-US" dirty="0" smtClean="0"/>
              <a:t>good, or </a:t>
            </a:r>
            <a:r>
              <a:rPr lang="en-US" dirty="0" smtClean="0"/>
              <a:t>better, as drastic</a:t>
            </a:r>
          </a:p>
          <a:p>
            <a:r>
              <a:rPr lang="en-US" dirty="0" smtClean="0"/>
              <a:t>Next generation of empirical</a:t>
            </a:r>
            <a:r>
              <a:rPr lang="en-US" dirty="0" smtClean="0"/>
              <a:t> SE </a:t>
            </a:r>
            <a:endParaRPr lang="en-US" dirty="0" smtClean="0"/>
          </a:p>
          <a:p>
            <a:pPr lvl="1"/>
            <a:r>
              <a:rPr lang="en-US" dirty="0" smtClean="0"/>
              <a:t>Don’t just build models, </a:t>
            </a:r>
          </a:p>
          <a:p>
            <a:pPr lvl="1"/>
            <a:r>
              <a:rPr lang="en-US" dirty="0" smtClean="0"/>
              <a:t>But also report tricks on how to best use them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Questions, 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403350"/>
            <a:ext cx="5715000" cy="3975100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io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Studio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Studio">
      <a:fillStyleLst>
        <a:solidFill>
          <a:schemeClr val="phClr"/>
        </a:solidFill>
        <a:gradFill rotWithShape="1">
          <a:gsLst>
            <a:gs pos="3800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</a:schemeClr>
            </a:gs>
            <a:gs pos="60000">
              <a:schemeClr val="phClr">
                <a:tint val="100000"/>
                <a:shade val="60000"/>
                <a:alpha val="100000"/>
                <a:satMod val="100000"/>
                <a:lumMod val="100000"/>
              </a:schemeClr>
            </a:gs>
            <a:gs pos="100000">
              <a:schemeClr val="phClr">
                <a:shade val="20000"/>
                <a:satMod val="100000"/>
                <a:lumMod val="100000"/>
              </a:schemeClr>
            </a:gs>
          </a:gsLst>
          <a:lin ang="5400000" scaled="0"/>
        </a:gradFill>
      </a:fillStyleLst>
      <a:lnStyleLst>
        <a:ln w="285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01600" stA="26000" endPos="20000" dist="12700" dir="5400000" sy="-100000" rotWithShape="0"/>
          </a:effectLst>
        </a:effectStyle>
        <a:effectStyle>
          <a:effectLst>
            <a:outerShdw blurRad="444500" dist="317500" dir="5400000" sx="90000" sy="-2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 contourW="12700" prstMaterial="softEdge">
            <a:bevelT w="63500" h="2540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30000">
              <a:schemeClr val="phClr">
                <a:tint val="10000"/>
                <a:alpha val="80000"/>
                <a:satMod val="300000"/>
              </a:schemeClr>
            </a:gs>
            <a:gs pos="100000">
              <a:schemeClr val="phClr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Studio.thmx</Template>
  <TotalTime>7947</TotalTime>
  <Words>1543</Words>
  <Application>Microsoft Macintosh PowerPoint</Application>
  <PresentationFormat>On-screen Show (4:3)</PresentationFormat>
  <Paragraphs>354</Paragraphs>
  <Slides>27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Studio</vt:lpstr>
      <vt:lpstr>How to Avoid Drastic Software Process Change (using Stochastic Stability) </vt:lpstr>
      <vt:lpstr>Stochastic stability</vt:lpstr>
      <vt:lpstr>The process  “data drought”</vt:lpstr>
      <vt:lpstr>A different kind of learning</vt:lpstr>
      <vt:lpstr>This talk</vt:lpstr>
      <vt:lpstr>Internal change (twiddle current project)</vt:lpstr>
      <vt:lpstr>Drastic change (massive project reorganization)</vt:lpstr>
      <vt:lpstr>Drastic changes can  be pretty drastic</vt:lpstr>
      <vt:lpstr>How  to check if  internal beats drastic</vt:lpstr>
      <vt:lpstr>Need 5 things for this to work</vt:lpstr>
      <vt:lpstr>&lt;G, M, P, T, S&gt; G = goal</vt:lpstr>
      <vt:lpstr>&lt;G, M,P, T, S&gt; M= model</vt:lpstr>
      <vt:lpstr>&lt;G, M, P, T, S&gt; P= project options </vt:lpstr>
      <vt:lpstr>&lt;G, M, P, T, S&gt; T= tuning options  </vt:lpstr>
      <vt:lpstr>&lt;G, M, P, T, S&gt; S = search</vt:lpstr>
      <vt:lpstr>Results</vt:lpstr>
      <vt:lpstr>Slide 17</vt:lpstr>
      <vt:lpstr>Slide 18</vt:lpstr>
      <vt:lpstr>Slide 19</vt:lpstr>
      <vt:lpstr>Slide 20</vt:lpstr>
      <vt:lpstr>Slide 21</vt:lpstr>
      <vt:lpstr>Slide 22</vt:lpstr>
      <vt:lpstr>12 case studies </vt:lpstr>
      <vt:lpstr>Validity</vt:lpstr>
      <vt:lpstr>Related Work</vt:lpstr>
      <vt:lpstr>Summary</vt:lpstr>
      <vt:lpstr>Questions,  Comments?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We Build Software Faster and Better and Cheaper? </dc:title>
  <dc:creator>Tim Menzies</dc:creator>
  <cp:lastModifiedBy>Tim Menzies</cp:lastModifiedBy>
  <cp:revision>160</cp:revision>
  <dcterms:created xsi:type="dcterms:W3CDTF">2009-05-21T21:31:28Z</dcterms:created>
  <dcterms:modified xsi:type="dcterms:W3CDTF">2009-05-22T05:49:27Z</dcterms:modified>
</cp:coreProperties>
</file>