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914" r:id="rId1"/>
  </p:sldMasterIdLst>
  <p:notesMasterIdLst>
    <p:notesMasterId r:id="rId12"/>
  </p:notesMasterIdLst>
  <p:handoutMasterIdLst>
    <p:handoutMasterId r:id="rId13"/>
  </p:handoutMasterIdLst>
  <p:sldIdLst>
    <p:sldId id="256" r:id="rId2"/>
    <p:sldId id="334" r:id="rId3"/>
    <p:sldId id="336" r:id="rId4"/>
    <p:sldId id="335" r:id="rId5"/>
    <p:sldId id="332" r:id="rId6"/>
    <p:sldId id="337" r:id="rId7"/>
    <p:sldId id="326" r:id="rId8"/>
    <p:sldId id="327" r:id="rId9"/>
    <p:sldId id="328" r:id="rId10"/>
    <p:sldId id="33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5C5D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 showComments="0">
  <p:normalViewPr>
    <p:restoredLeft sz="15642" autoAdjust="0"/>
    <p:restoredTop sz="94598" autoAdjust="0"/>
  </p:normalViewPr>
  <p:slideViewPr>
    <p:cSldViewPr snapToObjects="1">
      <p:cViewPr varScale="1">
        <p:scale>
          <a:sx n="130" d="100"/>
          <a:sy n="130" d="100"/>
        </p:scale>
        <p:origin x="-16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5EB3B-75AE-9548-BFCB-AC4FAAE207E4}" type="datetimeFigureOut">
              <a:rPr lang="en-US" smtClean="0"/>
              <a:pPr/>
              <a:t>10/25/10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28249-8B53-3946-9079-3770ABFCE4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097A-8323-234E-92ED-F2BB7BD18C31}" type="datetimeFigureOut">
              <a:rPr lang="en-US" smtClean="0"/>
              <a:pPr/>
              <a:t>10/25/10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4098-AB97-5240-92FE-9585390227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388" y="739588"/>
            <a:ext cx="8513762" cy="2729753"/>
          </a:xfrm>
        </p:spPr>
        <p:txBody>
          <a:bodyPr>
            <a:noAutofit/>
          </a:bodyPr>
          <a:lstStyle>
            <a:lvl1pPr algn="l">
              <a:lnSpc>
                <a:spcPts val="10800"/>
              </a:lnSpc>
              <a:defRPr sz="10000" b="1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388" y="3505200"/>
            <a:ext cx="4683050" cy="1344706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75294"/>
            <a:ext cx="1600200" cy="365125"/>
          </a:xfrm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fld id="{220CFAC9-891E-BB4C-A00E-0C78954EB4F2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75294"/>
            <a:ext cx="5638800" cy="365125"/>
          </a:xfr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75294"/>
            <a:ext cx="609600" cy="365125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2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C316-7A51-E548-A3B4-D62F588C5B48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8355714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822206"/>
            <a:ext cx="8511989" cy="144697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13800"/>
              </a:lnSpc>
              <a:defRPr sz="13500" b="1" cap="none" spc="-2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4" y="3525980"/>
            <a:ext cx="4428426" cy="1270752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 rot="21263043">
            <a:off x="5231118" y="261015"/>
            <a:ext cx="3433660" cy="420403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012" y="2057400"/>
            <a:ext cx="3863788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6" y="2057400"/>
            <a:ext cx="3867912" cy="4068763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4BEA-F59F-DB49-9B51-BCF4A6BA0B20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545" y="1546412"/>
            <a:ext cx="3867912" cy="464950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313" y="1545018"/>
            <a:ext cx="3867912" cy="466344"/>
          </a:xfrm>
        </p:spPr>
        <p:txBody>
          <a:bodyPr anchor="b">
            <a:noAutofit/>
          </a:bodyPr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313" y="2147887"/>
            <a:ext cx="3867912" cy="395128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C878-07FA-774C-8557-8E4895BED4EC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4574241" y="1694516"/>
            <a:ext cx="18288" cy="43891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B4712-7C0C-6645-A984-812444304AAF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3BC5-5810-BC41-A276-4D11519E1F2D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20103"/>
            <a:ext cx="3657600" cy="116205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0" y="658906"/>
            <a:ext cx="3819338" cy="5467258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5" y="2877671"/>
            <a:ext cx="3657600" cy="233978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EC1A6-0E47-EC4B-B1D9-01FBD83B5595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3" y="1227427"/>
            <a:ext cx="3657600" cy="566738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94096">
            <a:off x="4845353" y="975801"/>
            <a:ext cx="3496570" cy="4747249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823" y="1799793"/>
            <a:ext cx="3657600" cy="399140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722D-5DA5-A841-A573-081E2633332D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319004">
            <a:off x="2075968" y="741009"/>
            <a:ext cx="4914362" cy="3240064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 rot="21346724">
            <a:off x="436037" y="494284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1" y="4329953"/>
            <a:ext cx="7907151" cy="927847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5742-AC98-5B4A-A547-5622B6E9E09D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4196" y="5257800"/>
            <a:ext cx="7904950" cy="990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rot="152337">
            <a:off x="4118577" y="735553"/>
            <a:ext cx="4663440" cy="3030003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4765-1BB1-274A-8F38-4989F72708BB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2400" y="685801"/>
            <a:ext cx="757518" cy="5440680"/>
          </a:xfrm>
        </p:spPr>
        <p:txBody>
          <a:bodyPr vert="eaVert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825" y="685801"/>
            <a:ext cx="6561137" cy="5440680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15A4-CCC2-A141-88B2-DD5310C0CEF5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358" y="2044700"/>
            <a:ext cx="7167284" cy="4081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275294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FC85742-AC98-5B4A-A547-5622B6E9E09D}" type="datetime1">
              <a:rPr lang="en-US" smtClean="0"/>
              <a:pPr/>
              <a:t>10/25/10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5318" y="6275294"/>
            <a:ext cx="56432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275294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A1A03BBE-D9E5-7546-B009-EDCC2C804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bg2"/>
        </a:buClr>
        <a:buSzPct val="90000"/>
        <a:buFont typeface="Wingdings 2" pitchFamily="18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@menzies.us" TargetMode="Externa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cs.ubc.ca/~pai/movies/beast.mpg" TargetMode="Externa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enzies.us/csx72/img/latin.mov" TargetMode="Externa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51" y="4191000"/>
            <a:ext cx="8511989" cy="1446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dirty="0" smtClean="0"/>
              <a:t>Q: Can a machine think?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84874" y="2895600"/>
            <a:ext cx="4428426" cy="1270752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Tim Menzies</a:t>
            </a:r>
          </a:p>
          <a:p>
            <a:r>
              <a:rPr lang="en-US" dirty="0" smtClean="0">
                <a:hlinkClick r:id="rId2"/>
              </a:rPr>
              <a:t>tim@menzies.us</a:t>
            </a:r>
            <a:endParaRPr lang="en-US" dirty="0" smtClean="0"/>
          </a:p>
          <a:p>
            <a:r>
              <a:rPr lang="en-US" dirty="0" smtClean="0"/>
              <a:t>LCSEE, WVU </a:t>
            </a:r>
          </a:p>
          <a:p>
            <a:r>
              <a:rPr lang="en-US" dirty="0" smtClean="0"/>
              <a:t>Oct-8-10</a:t>
            </a:r>
            <a:endParaRPr lang="en-US" dirty="0"/>
          </a:p>
        </p:txBody>
      </p:sp>
      <p:pic>
        <p:nvPicPr>
          <p:cNvPr id="7" name="Picture Placeholder 6" descr="singularity-1.jpg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 t="-22779" b="-22779"/>
          <a:stretch>
            <a:fillRect/>
          </a:stretch>
        </p:blipFill>
        <p:spPr>
          <a:xfrm rot="21263043">
            <a:off x="5272573" y="467455"/>
            <a:ext cx="3220665" cy="357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13088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A1: no, they only think </a:t>
            </a:r>
            <a:br>
              <a:rPr lang="en-US" dirty="0" smtClean="0"/>
            </a:br>
            <a:r>
              <a:rPr lang="en-US" dirty="0" smtClean="0"/>
              <a:t>they can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machine can never…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“X” like a human can</a:t>
            </a:r>
          </a:p>
          <a:p>
            <a:pPr lvl="1"/>
            <a:r>
              <a:rPr lang="en-US" dirty="0" smtClean="0"/>
              <a:t>Cause I am human</a:t>
            </a:r>
          </a:p>
          <a:p>
            <a:pPr lvl="1"/>
            <a:r>
              <a:rPr lang="en-US" dirty="0" smtClean="0"/>
              <a:t>Cause only humans can do “X” like 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Look at the person next too you</a:t>
            </a:r>
          </a:p>
          <a:p>
            <a:pPr lvl="1"/>
            <a:r>
              <a:rPr lang="en-US" dirty="0" smtClean="0"/>
              <a:t>Are you sure that they are thinking “just like you”?</a:t>
            </a:r>
          </a:p>
          <a:p>
            <a:pPr lvl="1"/>
            <a:r>
              <a:rPr lang="en-US" dirty="0" smtClean="0"/>
              <a:t>And if they were: what a dull world it would 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06388" y="838200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A2: depends what you think “thinking” means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Aeroplanes</a:t>
            </a:r>
            <a:r>
              <a:rPr lang="en-US" dirty="0" smtClean="0"/>
              <a:t> can’t fly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4955242" cy="4081463"/>
          </a:xfrm>
        </p:spPr>
        <p:txBody>
          <a:bodyPr>
            <a:noAutofit/>
          </a:bodyPr>
          <a:lstStyle/>
          <a:p>
            <a:r>
              <a:rPr lang="en-US" sz="1800" dirty="0" smtClean="0"/>
              <a:t>Cause birds fly</a:t>
            </a:r>
          </a:p>
          <a:p>
            <a:r>
              <a:rPr lang="en-US" sz="1800" dirty="0" smtClean="0"/>
              <a:t>And birds flap their wings</a:t>
            </a:r>
          </a:p>
          <a:p>
            <a:r>
              <a:rPr lang="en-US" sz="1800" dirty="0" smtClean="0"/>
              <a:t>And </a:t>
            </a:r>
            <a:r>
              <a:rPr lang="en-US" sz="1800" dirty="0" err="1" smtClean="0"/>
              <a:t>aeroplanes</a:t>
            </a:r>
            <a:r>
              <a:rPr lang="en-US" sz="1800" dirty="0" smtClean="0"/>
              <a:t> don’t </a:t>
            </a:r>
            <a:br>
              <a:rPr lang="en-US" sz="1800" dirty="0" smtClean="0"/>
            </a:br>
            <a:r>
              <a:rPr lang="en-US" sz="1800" dirty="0" smtClean="0"/>
              <a:t>flap their wings</a:t>
            </a:r>
          </a:p>
          <a:p>
            <a:r>
              <a:rPr lang="en-US" sz="1800" dirty="0" smtClean="0"/>
              <a:t>So they don’t fly</a:t>
            </a:r>
            <a:endParaRPr lang="en-US" sz="16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 descr="Picture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300" y="1676400"/>
            <a:ext cx="4420500" cy="2704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Abstract ideas, </a:t>
            </a:r>
            <a:br>
              <a:rPr lang="en-US" dirty="0" smtClean="0"/>
            </a:br>
            <a:r>
              <a:rPr lang="en-US" dirty="0" smtClean="0"/>
              <a:t>implementation independent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Every computer scientist knows this to be true: </a:t>
            </a:r>
          </a:p>
          <a:p>
            <a:pPr lvl="1"/>
            <a:r>
              <a:rPr lang="en-US" sz="1800" dirty="0" smtClean="0"/>
              <a:t>There are computational properties, independent of processor the algorithm runs on, or the implementation language. </a:t>
            </a:r>
          </a:p>
          <a:p>
            <a:pPr lvl="1"/>
            <a:r>
              <a:rPr lang="en-US" sz="1800" dirty="0" smtClean="0"/>
              <a:t>The idea is different to the substrate</a:t>
            </a:r>
          </a:p>
          <a:p>
            <a:pPr lvl="1"/>
            <a:r>
              <a:rPr lang="en-US" sz="1800" dirty="0" smtClean="0"/>
              <a:t>“computer science is no more about computers than astronomy is about telescopes” </a:t>
            </a:r>
          </a:p>
          <a:p>
            <a:pPr lvl="2"/>
            <a:r>
              <a:rPr lang="en-US" dirty="0" err="1" smtClean="0"/>
              <a:t>Dijkstra</a:t>
            </a:r>
            <a:r>
              <a:rPr lang="en-US" dirty="0" smtClean="0"/>
              <a:t>  (and he could have been talking about AI)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Platonic Beast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6098242" cy="4081463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2000" dirty="0" smtClean="0"/>
              <a:t>Thinking about thinking is hard</a:t>
            </a:r>
          </a:p>
          <a:p>
            <a:pPr marL="514350" indent="-514350"/>
            <a:r>
              <a:rPr lang="en-US" sz="2000" dirty="0" smtClean="0"/>
              <a:t>Lets do something simpler- like walking</a:t>
            </a:r>
          </a:p>
          <a:p>
            <a:pPr marL="514350" indent="-514350"/>
            <a:r>
              <a:rPr lang="en-US" sz="2000" dirty="0" smtClean="0"/>
              <a:t>Should a robot could/should walk like us? (see </a:t>
            </a:r>
            <a:r>
              <a:rPr lang="en-US" sz="2000" dirty="0" smtClean="0">
                <a:hlinkClick r:id="rId2"/>
              </a:rPr>
              <a:t>http://people.cs.ubc.ca/~pai/movies/beast.mpg</a:t>
            </a:r>
            <a:r>
              <a:rPr lang="en-US" sz="2000" dirty="0" smtClean="0"/>
              <a:t>)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walks by throwing a spare limb over its head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Such a move would tear us apart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800" dirty="0" smtClean="0"/>
              <a:t>but it’s natural  for that kind of walking thing.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2133600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1437"/>
            <a:ext cx="5105400" cy="4906963"/>
          </a:xfrm>
        </p:spPr>
        <p:txBody>
          <a:bodyPr>
            <a:noAutofit/>
          </a:bodyPr>
          <a:lstStyle/>
          <a:p>
            <a:pPr marL="514350" indent="-514350"/>
            <a:r>
              <a:rPr lang="en-US" sz="1800" dirty="0" smtClean="0"/>
              <a:t>“Latin's square”: no 2 same colors on the same row or column</a:t>
            </a:r>
          </a:p>
          <a:p>
            <a:pPr marL="914400" lvl="1" indent="-514350">
              <a:buFont typeface="Wingdings" charset="2"/>
              <a:buChar char="§"/>
            </a:pPr>
            <a:r>
              <a:rPr lang="en-US" sz="1600" u="sng" dirty="0" smtClean="0"/>
              <a:t> Method 1:</a:t>
            </a:r>
            <a:r>
              <a:rPr lang="en-US" sz="1600" dirty="0" smtClean="0"/>
              <a:t>  deterministic  exhaustive theorem proving 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u="sng" dirty="0" smtClean="0"/>
              <a:t>Method 2:</a:t>
            </a:r>
            <a:r>
              <a:rPr lang="en-US" sz="1600" dirty="0" smtClean="0"/>
              <a:t>  stochastic: makes an initial guess, then refines that guess based on local feedback.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>
                <a:hlinkClick r:id="rId2"/>
              </a:rPr>
              <a:t>http://menzies.us/csx72/img/latin.mov</a:t>
            </a:r>
            <a:endParaRPr lang="en-US" sz="1600" dirty="0" smtClean="0"/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Stochastic   kills deterministic </a:t>
            </a:r>
          </a:p>
          <a:p>
            <a:pPr marL="571500" indent="-514350"/>
            <a:r>
              <a:rPr lang="en-US" sz="1800" dirty="0" smtClean="0"/>
              <a:t>You would not expect a human to think using stochastic search (too much CPU twiddling). 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But for a computer,</a:t>
            </a:r>
            <a:r>
              <a:rPr lang="en-US" sz="1600" dirty="0" smtClean="0"/>
              <a:t> </a:t>
            </a:r>
            <a:r>
              <a:rPr lang="en-US" sz="1600" dirty="0" err="1" smtClean="0"/>
              <a:t>stochastics</a:t>
            </a:r>
            <a:r>
              <a:rPr lang="en-US" sz="1600" dirty="0" smtClean="0"/>
              <a:t> </a:t>
            </a:r>
            <a:r>
              <a:rPr lang="en-US" sz="1600" dirty="0" smtClean="0"/>
              <a:t>are useful  since each local twiddle can be done very quickly</a:t>
            </a:r>
          </a:p>
          <a:p>
            <a:pPr marL="971550" lvl="1" indent="-514350">
              <a:buFont typeface="Wingdings" charset="2"/>
              <a:buChar char="§"/>
            </a:pPr>
            <a:r>
              <a:rPr lang="en-US" sz="1600" dirty="0" smtClean="0"/>
              <a:t>An AI may think wildly different to a human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4247" y="1752600"/>
            <a:ext cx="2736977" cy="393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2775" y="582706"/>
            <a:ext cx="7918450" cy="788894"/>
          </a:xfrm>
        </p:spPr>
        <p:txBody>
          <a:bodyPr/>
          <a:lstStyle/>
          <a:p>
            <a:r>
              <a:rPr lang="en-US" dirty="0" smtClean="0"/>
              <a:t>Stochastic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358" y="2044700"/>
            <a:ext cx="3888441" cy="4081463"/>
          </a:xfrm>
        </p:spPr>
        <p:txBody>
          <a:bodyPr/>
          <a:lstStyle/>
          <a:p>
            <a:r>
              <a:rPr lang="en-US" dirty="0" smtClean="0"/>
              <a:t>The more we turn to computers, </a:t>
            </a:r>
          </a:p>
          <a:p>
            <a:pPr lvl="1"/>
            <a:r>
              <a:rPr lang="en-US" dirty="0" smtClean="0"/>
              <a:t>The more we’ll get answers which</a:t>
            </a:r>
          </a:p>
          <a:p>
            <a:pPr lvl="2"/>
            <a:r>
              <a:rPr lang="en-US" dirty="0" smtClean="0"/>
              <a:t>Work</a:t>
            </a:r>
          </a:p>
          <a:p>
            <a:pPr lvl="2"/>
            <a:r>
              <a:rPr lang="en-US" dirty="0" smtClean="0"/>
              <a:t>But which we don’t </a:t>
            </a:r>
            <a:r>
              <a:rPr lang="en-US" dirty="0" smtClean="0"/>
              <a:t>understand</a:t>
            </a:r>
          </a:p>
          <a:p>
            <a:r>
              <a:rPr lang="en-US" dirty="0" smtClean="0"/>
              <a:t>Welcome to the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03BBE-D9E5-7546-B009-EDCC2C80495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56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114550"/>
            <a:ext cx="2924175" cy="266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5438" y="1994647"/>
            <a:ext cx="8513762" cy="27297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21438"/>
            <a:ext cx="762000" cy="365125"/>
          </a:xfrm>
        </p:spPr>
        <p:txBody>
          <a:bodyPr/>
          <a:lstStyle/>
          <a:p>
            <a:fld id="{A1A03BBE-D9E5-7546-B009-EDCC2C80495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Twilight">
      <a:majorFont>
        <a:latin typeface="Century Gothic"/>
        <a:ea typeface=""/>
        <a:cs typeface=""/>
        <a:font script="Jpan" typeface="ＭＳ Ｐゴシック"/>
      </a:majorFont>
      <a:minorFont>
        <a:latin typeface="Century Gothic"/>
        <a:ea typeface=""/>
        <a:cs typeface=""/>
        <a:font script="Jpan" typeface="ＭＳ Ｐゴシック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0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60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38100" dist="12700" dir="5400000">
              <a:srgbClr val="FFFFFF">
                <a:alpha val="75000"/>
              </a:srgbClr>
            </a:innerShdw>
            <a:outerShdw blurRad="88900" dist="50800" dir="5400000" sx="102000" sy="102000" algn="tr" rotWithShape="0">
              <a:srgbClr val="808080">
                <a:alpha val="50000"/>
              </a:srgbClr>
            </a:outerShdw>
          </a:effectLst>
        </a:effectStyle>
        <a:effectStyle>
          <a:effectLst>
            <a:outerShdw blurRad="317500" dist="762000" dir="5400000" sy="45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alanced" dir="tl"/>
          </a:scene3d>
          <a:sp3d extrusionH="12700" prstMaterial="softEdge">
            <a:bevelT w="38100" h="127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200000"/>
              </a:schemeClr>
              <a:schemeClr val="phClr">
                <a:tint val="3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200000"/>
              </a:schemeClr>
              <a:schemeClr val="phClr">
                <a:tint val="5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2795</TotalTime>
  <Words>407</Words>
  <Application>Microsoft Macintosh PowerPoint</Application>
  <PresentationFormat>On-screen Show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Twilight</vt:lpstr>
      <vt:lpstr>Q: Can a machine think?</vt:lpstr>
      <vt:lpstr>A1: no, they only think  they can</vt:lpstr>
      <vt:lpstr>A machine can never…</vt:lpstr>
      <vt:lpstr>A2: depends what you think “thinking” means</vt:lpstr>
      <vt:lpstr>Aeroplanes can’t fly</vt:lpstr>
      <vt:lpstr>Abstract ideas,  implementation independent </vt:lpstr>
      <vt:lpstr>The Platonic Beast</vt:lpstr>
      <vt:lpstr>Stochastic search</vt:lpstr>
      <vt:lpstr>Prediction</vt:lpstr>
      <vt:lpstr>Questions? Comments?</vt:lpstr>
    </vt:vector>
  </TitlesOfParts>
  <Company>wvu/lcsee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Menzies</dc:creator>
  <cp:lastModifiedBy>Tim Menzies</cp:lastModifiedBy>
  <cp:revision>157</cp:revision>
  <cp:lastPrinted>2010-10-10T13:06:26Z</cp:lastPrinted>
  <dcterms:created xsi:type="dcterms:W3CDTF">2010-10-25T18:54:43Z</dcterms:created>
  <dcterms:modified xsi:type="dcterms:W3CDTF">2010-10-25T20:44:24Z</dcterms:modified>
</cp:coreProperties>
</file>