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</p:sldMasterIdLst>
  <p:notesMasterIdLst>
    <p:notesMasterId r:id="rId41"/>
  </p:notesMasterIdLst>
  <p:handoutMasterIdLst>
    <p:handoutMasterId r:id="rId42"/>
  </p:handoutMasterIdLst>
  <p:sldIdLst>
    <p:sldId id="256" r:id="rId2"/>
    <p:sldId id="263" r:id="rId3"/>
    <p:sldId id="264" r:id="rId4"/>
    <p:sldId id="265" r:id="rId5"/>
    <p:sldId id="257" r:id="rId6"/>
    <p:sldId id="259" r:id="rId7"/>
    <p:sldId id="260" r:id="rId8"/>
    <p:sldId id="261" r:id="rId9"/>
    <p:sldId id="262" r:id="rId10"/>
    <p:sldId id="266" r:id="rId11"/>
    <p:sldId id="258" r:id="rId12"/>
    <p:sldId id="296" r:id="rId13"/>
    <p:sldId id="269" r:id="rId14"/>
    <p:sldId id="280" r:id="rId15"/>
    <p:sldId id="278" r:id="rId16"/>
    <p:sldId id="279" r:id="rId17"/>
    <p:sldId id="295" r:id="rId18"/>
    <p:sldId id="281" r:id="rId19"/>
    <p:sldId id="267" r:id="rId20"/>
    <p:sldId id="268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82" r:id="rId29"/>
    <p:sldId id="283" r:id="rId30"/>
    <p:sldId id="284" r:id="rId31"/>
    <p:sldId id="285" r:id="rId32"/>
    <p:sldId id="286" r:id="rId33"/>
    <p:sldId id="287" r:id="rId34"/>
    <p:sldId id="293" r:id="rId35"/>
    <p:sldId id="288" r:id="rId36"/>
    <p:sldId id="289" r:id="rId37"/>
    <p:sldId id="290" r:id="rId38"/>
    <p:sldId id="297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5281BB"/>
    <a:srgbClr val="7E609F"/>
    <a:srgbClr val="FFFFFF"/>
    <a:srgbClr val="5B789F"/>
    <a:srgbClr val="000000"/>
    <a:srgbClr val="C7D9F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868" autoAdjust="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6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47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viewProps" Target="view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handoutMaster" Target="handoutMasters/handoutMaster1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presProps" Target="presProps.xml"/><Relationship Id="rId4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eMac:Users:timm:svns:wisp:var:butcher:fromtimm:compass_nb_runtime%20(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eMac:Users:timm:svns:wisp:var:butcher:fromtimm:compass_nb_runtime%20(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lineChart>
        <c:grouping val="standard"/>
        <c:ser>
          <c:idx val="0"/>
          <c:order val="0"/>
          <c:tx>
            <c:strRef>
              <c:f>Results!$B$2</c:f>
              <c:strCache>
                <c:ptCount val="1"/>
                <c:pt idx="0">
                  <c:v>#instances</c:v>
                </c:pt>
              </c:strCache>
            </c:strRef>
          </c:tx>
          <c:cat>
            <c:strRef>
              <c:f>Results!$A$3:$A$8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Results!$B$3:$B$8</c:f>
              <c:numCache>
                <c:formatCode>General</c:formatCode>
                <c:ptCount val="6"/>
                <c:pt idx="0">
                  <c:v>403.0</c:v>
                </c:pt>
                <c:pt idx="1">
                  <c:v>458.0</c:v>
                </c:pt>
                <c:pt idx="2">
                  <c:v>498.0</c:v>
                </c:pt>
                <c:pt idx="3">
                  <c:v>522.0</c:v>
                </c:pt>
                <c:pt idx="4">
                  <c:v>1109.0</c:v>
                </c:pt>
                <c:pt idx="5">
                  <c:v>2109.0</c:v>
                </c:pt>
              </c:numCache>
            </c:numRef>
          </c:val>
        </c:ser>
        <c:ser>
          <c:idx val="1"/>
          <c:order val="1"/>
          <c:tx>
            <c:strRef>
              <c:f>Results!$C$2</c:f>
              <c:strCache>
                <c:ptCount val="1"/>
                <c:pt idx="0">
                  <c:v>PerformIDEA (IDEA 1.0, Naive Bayes)</c:v>
                </c:pt>
              </c:strCache>
            </c:strRef>
          </c:tx>
          <c:cat>
            <c:strRef>
              <c:f>Results!$A$3:$A$8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Results!$C$3:$C$8</c:f>
              <c:numCache>
                <c:formatCode>General</c:formatCode>
                <c:ptCount val="6"/>
                <c:pt idx="0">
                  <c:v>89.6699731249998</c:v>
                </c:pt>
                <c:pt idx="1">
                  <c:v>61.5127075000001</c:v>
                </c:pt>
                <c:pt idx="2">
                  <c:v>61.7415006249999</c:v>
                </c:pt>
                <c:pt idx="3">
                  <c:v>80.07995749999995</c:v>
                </c:pt>
                <c:pt idx="4">
                  <c:v>534.37446875</c:v>
                </c:pt>
                <c:pt idx="5">
                  <c:v>949.3207968749986</c:v>
                </c:pt>
              </c:numCache>
            </c:numRef>
          </c:val>
        </c:ser>
        <c:ser>
          <c:idx val="2"/>
          <c:order val="2"/>
          <c:tx>
            <c:strRef>
              <c:f>Results!$D$2</c:f>
              <c:strCache>
                <c:ptCount val="1"/>
                <c:pt idx="0">
                  <c:v>PerformBaseline (Vanilla Naive Bayes)</c:v>
                </c:pt>
              </c:strCache>
            </c:strRef>
          </c:tx>
          <c:cat>
            <c:strRef>
              <c:f>Results!$A$3:$A$8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Results!$D$3:$D$8</c:f>
              <c:numCache>
                <c:formatCode>General</c:formatCode>
                <c:ptCount val="6"/>
                <c:pt idx="0">
                  <c:v>1999.13062</c:v>
                </c:pt>
                <c:pt idx="1">
                  <c:v>2485.05858</c:v>
                </c:pt>
                <c:pt idx="2">
                  <c:v>1097.90864</c:v>
                </c:pt>
                <c:pt idx="3">
                  <c:v>1967.22896</c:v>
                </c:pt>
                <c:pt idx="4">
                  <c:v>8524.315039999992</c:v>
                </c:pt>
                <c:pt idx="5">
                  <c:v>79505.98599999999</c:v>
                </c:pt>
              </c:numCache>
            </c:numRef>
          </c:val>
        </c:ser>
        <c:ser>
          <c:idx val="3"/>
          <c:order val="3"/>
          <c:tx>
            <c:strRef>
              <c:f>Results!$E$2</c:f>
              <c:strCache>
                <c:ptCount val="1"/>
                <c:pt idx="0">
                  <c:v>ratio</c:v>
                </c:pt>
              </c:strCache>
            </c:strRef>
          </c:tx>
          <c:cat>
            <c:strRef>
              <c:f>Results!$A$3:$A$8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Results!$E$3:$E$8</c:f>
              <c:numCache>
                <c:formatCode>General</c:formatCode>
                <c:ptCount val="6"/>
                <c:pt idx="0">
                  <c:v>22.29431492315956</c:v>
                </c:pt>
                <c:pt idx="1">
                  <c:v>40.39910907839644</c:v>
                </c:pt>
                <c:pt idx="2">
                  <c:v>17.78234459619602</c:v>
                </c:pt>
                <c:pt idx="3">
                  <c:v>24.56580924134482</c:v>
                </c:pt>
                <c:pt idx="4">
                  <c:v>15.95195043644195</c:v>
                </c:pt>
                <c:pt idx="5">
                  <c:v>83.75038897464381</c:v>
                </c:pt>
              </c:numCache>
            </c:numRef>
          </c:val>
        </c:ser>
        <c:marker val="1"/>
        <c:axId val="545625336"/>
        <c:axId val="545483752"/>
      </c:lineChart>
      <c:catAx>
        <c:axId val="545625336"/>
        <c:scaling>
          <c:orientation val="minMax"/>
        </c:scaling>
        <c:axPos val="b"/>
        <c:tickLblPos val="nextTo"/>
        <c:crossAx val="545483752"/>
        <c:crosses val="autoZero"/>
        <c:auto val="1"/>
        <c:lblAlgn val="ctr"/>
        <c:lblOffset val="100"/>
      </c:catAx>
      <c:valAx>
        <c:axId val="545483752"/>
        <c:scaling>
          <c:orientation val="minMax"/>
          <c:max val="100000.0"/>
        </c:scaling>
        <c:axPos val="l"/>
        <c:majorGridlines/>
        <c:numFmt formatCode="General" sourceLinked="1"/>
        <c:tickLblPos val="nextTo"/>
        <c:crossAx val="54562533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>
        <c:manualLayout>
          <c:layoutTarget val="inner"/>
          <c:xMode val="edge"/>
          <c:yMode val="edge"/>
          <c:x val="0.169771960323141"/>
          <c:y val="0.0316490438695163"/>
          <c:w val="0.379325267268421"/>
          <c:h val="0.829563154211466"/>
        </c:manualLayout>
      </c:layout>
      <c:lineChart>
        <c:grouping val="standard"/>
        <c:ser>
          <c:idx val="0"/>
          <c:order val="0"/>
          <c:tx>
            <c:strRef>
              <c:f>Results!$L$3</c:f>
              <c:strCache>
                <c:ptCount val="1"/>
                <c:pt idx="0">
                  <c:v>#instances</c:v>
                </c:pt>
              </c:strCache>
            </c:strRef>
          </c:tx>
          <c:cat>
            <c:strRef>
              <c:f>Results!$K$4:$K$9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Results!$L$4:$L$9</c:f>
              <c:numCache>
                <c:formatCode>General</c:formatCode>
                <c:ptCount val="6"/>
                <c:pt idx="0">
                  <c:v>403.0</c:v>
                </c:pt>
                <c:pt idx="1">
                  <c:v>458.0</c:v>
                </c:pt>
                <c:pt idx="2">
                  <c:v>498.0</c:v>
                </c:pt>
                <c:pt idx="3">
                  <c:v>522.0</c:v>
                </c:pt>
                <c:pt idx="4">
                  <c:v>1109.0</c:v>
                </c:pt>
                <c:pt idx="5">
                  <c:v>2109.0</c:v>
                </c:pt>
              </c:numCache>
            </c:numRef>
          </c:val>
        </c:ser>
        <c:ser>
          <c:idx val="1"/>
          <c:order val="1"/>
          <c:tx>
            <c:strRef>
              <c:f>Results!$M$3</c:f>
              <c:strCache>
                <c:ptCount val="1"/>
                <c:pt idx="0">
                  <c:v>PerformIDEA (IDEA 1.0, Naive Bayes)</c:v>
                </c:pt>
              </c:strCache>
            </c:strRef>
          </c:tx>
          <c:cat>
            <c:strRef>
              <c:f>Results!$K$4:$K$9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Results!$M$4:$M$9</c:f>
              <c:numCache>
                <c:formatCode>General</c:formatCode>
                <c:ptCount val="6"/>
                <c:pt idx="0">
                  <c:v>89.6699731249998</c:v>
                </c:pt>
                <c:pt idx="1">
                  <c:v>61.5127075000001</c:v>
                </c:pt>
                <c:pt idx="2">
                  <c:v>61.7415006249999</c:v>
                </c:pt>
                <c:pt idx="3">
                  <c:v>80.07995749999995</c:v>
                </c:pt>
                <c:pt idx="4">
                  <c:v>534.37446875</c:v>
                </c:pt>
                <c:pt idx="5">
                  <c:v>949.3207968749986</c:v>
                </c:pt>
              </c:numCache>
            </c:numRef>
          </c:val>
        </c:ser>
        <c:ser>
          <c:idx val="2"/>
          <c:order val="2"/>
          <c:tx>
            <c:strRef>
              <c:f>Results!$N$3</c:f>
              <c:strCache>
                <c:ptCount val="1"/>
                <c:pt idx="0">
                  <c:v>PerformBaseline (Vanilla Naive Bayes)</c:v>
                </c:pt>
              </c:strCache>
            </c:strRef>
          </c:tx>
          <c:cat>
            <c:strRef>
              <c:f>Results!$K$4:$K$9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Results!$N$4:$N$9</c:f>
              <c:numCache>
                <c:formatCode>General</c:formatCode>
                <c:ptCount val="6"/>
                <c:pt idx="0">
                  <c:v>1999.13062</c:v>
                </c:pt>
                <c:pt idx="1">
                  <c:v>2485.05858</c:v>
                </c:pt>
                <c:pt idx="2">
                  <c:v>1097.90864</c:v>
                </c:pt>
                <c:pt idx="3">
                  <c:v>1967.22896</c:v>
                </c:pt>
                <c:pt idx="4">
                  <c:v>8524.315039999992</c:v>
                </c:pt>
                <c:pt idx="5">
                  <c:v>79505.98599999999</c:v>
                </c:pt>
              </c:numCache>
            </c:numRef>
          </c:val>
        </c:ser>
        <c:ser>
          <c:idx val="3"/>
          <c:order val="3"/>
          <c:tx>
            <c:strRef>
              <c:f>Results!$O$3</c:f>
              <c:strCache>
                <c:ptCount val="1"/>
                <c:pt idx="0">
                  <c:v>ratio</c:v>
                </c:pt>
              </c:strCache>
            </c:strRef>
          </c:tx>
          <c:cat>
            <c:strRef>
              <c:f>Results!$K$4:$K$9</c:f>
              <c:strCache>
                <c:ptCount val="6"/>
                <c:pt idx="0">
                  <c:v>CM1</c:v>
                </c:pt>
                <c:pt idx="1">
                  <c:v>KC2</c:v>
                </c:pt>
                <c:pt idx="2">
                  <c:v>MW1</c:v>
                </c:pt>
                <c:pt idx="3">
                  <c:v>KC3</c:v>
                </c:pt>
                <c:pt idx="4">
                  <c:v>PC1</c:v>
                </c:pt>
                <c:pt idx="5">
                  <c:v>KC1</c:v>
                </c:pt>
              </c:strCache>
            </c:strRef>
          </c:cat>
          <c:val>
            <c:numRef>
              <c:f>Results!$O$4:$O$9</c:f>
              <c:numCache>
                <c:formatCode>General</c:formatCode>
                <c:ptCount val="6"/>
                <c:pt idx="0">
                  <c:v>22.29431492315956</c:v>
                </c:pt>
                <c:pt idx="1">
                  <c:v>40.39910907839644</c:v>
                </c:pt>
                <c:pt idx="2">
                  <c:v>17.78234459619602</c:v>
                </c:pt>
                <c:pt idx="3">
                  <c:v>24.56580924134482</c:v>
                </c:pt>
                <c:pt idx="4">
                  <c:v>15.95195043644195</c:v>
                </c:pt>
                <c:pt idx="5">
                  <c:v>83.75038897464381</c:v>
                </c:pt>
              </c:numCache>
            </c:numRef>
          </c:val>
        </c:ser>
        <c:marker val="1"/>
        <c:axId val="546217944"/>
        <c:axId val="592098088"/>
      </c:lineChart>
      <c:catAx>
        <c:axId val="546217944"/>
        <c:scaling>
          <c:orientation val="minMax"/>
        </c:scaling>
        <c:axPos val="b"/>
        <c:tickLblPos val="nextTo"/>
        <c:crossAx val="592098088"/>
        <c:crosses val="autoZero"/>
        <c:auto val="1"/>
        <c:lblAlgn val="ctr"/>
        <c:lblOffset val="100"/>
      </c:catAx>
      <c:valAx>
        <c:axId val="592098088"/>
        <c:scaling>
          <c:logBase val="10.0"/>
          <c:orientation val="minMax"/>
          <c:max val="100000.0"/>
        </c:scaling>
        <c:axPos val="l"/>
        <c:majorGridlines/>
        <c:numFmt formatCode="General" sourceLinked="1"/>
        <c:tickLblPos val="nextTo"/>
        <c:crossAx val="546217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2366532640867"/>
          <c:y val="0.287967629046369"/>
          <c:w val="0.3243001340258"/>
          <c:h val="0.401842519685039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dLbls>
            <c:numFmt formatCode="#,##0.00" sourceLinked="0"/>
            <c:showVal val="1"/>
          </c:dLbls>
          <c:cat>
            <c:strRef>
              <c:f>Sheet1!$B$1:$B$9</c:f>
              <c:strCache>
                <c:ptCount val="9"/>
                <c:pt idx="0">
                  <c:v>Cocomo81</c:v>
                </c:pt>
                <c:pt idx="1">
                  <c:v>Nasa93</c:v>
                </c:pt>
                <c:pt idx="2">
                  <c:v>Desharnais</c:v>
                </c:pt>
                <c:pt idx="3">
                  <c:v>Albrecht</c:v>
                </c:pt>
                <c:pt idx="4">
                  <c:v>Finnish</c:v>
                </c:pt>
                <c:pt idx="5">
                  <c:v>Kemerer</c:v>
                </c:pt>
                <c:pt idx="6">
                  <c:v>Maxwell</c:v>
                </c:pt>
                <c:pt idx="7">
                  <c:v>Miyazaki</c:v>
                </c:pt>
                <c:pt idx="8">
                  <c:v>Telecom</c:v>
                </c:pt>
              </c:strCache>
            </c:strRef>
          </c:cat>
          <c:val>
            <c:numRef>
              <c:f>Sheet1!$C$1:$C$9</c:f>
              <c:numCache>
                <c:formatCode>General</c:formatCode>
                <c:ptCount val="9"/>
                <c:pt idx="0">
                  <c:v>47.62000000000001</c:v>
                </c:pt>
                <c:pt idx="1">
                  <c:v>52.68</c:v>
                </c:pt>
                <c:pt idx="2">
                  <c:v>59.26000000000001</c:v>
                </c:pt>
                <c:pt idx="3">
                  <c:v>45.84</c:v>
                </c:pt>
                <c:pt idx="4">
                  <c:v>50.0</c:v>
                </c:pt>
                <c:pt idx="5">
                  <c:v>66.66999999999998</c:v>
                </c:pt>
                <c:pt idx="6">
                  <c:v>53.23000000000001</c:v>
                </c:pt>
                <c:pt idx="7">
                  <c:v>56.25</c:v>
                </c:pt>
                <c:pt idx="8">
                  <c:v>61.12000000000001</c:v>
                </c:pt>
              </c:numCache>
            </c:numRef>
          </c:val>
        </c:ser>
        <c:dLbls>
          <c:showVal val="1"/>
        </c:dLbls>
        <c:gapWidth val="75"/>
        <c:shape val="box"/>
        <c:axId val="621642168"/>
        <c:axId val="593097944"/>
        <c:axId val="0"/>
      </c:bar3DChart>
      <c:catAx>
        <c:axId val="621642168"/>
        <c:scaling>
          <c:orientation val="minMax"/>
        </c:scaling>
        <c:axPos val="l"/>
        <c:majorTickMark val="none"/>
        <c:tickLblPos val="nextTo"/>
        <c:crossAx val="593097944"/>
        <c:crosses val="autoZero"/>
        <c:auto val="1"/>
        <c:lblAlgn val="ctr"/>
        <c:lblOffset val="100"/>
      </c:catAx>
      <c:valAx>
        <c:axId val="593097944"/>
        <c:scaling>
          <c:orientation val="minMax"/>
        </c:scaling>
        <c:axPos val="b"/>
        <c:numFmt formatCode="General" sourceLinked="1"/>
        <c:majorTickMark val="none"/>
        <c:tickLblPos val="nextTo"/>
        <c:crossAx val="621642168"/>
        <c:crosses val="autoZero"/>
        <c:crossBetween val="between"/>
      </c:valAx>
    </c:plotArea>
    <c:plotVisOnly val="1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B01F5-1993-A346-9879-757E9F98C7CD}" type="datetimeFigureOut">
              <a:rPr lang="en-US" smtClean="0"/>
              <a:pPr/>
              <a:t>4/8/11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B1AC9-F575-8B47-8CE9-DB79EEEB67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EE24B-D4EA-BA4E-97BF-92470AB97331}" type="datetimeFigureOut">
              <a:rPr lang="en-US" smtClean="0"/>
              <a:pPr/>
              <a:t>4/8/11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00454-8C1D-194E-8DEC-A79F15C3A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6297523"/>
            <a:ext cx="3194050" cy="484277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-228600" y="1417638"/>
            <a:ext cx="9601200" cy="1588"/>
          </a:xfrm>
          <a:prstGeom prst="line">
            <a:avLst/>
          </a:prstGeom>
          <a:ln w="19050" cmpd="sng">
            <a:solidFill>
              <a:srgbClr val="5B789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5600" y="6297523"/>
            <a:ext cx="3194050" cy="48427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228600" y="1417638"/>
            <a:ext cx="9601200" cy="1588"/>
          </a:xfrm>
          <a:prstGeom prst="line">
            <a:avLst/>
          </a:prstGeom>
          <a:ln w="19050" cmpd="sng">
            <a:solidFill>
              <a:srgbClr val="5B789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5600" y="6297523"/>
            <a:ext cx="3194050" cy="48427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-76200" y="1446212"/>
            <a:ext cx="9601200" cy="1588"/>
          </a:xfrm>
          <a:prstGeom prst="line">
            <a:avLst/>
          </a:prstGeom>
          <a:ln w="19050" cmpd="sng">
            <a:solidFill>
              <a:srgbClr val="5B789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2C94E-788A-374A-9BDE-332049C0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4" Type="http://schemas.openxmlformats.org/officeDocument/2006/relationships/hyperlink" Target="mailto:kocaguneli@gmail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tim@menzies.us" TargetMode="External"/><Relationship Id="rId3" Type="http://schemas.openxmlformats.org/officeDocument/2006/relationships/hyperlink" Target="mailto:abutcher@afrolegs.com" TargetMode="External"/><Relationship Id="rId5" Type="http://schemas.openxmlformats.org/officeDocument/2006/relationships/hyperlink" Target="mailto:kelcecil@praisechaos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df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LPrJN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7704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Quarterly Report</a:t>
            </a:r>
            <a:br>
              <a:rPr lang="en-US" dirty="0" smtClean="0"/>
            </a:br>
            <a:r>
              <a:rPr lang="en-US" dirty="0" smtClean="0"/>
              <a:t>WVU/</a:t>
            </a:r>
            <a:r>
              <a:rPr lang="en-US" dirty="0" err="1" smtClean="0"/>
              <a:t>Grammatech</a:t>
            </a:r>
            <a:r>
              <a:rPr lang="en-US" dirty="0" smtClean="0"/>
              <a:t> STTR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0448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Tim Menzies </a:t>
            </a:r>
            <a:r>
              <a:rPr lang="en-US" dirty="0" smtClean="0">
                <a:hlinkClick r:id="rId2"/>
              </a:rPr>
              <a:t>tim@menzies.us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Andrew Butcher  </a:t>
            </a:r>
            <a:r>
              <a:rPr lang="en-US" dirty="0" smtClean="0">
                <a:hlinkClick r:id="rId3"/>
              </a:rPr>
              <a:t>abutcher@afrolegs.com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err="1" smtClean="0"/>
              <a:t>Ekrem</a:t>
            </a:r>
            <a:r>
              <a:rPr lang="en-US" dirty="0" smtClean="0"/>
              <a:t> </a:t>
            </a:r>
            <a:r>
              <a:rPr lang="en-US" dirty="0" err="1" smtClean="0"/>
              <a:t>Kocagüneli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kocaguneli@gmail.com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Kel</a:t>
            </a:r>
            <a:r>
              <a:rPr lang="en-US" dirty="0" smtClean="0"/>
              <a:t> Cecil </a:t>
            </a:r>
            <a:r>
              <a:rPr lang="en-US" dirty="0" smtClean="0">
                <a:hlinkClick r:id="rId5"/>
              </a:rPr>
              <a:t>kelcecil@praisechaos.com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April 10,  2011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6700" y="5519650"/>
            <a:ext cx="5930900" cy="899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79959" cy="4525963"/>
          </a:xfrm>
        </p:spPr>
        <p:txBody>
          <a:bodyPr>
            <a:noAutofit/>
          </a:bodyPr>
          <a:lstStyle/>
          <a:p>
            <a:r>
              <a:rPr lang="en-US" sz="1400" dirty="0" smtClean="0"/>
              <a:t>IDEA= iterative dichotomization on every attribute</a:t>
            </a:r>
          </a:p>
          <a:p>
            <a:pPr lvl="1"/>
            <a:r>
              <a:rPr lang="en-AU" sz="1200" dirty="0" smtClean="0"/>
              <a:t>novel multi-dimensional clustering and visualization algorithm. </a:t>
            </a:r>
          </a:p>
          <a:p>
            <a:r>
              <a:rPr lang="en-AU" sz="1400" dirty="0" smtClean="0"/>
              <a:t>Using the </a:t>
            </a:r>
            <a:r>
              <a:rPr lang="en-AU" sz="1400" dirty="0" err="1" smtClean="0"/>
              <a:t>FastMap</a:t>
            </a:r>
            <a:r>
              <a:rPr lang="en-AU" sz="1400" dirty="0" smtClean="0"/>
              <a:t> heuristic, </a:t>
            </a:r>
          </a:p>
          <a:p>
            <a:pPr lvl="1"/>
            <a:r>
              <a:rPr lang="en-AU" sz="1200" dirty="0" smtClean="0"/>
              <a:t>IDEA finds top 2dimensions of greatest variance in a data set,</a:t>
            </a:r>
          </a:p>
          <a:p>
            <a:pPr lvl="1"/>
            <a:r>
              <a:rPr lang="en-AU" sz="1200" dirty="0" smtClean="0"/>
              <a:t>Let X ,Y be the two most distant </a:t>
            </a:r>
            <a:r>
              <a:rPr lang="en-AU" sz="1200" dirty="0" smtClean="0"/>
              <a:t>points,</a:t>
            </a:r>
            <a:br>
              <a:rPr lang="en-AU" sz="1200" dirty="0" smtClean="0"/>
            </a:br>
            <a:r>
              <a:rPr lang="en-AU" sz="1200" dirty="0" err="1" smtClean="0"/>
              <a:t>seperated</a:t>
            </a:r>
            <a:r>
              <a:rPr lang="en-AU" sz="1200" dirty="0" smtClean="0"/>
              <a:t> by distance “</a:t>
            </a:r>
            <a:r>
              <a:rPr lang="en-AU" sz="1200" dirty="0" err="1" smtClean="0"/>
              <a:t>c</a:t>
            </a:r>
            <a:r>
              <a:rPr lang="en-AU" sz="1200" dirty="0" smtClean="0"/>
              <a:t>”</a:t>
            </a:r>
          </a:p>
          <a:p>
            <a:pPr lvl="1"/>
            <a:r>
              <a:rPr lang="en-AU" sz="1200" dirty="0" smtClean="0"/>
              <a:t>All other points have distance “a”, “</a:t>
            </a:r>
            <a:r>
              <a:rPr lang="en-AU" sz="1200" dirty="0" err="1" smtClean="0"/>
              <a:t>b</a:t>
            </a:r>
            <a:r>
              <a:rPr lang="en-AU" sz="1200" dirty="0" smtClean="0"/>
              <a:t>” to X,Y</a:t>
            </a:r>
            <a:endParaRPr lang="en-AU" sz="1200" dirty="0" smtClean="0"/>
          </a:p>
          <a:p>
            <a:pPr lvl="1"/>
            <a:r>
              <a:rPr lang="en-AU" sz="1200" dirty="0" smtClean="0"/>
              <a:t>Map</a:t>
            </a:r>
            <a:r>
              <a:rPr lang="en-AU" sz="1200" dirty="0" smtClean="0"/>
              <a:t> points to a </a:t>
            </a:r>
            <a:r>
              <a:rPr lang="en-AU" sz="1200" dirty="0" smtClean="0"/>
              <a:t>2-D grid based on</a:t>
            </a:r>
            <a:r>
              <a:rPr lang="en-AU" sz="1200" dirty="0" smtClean="0"/>
              <a:t> “</a:t>
            </a:r>
            <a:r>
              <a:rPr lang="en-AU" sz="1200" dirty="0" err="1" smtClean="0"/>
              <a:t>a,b,c</a:t>
            </a:r>
            <a:r>
              <a:rPr lang="en-AU" sz="1200" dirty="0" smtClean="0"/>
              <a:t>”</a:t>
            </a:r>
          </a:p>
          <a:p>
            <a:pPr lvl="1">
              <a:buNone/>
            </a:pPr>
            <a:r>
              <a:rPr lang="en-AU" sz="1200" dirty="0" smtClean="0"/>
              <a:t/>
            </a:r>
            <a:br>
              <a:rPr lang="en-AU" sz="1200" dirty="0" smtClean="0"/>
            </a:br>
            <a:r>
              <a:rPr lang="en-AU" sz="1200" dirty="0" smtClean="0"/>
              <a:t/>
            </a:r>
            <a:br>
              <a:rPr lang="en-AU" sz="1200" dirty="0" smtClean="0"/>
            </a:br>
            <a:endParaRPr lang="en-AU" sz="1200" dirty="0" smtClean="0"/>
          </a:p>
          <a:p>
            <a:r>
              <a:rPr lang="en-AU" sz="1400" dirty="0" smtClean="0"/>
              <a:t>Partition data into four quadrants (NW, NE, SW, SE) using the median point on each</a:t>
            </a:r>
            <a:r>
              <a:rPr lang="en-AU" sz="1400" dirty="0" smtClean="0"/>
              <a:t>  </a:t>
            </a:r>
          </a:p>
          <a:p>
            <a:pPr lvl="1"/>
            <a:r>
              <a:rPr lang="en-AU" sz="1200" dirty="0" err="1" smtClean="0"/>
              <a:t>Recurse</a:t>
            </a:r>
            <a:r>
              <a:rPr lang="en-AU" sz="1200" dirty="0" smtClean="0"/>
              <a:t> on each quadrant</a:t>
            </a:r>
            <a:r>
              <a:rPr lang="en-AU" sz="1200" dirty="0" smtClean="0"/>
              <a:t> </a:t>
            </a:r>
          </a:p>
          <a:p>
            <a:pPr lvl="1"/>
            <a:r>
              <a:rPr lang="en-AU" sz="1200" dirty="0" smtClean="0"/>
              <a:t> Stop when </a:t>
            </a:r>
            <a:r>
              <a:rPr lang="en-AU" sz="1100" dirty="0" smtClean="0"/>
              <a:t>#</a:t>
            </a:r>
            <a:r>
              <a:rPr lang="en-AU" sz="1100" dirty="0" smtClean="0"/>
              <a:t>instances = </a:t>
            </a:r>
            <a:r>
              <a:rPr lang="en-AU" sz="1100" dirty="0" err="1" smtClean="0"/>
              <a:t>sqrt{total</a:t>
            </a:r>
            <a:r>
              <a:rPr lang="en-AU" sz="1100" dirty="0" smtClean="0"/>
              <a:t> instances}. </a:t>
            </a:r>
          </a:p>
          <a:p>
            <a:r>
              <a:rPr lang="en-AU" sz="1400" dirty="0" smtClean="0"/>
              <a:t>Clusters are generated by combining neighbouring leaf quadrants with similar densities. </a:t>
            </a:r>
          </a:p>
          <a:p>
            <a:pPr lvl="1"/>
            <a:r>
              <a:rPr lang="en-AU" sz="1200" dirty="0" smtClean="0"/>
              <a:t>The median score of dependent variables in each quadrant is then displayed.</a:t>
            </a:r>
            <a:endParaRPr lang="en-US" sz="12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pPr>
              <a:buNone/>
            </a:pPr>
            <a:endParaRPr lang="en-US" sz="1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990" y="2129075"/>
            <a:ext cx="3323489" cy="3226735"/>
          </a:xfrm>
          <a:prstGeom prst="rect">
            <a:avLst/>
          </a:prstGeom>
        </p:spPr>
      </p:pic>
      <p:pic>
        <p:nvPicPr>
          <p:cNvPr id="9" name="Picture 8" descr="Picture 1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750" y="3835789"/>
            <a:ext cx="2221065" cy="4703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8784" y="5413098"/>
            <a:ext cx="2769100" cy="230832"/>
          </a:xfrm>
          <a:prstGeom prst="rect">
            <a:avLst/>
          </a:prstGeom>
          <a:solidFill>
            <a:srgbClr val="5281B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rgbClr val="FFFFFF"/>
                </a:solidFill>
              </a:rPr>
              <a:t>Algorithm </a:t>
            </a:r>
            <a:r>
              <a:rPr lang="en-US" sz="900" dirty="0" err="1" smtClean="0">
                <a:solidFill>
                  <a:srgbClr val="FFFFFF"/>
                </a:solidFill>
              </a:rPr>
              <a:t>recurses</a:t>
            </a:r>
            <a:r>
              <a:rPr lang="en-US" sz="900" dirty="0" smtClean="0">
                <a:solidFill>
                  <a:srgbClr val="FFFFFF"/>
                </a:solidFill>
              </a:rPr>
              <a:t> on each quadrant NW, NE, SW, SE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7990" y="2253389"/>
            <a:ext cx="428322" cy="276999"/>
          </a:xfrm>
          <a:prstGeom prst="rect">
            <a:avLst/>
          </a:prstGeom>
          <a:solidFill>
            <a:srgbClr val="5281BB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NW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6114" y="2253389"/>
            <a:ext cx="359143" cy="276999"/>
          </a:xfrm>
          <a:prstGeom prst="rect">
            <a:avLst/>
          </a:prstGeom>
          <a:solidFill>
            <a:srgbClr val="5281BB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NE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8625" y="4239295"/>
            <a:ext cx="330514" cy="276999"/>
          </a:xfrm>
          <a:prstGeom prst="rect">
            <a:avLst/>
          </a:prstGeom>
          <a:solidFill>
            <a:srgbClr val="5281BB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SE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7990" y="4239295"/>
            <a:ext cx="391153" cy="276999"/>
          </a:xfrm>
          <a:prstGeom prst="rect">
            <a:avLst/>
          </a:prstGeom>
          <a:solidFill>
            <a:srgbClr val="5281BB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SW</a:t>
            </a:r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10800000" flipV="1">
            <a:off x="7511921" y="2369552"/>
            <a:ext cx="830136" cy="160835"/>
          </a:xfrm>
          <a:prstGeom prst="line">
            <a:avLst/>
          </a:prstGeom>
          <a:ln w="3175" cmpd="sng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2" idx="1"/>
          </p:cNvCxnSpPr>
          <p:nvPr/>
        </p:nvCxnSpPr>
        <p:spPr>
          <a:xfrm rot="10800000">
            <a:off x="7511923" y="4105721"/>
            <a:ext cx="796702" cy="272074"/>
          </a:xfrm>
          <a:prstGeom prst="line">
            <a:avLst/>
          </a:prstGeom>
          <a:ln w="3175" cmpd="sng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879143" y="2392681"/>
            <a:ext cx="547080" cy="137706"/>
          </a:xfrm>
          <a:prstGeom prst="line">
            <a:avLst/>
          </a:prstGeom>
          <a:ln w="3175" cmpd="sng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5840947" y="4105721"/>
            <a:ext cx="547080" cy="272074"/>
          </a:xfrm>
          <a:prstGeom prst="line">
            <a:avLst/>
          </a:prstGeom>
          <a:ln w="3175" cmpd="sng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256621" y="2590800"/>
          <a:ext cx="6337979" cy="1828800"/>
        </p:xfrm>
        <a:graphic>
          <a:graphicData uri="http://schemas.openxmlformats.org/presentationml/2006/ole">
            <p:oleObj spid="_x0000_s24578" name="Document" r:id="rId3" imgW="5765800" imgH="1663700" progId="Word.Document.12">
              <p:link updateAutomatic="1"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For example, in the following figure, each dot is a 24-dimensional project description </a:t>
            </a:r>
          </a:p>
          <a:p>
            <a:pPr lvl="1"/>
            <a:r>
              <a:rPr lang="en-AU" dirty="0" smtClean="0"/>
              <a:t> colours denote the median time for project development within each cluster.</a:t>
            </a:r>
          </a:p>
          <a:p>
            <a:pPr lvl="1"/>
            <a:endParaRPr lang="en-AU" dirty="0" smtClean="0"/>
          </a:p>
          <a:p>
            <a:pPr lvl="1"/>
            <a:endParaRPr lang="en-AU" dirty="0" smtClean="0"/>
          </a:p>
          <a:p>
            <a:pPr lvl="1"/>
            <a:endParaRPr lang="en-AU" dirty="0" smtClean="0"/>
          </a:p>
          <a:p>
            <a:pPr lvl="1"/>
            <a:endParaRPr lang="en-AU" dirty="0" smtClean="0"/>
          </a:p>
          <a:p>
            <a:pPr lvl="1"/>
            <a:endParaRPr lang="en-AU" dirty="0" smtClean="0"/>
          </a:p>
          <a:p>
            <a:pPr>
              <a:buNone/>
            </a:pPr>
            <a:r>
              <a:rPr lang="en-AU" dirty="0" smtClean="0"/>
              <a:t>	                   </a:t>
            </a:r>
            <a:r>
              <a:rPr lang="en-AU" dirty="0" smtClean="0"/>
              <a:t> </a:t>
            </a:r>
            <a:r>
              <a:rPr lang="en-AU" sz="1400" dirty="0" smtClean="0"/>
              <a:t>a</a:t>
            </a:r>
            <a:r>
              <a:rPr lang="en-AU" sz="1400" dirty="0" smtClean="0"/>
              <a:t>) initial 2 dimensions    (</a:t>
            </a:r>
            <a:r>
              <a:rPr lang="en-AU" sz="1400" dirty="0" err="1" smtClean="0"/>
              <a:t>b</a:t>
            </a:r>
            <a:r>
              <a:rPr lang="en-AU" sz="1400" dirty="0" smtClean="0"/>
              <a:t>) after recursion        </a:t>
            </a:r>
            <a:r>
              <a:rPr lang="en-AU" sz="1400" dirty="0" smtClean="0"/>
              <a:t>  </a:t>
            </a:r>
            <a:r>
              <a:rPr lang="en-AU" sz="1400" dirty="0" smtClean="0"/>
              <a:t>(</a:t>
            </a:r>
            <a:r>
              <a:rPr lang="en-AU" sz="1400" dirty="0" err="1" smtClean="0"/>
              <a:t>c</a:t>
            </a:r>
            <a:r>
              <a:rPr lang="en-AU" sz="1400" dirty="0" smtClean="0"/>
              <a:t>) showing clusters,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                                                                                                                       </a:t>
            </a:r>
            <a:r>
              <a:rPr lang="en-US" sz="1400" dirty="0" smtClean="0"/>
              <a:t> </a:t>
            </a:r>
            <a:r>
              <a:rPr lang="en-AU" sz="1400" dirty="0" smtClean="0"/>
              <a:t>with </a:t>
            </a:r>
            <a:r>
              <a:rPr lang="en-AU" sz="1400" dirty="0" smtClean="0"/>
              <a:t>median  scores</a:t>
            </a:r>
            <a:endParaRPr lang="en-US" sz="1400" dirty="0" smtClean="0"/>
          </a:p>
          <a:p>
            <a:r>
              <a:rPr lang="en-AU" dirty="0" smtClean="0"/>
              <a:t>When applied for decision support systems, IDEA provides a framework for analysts to interactively explore complex multi-dimensional data</a:t>
            </a:r>
          </a:p>
          <a:p>
            <a:pPr lvl="1"/>
            <a:r>
              <a:rPr lang="en-AU" dirty="0" smtClean="0"/>
              <a:t>	</a:t>
            </a:r>
            <a:r>
              <a:rPr lang="en-AU" dirty="0" err="1" smtClean="0"/>
              <a:t>e.g</a:t>
            </a:r>
            <a:r>
              <a:rPr lang="en-US" dirty="0" smtClean="0"/>
              <a:t>. Active learning = sample the boundary between neighboring clusters with very different median scores. For example:  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780049" y="3173372"/>
            <a:ext cx="3406132" cy="2669802"/>
          </a:xfrm>
          <a:custGeom>
            <a:avLst/>
            <a:gdLst>
              <a:gd name="connsiteX0" fmla="*/ 0 w 5247632"/>
              <a:gd name="connsiteY0" fmla="*/ 2868981 h 3099899"/>
              <a:gd name="connsiteX1" fmla="*/ 4733364 w 5247632"/>
              <a:gd name="connsiteY1" fmla="*/ 2680048 h 3099899"/>
              <a:gd name="connsiteX2" fmla="*/ 3085608 w 5247632"/>
              <a:gd name="connsiteY2" fmla="*/ 349876 h 3099899"/>
              <a:gd name="connsiteX3" fmla="*/ 1784195 w 5247632"/>
              <a:gd name="connsiteY3" fmla="*/ 580794 h 3099899"/>
              <a:gd name="connsiteX0" fmla="*/ 0 w 5361932"/>
              <a:gd name="connsiteY0" fmla="*/ 2578584 h 2694043"/>
              <a:gd name="connsiteX1" fmla="*/ 4733364 w 5361932"/>
              <a:gd name="connsiteY1" fmla="*/ 2389651 h 2694043"/>
              <a:gd name="connsiteX2" fmla="*/ 3771408 w 5361932"/>
              <a:gd name="connsiteY2" fmla="*/ 821479 h 2694043"/>
              <a:gd name="connsiteX3" fmla="*/ 1784195 w 5361932"/>
              <a:gd name="connsiteY3" fmla="*/ 290397 h 2694043"/>
              <a:gd name="connsiteX0" fmla="*/ 0 w 4206232"/>
              <a:gd name="connsiteY0" fmla="*/ 2349984 h 2644402"/>
              <a:gd name="connsiteX1" fmla="*/ 3742764 w 4206232"/>
              <a:gd name="connsiteY1" fmla="*/ 2389651 h 2644402"/>
              <a:gd name="connsiteX2" fmla="*/ 2780808 w 4206232"/>
              <a:gd name="connsiteY2" fmla="*/ 821479 h 2644402"/>
              <a:gd name="connsiteX3" fmla="*/ 793595 w 4206232"/>
              <a:gd name="connsiteY3" fmla="*/ 290397 h 2644402"/>
              <a:gd name="connsiteX0" fmla="*/ 0 w 3406132"/>
              <a:gd name="connsiteY0" fmla="*/ 2502384 h 2669802"/>
              <a:gd name="connsiteX1" fmla="*/ 3056964 w 3406132"/>
              <a:gd name="connsiteY1" fmla="*/ 2389651 h 2669802"/>
              <a:gd name="connsiteX2" fmla="*/ 2095008 w 3406132"/>
              <a:gd name="connsiteY2" fmla="*/ 821479 h 2669802"/>
              <a:gd name="connsiteX3" fmla="*/ 107795 w 3406132"/>
              <a:gd name="connsiteY3" fmla="*/ 290397 h 2669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6132" h="2669802">
                <a:moveTo>
                  <a:pt x="0" y="2502384"/>
                </a:moveTo>
                <a:cubicBezTo>
                  <a:pt x="2109548" y="2617843"/>
                  <a:pt x="2707796" y="2669802"/>
                  <a:pt x="3056964" y="2389651"/>
                </a:cubicBezTo>
                <a:cubicBezTo>
                  <a:pt x="3406132" y="2109500"/>
                  <a:pt x="2586536" y="1171355"/>
                  <a:pt x="2095008" y="821479"/>
                </a:cubicBezTo>
                <a:cubicBezTo>
                  <a:pt x="1603480" y="471603"/>
                  <a:pt x="512737" y="0"/>
                  <a:pt x="107795" y="290397"/>
                </a:cubicBezTo>
              </a:path>
            </a:pathLst>
          </a:custGeom>
          <a:ln w="317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52160" y="3413760"/>
            <a:ext cx="73152" cy="731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Current </a:t>
            </a:r>
            <a:br>
              <a:rPr lang="en-US" sz="5400" dirty="0" smtClean="0"/>
            </a:br>
            <a:r>
              <a:rPr lang="en-US" sz="5400" dirty="0" smtClean="0"/>
              <a:t>status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Work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470025"/>
            <a:ext cx="4040188" cy="36988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This quarter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839912"/>
            <a:ext cx="4040188" cy="3951288"/>
          </a:xfrm>
        </p:spPr>
        <p:txBody>
          <a:bodyPr>
            <a:noAutofit/>
          </a:bodyPr>
          <a:lstStyle/>
          <a:p>
            <a:pPr marL="457200" indent="-457200">
              <a:buNone/>
            </a:pPr>
            <a:r>
              <a:rPr lang="en-US" sz="1200" dirty="0" smtClean="0"/>
              <a:t>0.	Porting work</a:t>
            </a:r>
          </a:p>
          <a:p>
            <a:pPr marL="857250" lvl="1" indent="-457200"/>
            <a:r>
              <a:rPr lang="en-US" sz="1200" dirty="0" smtClean="0"/>
              <a:t>Assisting </a:t>
            </a:r>
            <a:r>
              <a:rPr lang="en-US" sz="1200" dirty="0" err="1" smtClean="0"/>
              <a:t>Grammatech</a:t>
            </a:r>
            <a:r>
              <a:rPr lang="en-US" sz="1200" dirty="0" smtClean="0"/>
              <a:t> with commissioning our algorithms at their site</a:t>
            </a:r>
          </a:p>
          <a:p>
            <a:pPr marL="457200" indent="-457200">
              <a:buNone/>
            </a:pPr>
            <a:r>
              <a:rPr lang="en-US" sz="1200" dirty="0" smtClean="0"/>
              <a:t>1.	Data collection</a:t>
            </a:r>
          </a:p>
          <a:p>
            <a:pPr marL="514350" lvl="1" indent="-114300"/>
            <a:r>
              <a:rPr lang="en-US" sz="1200" dirty="0" smtClean="0"/>
              <a:t>Menzies has organized going on-site at Microsoft in July for a month to look for data at that site.</a:t>
            </a:r>
          </a:p>
          <a:p>
            <a:pPr marL="457200" indent="-457200">
              <a:buNone/>
            </a:pPr>
            <a:r>
              <a:rPr lang="en-US" sz="1200" dirty="0" smtClean="0"/>
              <a:t>2.	Scalability studies</a:t>
            </a:r>
          </a:p>
          <a:p>
            <a:pPr lvl="1"/>
            <a:r>
              <a:rPr lang="en-US" sz="1200" dirty="0" smtClean="0"/>
              <a:t>Trying algorithms on larger data sets</a:t>
            </a:r>
          </a:p>
          <a:p>
            <a:pPr lvl="1"/>
            <a:r>
              <a:rPr lang="en-US" sz="1200" dirty="0" smtClean="0"/>
              <a:t>Summary: Scales very well (linear time)</a:t>
            </a:r>
          </a:p>
          <a:p>
            <a:pPr lvl="1"/>
            <a:r>
              <a:rPr lang="en-US" sz="1200" dirty="0" smtClean="0"/>
              <a:t>For more details, see “How Fast?” Below </a:t>
            </a:r>
          </a:p>
          <a:p>
            <a:pPr marL="457200" indent="-457200">
              <a:buNone/>
            </a:pPr>
            <a:r>
              <a:rPr lang="en-US" sz="1200" dirty="0" smtClean="0"/>
              <a:t>3.	Documentation work</a:t>
            </a:r>
          </a:p>
          <a:p>
            <a:pPr lvl="1"/>
            <a:r>
              <a:rPr lang="en-US" sz="1200" dirty="0" smtClean="0"/>
              <a:t>Defining algorithms</a:t>
            </a:r>
          </a:p>
          <a:p>
            <a:pPr lvl="1"/>
            <a:r>
              <a:rPr lang="en-US" sz="1200" dirty="0" smtClean="0"/>
              <a:t>Writing tutorials on our methods </a:t>
            </a:r>
          </a:p>
          <a:p>
            <a:pPr lvl="1"/>
            <a:r>
              <a:rPr lang="en-US" sz="1200" dirty="0" smtClean="0"/>
              <a:t>Current status: see “Descriptions, Below” </a:t>
            </a:r>
          </a:p>
          <a:p>
            <a:pPr marL="457200" indent="-457200">
              <a:buNone/>
            </a:pPr>
            <a:r>
              <a:rPr lang="en-US" sz="1200" dirty="0" smtClean="0"/>
              <a:t>4.	Understanding active learning</a:t>
            </a:r>
          </a:p>
          <a:p>
            <a:pPr lvl="1"/>
            <a:r>
              <a:rPr lang="en-US" sz="1200" dirty="0" smtClean="0"/>
              <a:t>Puzzle: Standard active learning methods fail of our defect data sets</a:t>
            </a:r>
          </a:p>
          <a:p>
            <a:pPr lvl="1"/>
            <a:r>
              <a:rPr lang="en-US" sz="1200" dirty="0" smtClean="0"/>
              <a:t>Question: What is different about our data?</a:t>
            </a:r>
          </a:p>
          <a:p>
            <a:pPr lvl="1"/>
            <a:r>
              <a:rPr lang="en-US" sz="1200" dirty="0" smtClean="0"/>
              <a:t>Answer: We can now characterize topologies of the data that do, do not support active learning (see below: “Inside the data”) </a:t>
            </a:r>
            <a:endParaRPr lang="en-US" sz="12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1470025"/>
            <a:ext cx="4041775" cy="36988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Next quarter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1992312"/>
            <a:ext cx="4194175" cy="3951288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buNone/>
            </a:pPr>
            <a:r>
              <a:rPr lang="en-US" sz="1200" dirty="0" smtClean="0"/>
              <a:t>0.	More porting work</a:t>
            </a:r>
          </a:p>
          <a:p>
            <a:pPr marL="457200" indent="-457200">
              <a:lnSpc>
                <a:spcPct val="80000"/>
              </a:lnSpc>
              <a:buNone/>
            </a:pPr>
            <a:endParaRPr lang="en-US" sz="1200" dirty="0" smtClean="0"/>
          </a:p>
          <a:p>
            <a:pPr marL="457200" indent="-457200">
              <a:lnSpc>
                <a:spcPct val="80000"/>
              </a:lnSpc>
              <a:buNone/>
            </a:pPr>
            <a:endParaRPr lang="en-US" sz="1200" dirty="0" smtClean="0"/>
          </a:p>
          <a:p>
            <a:pPr marL="457200" indent="-457200">
              <a:lnSpc>
                <a:spcPct val="80000"/>
              </a:lnSpc>
              <a:buNone/>
            </a:pPr>
            <a:r>
              <a:rPr lang="en-US" sz="1200" dirty="0" smtClean="0"/>
              <a:t>1.	Data collection</a:t>
            </a:r>
          </a:p>
          <a:p>
            <a:pPr marL="457200" indent="-457200">
              <a:lnSpc>
                <a:spcPct val="80000"/>
              </a:lnSpc>
              <a:buNone/>
            </a:pPr>
            <a:endParaRPr lang="en-US" sz="1200" dirty="0" smtClean="0"/>
          </a:p>
          <a:p>
            <a:pPr marL="457200" indent="-457200">
              <a:lnSpc>
                <a:spcPct val="80000"/>
              </a:lnSpc>
              <a:buNone/>
            </a:pPr>
            <a:endParaRPr lang="en-US" sz="1200" dirty="0" smtClean="0"/>
          </a:p>
          <a:p>
            <a:pPr marL="457200" indent="-457200">
              <a:lnSpc>
                <a:spcPct val="80000"/>
              </a:lnSpc>
              <a:buNone/>
            </a:pPr>
            <a:r>
              <a:rPr lang="en-US" sz="1200" dirty="0" smtClean="0"/>
              <a:t>2.	Exploiting our optimizations</a:t>
            </a:r>
          </a:p>
          <a:p>
            <a:pPr lvl="1">
              <a:lnSpc>
                <a:spcPct val="80000"/>
              </a:lnSpc>
            </a:pPr>
            <a:r>
              <a:rPr lang="en-US" sz="1200" dirty="0" smtClean="0"/>
              <a:t>Given these fast algorithms…</a:t>
            </a:r>
          </a:p>
          <a:p>
            <a:pPr lvl="1">
              <a:lnSpc>
                <a:spcPct val="80000"/>
              </a:lnSpc>
            </a:pPr>
            <a:r>
              <a:rPr lang="en-US" sz="1200" dirty="0" smtClean="0"/>
              <a:t>… are their other opportunities for analysis?</a:t>
            </a:r>
          </a:p>
          <a:p>
            <a:pPr lvl="1">
              <a:lnSpc>
                <a:spcPct val="80000"/>
              </a:lnSpc>
            </a:pPr>
            <a:r>
              <a:rPr lang="en-US" sz="1200" dirty="0" smtClean="0"/>
              <a:t>Not “just” active learning</a:t>
            </a:r>
          </a:p>
          <a:p>
            <a:pPr lvl="1">
              <a:lnSpc>
                <a:spcPct val="80000"/>
              </a:lnSpc>
              <a:buNone/>
            </a:pPr>
            <a:endParaRPr lang="en-US" sz="1200" dirty="0" smtClean="0"/>
          </a:p>
          <a:p>
            <a:pPr marL="457200" indent="-457200">
              <a:lnSpc>
                <a:spcPct val="80000"/>
              </a:lnSpc>
              <a:buNone/>
            </a:pPr>
            <a:r>
              <a:rPr lang="en-US" sz="1200" dirty="0" smtClean="0"/>
              <a:t>3.	Documentation work</a:t>
            </a:r>
          </a:p>
          <a:p>
            <a:pPr lvl="1">
              <a:lnSpc>
                <a:spcPct val="80000"/>
              </a:lnSpc>
            </a:pPr>
            <a:r>
              <a:rPr lang="en-US" sz="1200" dirty="0" smtClean="0"/>
              <a:t>Need an extensive tutorial document</a:t>
            </a:r>
          </a:p>
          <a:p>
            <a:pPr lvl="1">
              <a:lnSpc>
                <a:spcPct val="80000"/>
              </a:lnSpc>
            </a:pPr>
            <a:endParaRPr lang="en-US" sz="1200" dirty="0" smtClean="0"/>
          </a:p>
          <a:p>
            <a:pPr lvl="1">
              <a:lnSpc>
                <a:spcPct val="80000"/>
              </a:lnSpc>
            </a:pPr>
            <a:endParaRPr lang="en-US" sz="1200" dirty="0" smtClean="0"/>
          </a:p>
          <a:p>
            <a:pPr marL="457200" indent="-457200">
              <a:lnSpc>
                <a:spcPct val="80000"/>
              </a:lnSpc>
              <a:buNone/>
            </a:pPr>
            <a:r>
              <a:rPr lang="en-US" sz="1200" dirty="0" smtClean="0"/>
              <a:t>4.	Better active learning</a:t>
            </a:r>
          </a:p>
          <a:p>
            <a:pPr lvl="1">
              <a:lnSpc>
                <a:spcPct val="80000"/>
              </a:lnSpc>
            </a:pPr>
            <a:r>
              <a:rPr lang="en-US" sz="1200" dirty="0" smtClean="0"/>
              <a:t>Given the findings (at left), check if defect data does/does not have the topology that supports active learning.</a:t>
            </a:r>
          </a:p>
          <a:p>
            <a:pPr lvl="1">
              <a:lnSpc>
                <a:spcPct val="80000"/>
              </a:lnSpc>
            </a:pPr>
            <a:r>
              <a:rPr lang="en-US" sz="1200" dirty="0" smtClean="0"/>
              <a:t>If so, then write a new active learner for that topology</a:t>
            </a:r>
          </a:p>
          <a:p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609600" y="2524124"/>
            <a:ext cx="7924800" cy="1588"/>
          </a:xfrm>
          <a:prstGeom prst="line">
            <a:avLst/>
          </a:prstGeom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09600" y="3133724"/>
            <a:ext cx="7924800" cy="1588"/>
          </a:xfrm>
          <a:prstGeom prst="line">
            <a:avLst/>
          </a:prstGeom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33400" y="3973512"/>
            <a:ext cx="7924800" cy="1588"/>
          </a:xfrm>
          <a:prstGeom prst="line">
            <a:avLst/>
          </a:prstGeom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33400" y="4886324"/>
            <a:ext cx="7924800" cy="1588"/>
          </a:xfrm>
          <a:prstGeom prst="line">
            <a:avLst/>
          </a:prstGeom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Details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AutoNum type="arabicParenR"/>
            </a:pPr>
            <a:r>
              <a:rPr lang="en-US" dirty="0" smtClean="0">
                <a:solidFill>
                  <a:schemeClr val="tx1"/>
                </a:solidFill>
              </a:rPr>
              <a:t>Data collection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/>
              <a:t>Optimization studies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/>
              <a:t>Documentation work</a:t>
            </a:r>
          </a:p>
          <a:p>
            <a:pPr marL="457200" indent="-457200">
              <a:buAutoNum type="arabicParenR"/>
            </a:pPr>
            <a:r>
              <a:rPr lang="en-US" dirty="0" smtClean="0"/>
              <a:t>Understanding active learning</a:t>
            </a:r>
          </a:p>
          <a:p>
            <a:pPr marL="457200" indent="-457200">
              <a:buAutoNum type="arabicParenR"/>
            </a:pP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r>
              <a:rPr lang="en-US" dirty="0" smtClean="0"/>
              <a:t>Given that</a:t>
            </a:r>
          </a:p>
          <a:p>
            <a:pPr lvl="1"/>
            <a:r>
              <a:rPr lang="en-US" dirty="0" smtClean="0"/>
              <a:t>We have a working  integration of IDEA and </a:t>
            </a:r>
            <a:r>
              <a:rPr lang="en-US" dirty="0" err="1" smtClean="0"/>
              <a:t>CodeSurfer/CodeSonar</a:t>
            </a:r>
            <a:endParaRPr lang="en-US" dirty="0" smtClean="0"/>
          </a:p>
          <a:p>
            <a:pPr lvl="1"/>
            <a:r>
              <a:rPr lang="en-US" dirty="0" smtClean="0"/>
              <a:t>We can resolve licensing issues</a:t>
            </a:r>
          </a:p>
          <a:p>
            <a:r>
              <a:rPr lang="en-US" dirty="0" smtClean="0"/>
              <a:t>Menzies goes to Microsoft in July, hunting for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2450" y="1752600"/>
            <a:ext cx="438150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Details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/>
              <a:buAutoNum type="arabicParenR"/>
            </a:pPr>
            <a:r>
              <a:rPr lang="en-US" dirty="0" smtClean="0"/>
              <a:t>Data collection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>
                <a:solidFill>
                  <a:srgbClr val="000000"/>
                </a:solidFill>
              </a:rPr>
              <a:t>Scalability </a:t>
            </a:r>
            <a:r>
              <a:rPr lang="en-US" dirty="0" smtClean="0">
                <a:solidFill>
                  <a:schemeClr val="tx1"/>
                </a:solidFill>
              </a:rPr>
              <a:t>studies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/>
              <a:t>Documentation work</a:t>
            </a:r>
          </a:p>
          <a:p>
            <a:pPr marL="457200" indent="-457200">
              <a:buAutoNum type="arabicParenR"/>
            </a:pPr>
            <a:r>
              <a:rPr lang="en-US" dirty="0" smtClean="0"/>
              <a:t>Understanding active learning</a:t>
            </a:r>
          </a:p>
          <a:p>
            <a:pPr marL="457200" indent="-457200">
              <a:buAutoNum type="arabicParenR"/>
            </a:pP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2a. IDEA is fast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Inference and classification </a:t>
            </a:r>
          </a:p>
          <a:p>
            <a:pPr lvl="1"/>
            <a:r>
              <a:rPr lang="en-US" dirty="0" smtClean="0"/>
              <a:t>executes on a 2-D space, inferred after a recursive division of the attribute space according to the dimensions of greatest variance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Without IDEA: </a:t>
            </a:r>
          </a:p>
          <a:p>
            <a:pPr lvl="1"/>
            <a:r>
              <a:rPr lang="en-US" dirty="0" smtClean="0"/>
              <a:t>classification requires inference over all attributes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With IDEA: </a:t>
            </a:r>
          </a:p>
          <a:p>
            <a:pPr lvl="1"/>
            <a:r>
              <a:rPr lang="en-US" dirty="0" smtClean="0"/>
              <a:t>classification requires inference over 2 attributes</a:t>
            </a:r>
          </a:p>
          <a:p>
            <a:pPr lvl="1"/>
            <a:r>
              <a:rPr lang="en-US" dirty="0" smtClean="0"/>
              <a:t>Dramatically faster (see the “</a:t>
            </a:r>
            <a:r>
              <a:rPr lang="en-US" u="sng" dirty="0" smtClean="0">
                <a:solidFill>
                  <a:srgbClr val="7E609F"/>
                </a:solidFill>
              </a:rPr>
              <a:t>ratio</a:t>
            </a:r>
            <a:r>
              <a:rPr lang="en-US" dirty="0" smtClean="0"/>
              <a:t>” plot on next slide: 10 to 100 times faster)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times shown on next slide includes:</a:t>
            </a:r>
          </a:p>
          <a:p>
            <a:pPr lvl="1"/>
            <a:r>
              <a:rPr lang="en-US" dirty="0" smtClean="0"/>
              <a:t> Time required to find the clusters </a:t>
            </a:r>
          </a:p>
          <a:p>
            <a:pPr lvl="1"/>
            <a:r>
              <a:rPr lang="en-US" dirty="0" smtClean="0"/>
              <a:t>Time required to move test instances down the tree of clusters,</a:t>
            </a:r>
          </a:p>
          <a:p>
            <a:pPr lvl="1"/>
            <a:r>
              <a:rPr lang="en-US" dirty="0" smtClean="0"/>
              <a:t>Time required to apply </a:t>
            </a:r>
            <a:r>
              <a:rPr lang="en-US" dirty="0" err="1" smtClean="0"/>
              <a:t>NaiveBayes</a:t>
            </a:r>
            <a:r>
              <a:rPr lang="en-US" dirty="0" smtClean="0"/>
              <a:t> within the selected cluster.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2b: IDEA is fast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2743200" y="1447800"/>
          <a:ext cx="5257800" cy="2239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2133600" y="3687762"/>
          <a:ext cx="73914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1752600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Runtimes on different data  sets: CM1, KC2, MW1, KC3, PC1, KC1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38100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Same data, </a:t>
            </a:r>
          </a:p>
          <a:p>
            <a:r>
              <a:rPr lang="en-US" dirty="0" smtClean="0"/>
              <a:t>log scale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5048071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E609F"/>
                </a:solidFill>
              </a:rPr>
              <a:t>Ratio IDEA to classification using all dimensions</a:t>
            </a:r>
            <a:endParaRPr lang="en-US" dirty="0">
              <a:solidFill>
                <a:srgbClr val="7E609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905000" y="2286000"/>
            <a:ext cx="838200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00200" y="4038600"/>
            <a:ext cx="1143000" cy="417731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905000" y="5257800"/>
            <a:ext cx="1600200" cy="228601"/>
          </a:xfrm>
          <a:prstGeom prst="line">
            <a:avLst/>
          </a:prstGeom>
          <a:ln w="3175" cap="flat" cmpd="sng" algn="ctr">
            <a:solidFill>
              <a:srgbClr val="7E609F"/>
            </a:solidFill>
            <a:prstDash val="sysDot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2c. Scalability studies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3200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How well does IDEA scale to larger data sets?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1800" dirty="0" smtClean="0"/>
              <a:t>For Data in </a:t>
            </a:r>
            <a:r>
              <a:rPr lang="en-US" sz="1800" dirty="0" err="1" smtClean="0"/>
              <a:t>ManyDataSets</a:t>
            </a:r>
            <a:r>
              <a:rPr lang="en-US" sz="1800" dirty="0" smtClean="0"/>
              <a:t> do</a:t>
            </a:r>
          </a:p>
          <a:p>
            <a:pPr lvl="1"/>
            <a:r>
              <a:rPr lang="en-US" sz="1600" dirty="0" smtClean="0"/>
              <a:t>Train[0] =   </a:t>
            </a:r>
            <a:r>
              <a:rPr lang="en-US" sz="1600" dirty="0" err="1" smtClean="0"/>
              <a:t>copy(Data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Run analysis</a:t>
            </a:r>
          </a:p>
          <a:p>
            <a:pPr lvl="1"/>
            <a:r>
              <a:rPr lang="en-US" sz="1600" dirty="0" smtClean="0"/>
              <a:t>For </a:t>
            </a:r>
            <a:r>
              <a:rPr lang="en-US" sz="1600" dirty="0" err="1" smtClean="0"/>
              <a:t>i</a:t>
            </a:r>
            <a:r>
              <a:rPr lang="en-US" sz="1600" dirty="0" smtClean="0"/>
              <a:t>= 1 to 3 do</a:t>
            </a:r>
          </a:p>
          <a:p>
            <a:pPr lvl="2"/>
            <a:r>
              <a:rPr lang="en-US" sz="1400" dirty="0" err="1" smtClean="0"/>
              <a:t>Train[i</a:t>
            </a:r>
            <a:r>
              <a:rPr lang="en-US" sz="1400" dirty="0" smtClean="0"/>
              <a:t>] =  Train[i-1], copied twice</a:t>
            </a:r>
          </a:p>
          <a:p>
            <a:pPr lvl="2"/>
            <a:r>
              <a:rPr lang="en-US" sz="1400" dirty="0" smtClean="0"/>
              <a:t>Run IDEA on </a:t>
            </a:r>
            <a:r>
              <a:rPr lang="en-US" sz="1400" dirty="0" err="1" smtClean="0"/>
              <a:t>Train[i</a:t>
            </a:r>
            <a:r>
              <a:rPr lang="en-US" sz="1400" dirty="0" smtClean="0"/>
              <a:t>]</a:t>
            </a:r>
            <a:br>
              <a:rPr lang="en-US" sz="1400" dirty="0" smtClean="0"/>
            </a:br>
            <a:endParaRPr lang="en-US" sz="1400" dirty="0" smtClean="0"/>
          </a:p>
          <a:p>
            <a:r>
              <a:rPr lang="en-US" sz="1800" dirty="0" smtClean="0"/>
              <a:t>Results (shown at right)</a:t>
            </a:r>
          </a:p>
          <a:p>
            <a:pPr lvl="1"/>
            <a:r>
              <a:rPr lang="en-US" sz="1600" dirty="0" smtClean="0"/>
              <a:t>All sub-routines of IDEA are linear on #rows (instances)</a:t>
            </a:r>
          </a:p>
          <a:p>
            <a:pPr lvl="1">
              <a:buNone/>
            </a:pPr>
            <a:endParaRPr lang="en-US" sz="1600" dirty="0" smtClean="0"/>
          </a:p>
          <a:p>
            <a:r>
              <a:rPr lang="en-US" sz="1800" dirty="0" smtClean="0"/>
              <a:t>Conclusion: IDEA scales to very large data sets</a:t>
            </a:r>
          </a:p>
          <a:p>
            <a:pPr lvl="1"/>
            <a:endParaRPr lang="en-US" sz="1600" dirty="0" smtClean="0"/>
          </a:p>
          <a:p>
            <a:endParaRPr lang="en-US" sz="1800" dirty="0" smtClean="0"/>
          </a:p>
        </p:txBody>
      </p:sp>
      <p:pic>
        <p:nvPicPr>
          <p:cNvPr id="12" name="Content Placeholder 11" descr="all (1).pdf"/>
          <p:cNvPicPr>
            <a:picLocks noGrp="1" noChangeAspect="1"/>
          </p:cNvPicPr>
          <p:nvPr>
            <p:ph sz="half" idx="2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622335" y="2057400"/>
            <a:ext cx="5521665" cy="3865166"/>
          </a:xfr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2d. Digression: is faster stupider?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68087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Defect estimation data</a:t>
            </a:r>
          </a:p>
          <a:p>
            <a:r>
              <a:rPr lang="en-US" dirty="0" smtClean="0"/>
              <a:t>Treatment1:</a:t>
            </a:r>
          </a:p>
          <a:p>
            <a:pPr lvl="1"/>
            <a:r>
              <a:rPr lang="en-US" dirty="0" smtClean="0"/>
              <a:t>Generate a hold-out set</a:t>
            </a:r>
          </a:p>
          <a:p>
            <a:pPr lvl="1"/>
            <a:r>
              <a:rPr lang="en-US" dirty="0" smtClean="0"/>
              <a:t>Learn from all the data, minus the hold-out</a:t>
            </a:r>
          </a:p>
          <a:p>
            <a:pPr lvl="1"/>
            <a:r>
              <a:rPr lang="en-US" dirty="0" smtClean="0"/>
              <a:t>Test on the hold-out</a:t>
            </a:r>
          </a:p>
          <a:p>
            <a:r>
              <a:rPr lang="en-US" dirty="0" smtClean="0"/>
              <a:t>Treatment2:</a:t>
            </a:r>
          </a:p>
          <a:p>
            <a:pPr lvl="1"/>
            <a:r>
              <a:rPr lang="en-US" dirty="0" smtClean="0"/>
              <a:t>Generate a hold-out set</a:t>
            </a:r>
            <a:endParaRPr lang="en-US" dirty="0" smtClean="0"/>
          </a:p>
          <a:p>
            <a:pPr lvl="1"/>
            <a:r>
              <a:rPr lang="en-US" dirty="0" smtClean="0"/>
              <a:t>Build clusters on all data, minus the hold-out</a:t>
            </a:r>
          </a:p>
          <a:p>
            <a:pPr lvl="1"/>
            <a:r>
              <a:rPr lang="en-US" dirty="0" smtClean="0"/>
              <a:t>Learn one theory per cluster</a:t>
            </a:r>
          </a:p>
          <a:p>
            <a:pPr lvl="1"/>
            <a:r>
              <a:rPr lang="en-US" dirty="0" smtClean="0"/>
              <a:t>Test by (first) finding nearest cluster then (second) apply the theory from each cluster</a:t>
            </a:r>
          </a:p>
          <a:p>
            <a:r>
              <a:rPr lang="en-US" dirty="0" smtClean="0"/>
              <a:t>Results:</a:t>
            </a:r>
          </a:p>
          <a:p>
            <a:pPr lvl="1"/>
            <a:r>
              <a:rPr lang="en-US" dirty="0" smtClean="0"/>
              <a:t>No statistical difference </a:t>
            </a:r>
            <a:br>
              <a:rPr lang="en-US" dirty="0" smtClean="0"/>
            </a:br>
            <a:r>
              <a:rPr lang="en-US" dirty="0" smtClean="0"/>
              <a:t>between treatments</a:t>
            </a:r>
          </a:p>
          <a:p>
            <a:pPr lvl="1"/>
            <a:r>
              <a:rPr lang="en-US" dirty="0" smtClean="0"/>
              <a:t>So our faster is not stupider.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113" y="1611537"/>
            <a:ext cx="4630174" cy="451462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2e. </a:t>
            </a:r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Given IDEA is so fast,</a:t>
            </a:r>
          </a:p>
          <a:p>
            <a:pPr lvl="1"/>
            <a:r>
              <a:rPr lang="en-US" dirty="0" smtClean="0"/>
              <a:t>Should we restrict it to just active learning?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Hypothesis</a:t>
            </a:r>
          </a:p>
          <a:p>
            <a:pPr lvl="1"/>
            <a:r>
              <a:rPr lang="en-US" dirty="0" smtClean="0"/>
              <a:t>IDEA is a general, scalable,  decision support tool for exploring multi-dimensional data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 test that hypothesis</a:t>
            </a:r>
          </a:p>
          <a:p>
            <a:pPr lvl="1"/>
            <a:r>
              <a:rPr lang="en-US" dirty="0" smtClean="0"/>
              <a:t>Take some general statement of “information needs” of software project managers</a:t>
            </a:r>
          </a:p>
          <a:p>
            <a:pPr lvl="2"/>
            <a:r>
              <a:rPr lang="en-US" dirty="0" err="1" smtClean="0"/>
              <a:t>E.g</a:t>
            </a:r>
            <a:r>
              <a:rPr lang="en-US" dirty="0" smtClean="0"/>
              <a:t>  </a:t>
            </a:r>
            <a:r>
              <a:rPr lang="en-AU" dirty="0" smtClean="0"/>
              <a:t>R. </a:t>
            </a:r>
            <a:r>
              <a:rPr lang="en-AU" dirty="0" err="1" smtClean="0"/>
              <a:t>Buse</a:t>
            </a:r>
            <a:r>
              <a:rPr lang="en-AU" dirty="0" smtClean="0"/>
              <a:t>  and  T. Zimmermann,</a:t>
            </a:r>
            <a:r>
              <a:rPr lang="en-AU" b="1" dirty="0" smtClean="0"/>
              <a:t> Information Needs for Software Development Analytics</a:t>
            </a:r>
            <a:r>
              <a:rPr lang="en-AU" dirty="0" smtClean="0"/>
              <a:t>,  MSR-TR-2011-8, 30 January 2011. </a:t>
            </a:r>
            <a:r>
              <a:rPr lang="en-AU" dirty="0" smtClean="0">
                <a:hlinkClick r:id="rId2"/>
              </a:rPr>
              <a:t>http://goo.gl/LPrJN</a:t>
            </a:r>
            <a:r>
              <a:rPr lang="en-AU" dirty="0" smtClean="0"/>
              <a:t>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Ask the question “what support does IDEA give to these information needs”?</a:t>
            </a:r>
          </a:p>
          <a:p>
            <a:pPr lvl="2">
              <a:buNone/>
            </a:pPr>
            <a:r>
              <a:rPr lang="en-AU" dirty="0" smtClean="0"/>
              <a:t/>
            </a:r>
            <a:br>
              <a:rPr lang="en-AU" dirty="0" smtClean="0"/>
            </a:b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2f. </a:t>
            </a:r>
            <a:r>
              <a:rPr lang="en-US" dirty="0" smtClean="0"/>
              <a:t>Implications for “trending”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22437"/>
            <a:ext cx="2590800" cy="45259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For example, one </a:t>
            </a:r>
            <a:r>
              <a:rPr lang="en-US" sz="1600" dirty="0" err="1" smtClean="0"/>
              <a:t>Buse</a:t>
            </a:r>
            <a:r>
              <a:rPr lang="en-US" sz="1600" dirty="0" smtClean="0"/>
              <a:t>/Zimmermann “information need” is </a:t>
            </a:r>
            <a:r>
              <a:rPr lang="en-US" sz="1600" b="1" u="sng" dirty="0" smtClean="0"/>
              <a:t>trending</a:t>
            </a:r>
            <a:r>
              <a:rPr lang="en-US" sz="1600" dirty="0" smtClean="0"/>
              <a:t>;</a:t>
            </a:r>
          </a:p>
          <a:p>
            <a:pPr lvl="1"/>
            <a:r>
              <a:rPr lang="en-US" sz="1400" dirty="0" smtClean="0"/>
              <a:t> i.e. what are the patterns of changes in projects</a:t>
            </a:r>
            <a:br>
              <a:rPr lang="en-US" sz="1400" dirty="0" smtClean="0"/>
            </a:br>
            <a:endParaRPr lang="en-US" sz="1400" dirty="0" smtClean="0"/>
          </a:p>
          <a:p>
            <a:r>
              <a:rPr lang="en-US" sz="1600" dirty="0" smtClean="0"/>
              <a:t>In IDEA, trending can be implemented as follows:</a:t>
            </a:r>
          </a:p>
          <a:p>
            <a:pPr lvl="1"/>
            <a:r>
              <a:rPr lang="en-US" sz="1400" dirty="0" smtClean="0"/>
              <a:t>Given a project data from N times points (e.g. the red dots, below)</a:t>
            </a:r>
          </a:p>
          <a:p>
            <a:pPr lvl="1"/>
            <a:r>
              <a:rPr lang="en-US" sz="1400" dirty="0" smtClean="0"/>
              <a:t>Trend = your trajectory in instance space</a:t>
            </a:r>
          </a:p>
          <a:p>
            <a:pPr lvl="1"/>
            <a:r>
              <a:rPr lang="en-US" sz="1400" dirty="0" smtClean="0"/>
              <a:t>i.e.  a </a:t>
            </a:r>
            <a:r>
              <a:rPr lang="en-US" sz="1400" dirty="0" err="1" smtClean="0"/>
              <a:t>spline</a:t>
            </a:r>
            <a:r>
              <a:rPr lang="en-US" sz="1400" dirty="0" smtClean="0"/>
              <a:t>  fitted to those points</a:t>
            </a:r>
          </a:p>
          <a:p>
            <a:endParaRPr lang="en-US" sz="1600" dirty="0" smtClean="0"/>
          </a:p>
          <a:p>
            <a:pPr lvl="1"/>
            <a:endParaRPr lang="en-US" sz="1400" dirty="0" smtClean="0"/>
          </a:p>
          <a:p>
            <a:endParaRPr lang="en-US" sz="1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1" y="1819871"/>
            <a:ext cx="6167138" cy="435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2g. </a:t>
            </a:r>
            <a:r>
              <a:rPr lang="en-US" dirty="0" smtClean="0"/>
              <a:t>Implications for “forecasting”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For example, one </a:t>
            </a:r>
            <a:r>
              <a:rPr lang="en-US" dirty="0" err="1" smtClean="0"/>
              <a:t>Buse</a:t>
            </a:r>
            <a:r>
              <a:rPr lang="en-US" dirty="0" smtClean="0"/>
              <a:t>/Zimmermann “information need” is </a:t>
            </a:r>
            <a:r>
              <a:rPr lang="en-US" b="1" u="sng" dirty="0" smtClean="0"/>
              <a:t>forecasting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 i.e. what is expected  about the current project</a:t>
            </a:r>
          </a:p>
          <a:p>
            <a:r>
              <a:rPr lang="en-US" dirty="0" smtClean="0"/>
              <a:t>In IDEA, forecast can be implemented as follows</a:t>
            </a:r>
          </a:p>
          <a:p>
            <a:pPr lvl="1"/>
            <a:r>
              <a:rPr lang="en-US" dirty="0" smtClean="0"/>
              <a:t>Cluster data</a:t>
            </a:r>
          </a:p>
          <a:p>
            <a:pPr lvl="1"/>
            <a:r>
              <a:rPr lang="en-US" dirty="0" smtClean="0"/>
              <a:t>Find cluster of “current project”</a:t>
            </a:r>
          </a:p>
          <a:p>
            <a:pPr lvl="1"/>
            <a:r>
              <a:rPr lang="en-US" dirty="0" smtClean="0"/>
              <a:t>Forecast = data distributions in that cluster 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4145" y="3763963"/>
            <a:ext cx="4728109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coc81_nomo_3bi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427" y="2305117"/>
            <a:ext cx="4883885" cy="3659086"/>
          </a:xfrm>
          <a:prstGeom prst="rect">
            <a:avLst/>
          </a:prstGeom>
          <a:ln w="3175" cmpd="sng">
            <a:solidFill>
              <a:srgbClr val="008000"/>
            </a:solidFill>
            <a:prstDash val="sysDot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2h. </a:t>
            </a:r>
            <a:r>
              <a:rPr lang="en-US" dirty="0" smtClean="0"/>
              <a:t>Implications for “summarization”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632252" cy="4525963"/>
          </a:xfrm>
        </p:spPr>
        <p:txBody>
          <a:bodyPr>
            <a:noAutofit/>
          </a:bodyPr>
          <a:lstStyle/>
          <a:p>
            <a:r>
              <a:rPr lang="en-US" sz="1600" dirty="0" smtClean="0"/>
              <a:t>For example, one </a:t>
            </a:r>
            <a:r>
              <a:rPr lang="en-US" sz="1600" dirty="0" err="1" smtClean="0"/>
              <a:t>Buse</a:t>
            </a:r>
            <a:r>
              <a:rPr lang="en-US" sz="1600" dirty="0" smtClean="0"/>
              <a:t>/Zimmermann “information need” is </a:t>
            </a:r>
            <a:r>
              <a:rPr lang="en-US" sz="1600" b="1" u="sng" dirty="0" err="1" smtClean="0"/>
              <a:t>summerization</a:t>
            </a:r>
            <a:r>
              <a:rPr lang="en-US" sz="1600" dirty="0" smtClean="0"/>
              <a:t>;</a:t>
            </a:r>
          </a:p>
          <a:p>
            <a:pPr lvl="1"/>
            <a:r>
              <a:rPr lang="en-US" sz="1400" dirty="0" smtClean="0"/>
              <a:t> i.e. what are the essential features of the historical data</a:t>
            </a:r>
          </a:p>
          <a:p>
            <a:r>
              <a:rPr lang="en-US" sz="1600" dirty="0" smtClean="0"/>
              <a:t>In IDEA, summarization is a post-processor to forecast</a:t>
            </a:r>
          </a:p>
          <a:p>
            <a:pPr lvl="1"/>
            <a:r>
              <a:rPr lang="en-US" sz="1400" dirty="0" smtClean="0"/>
              <a:t>For  a cluster “C”</a:t>
            </a:r>
          </a:p>
          <a:p>
            <a:pPr lvl="1"/>
            <a:r>
              <a:rPr lang="en-US" sz="1400" dirty="0" smtClean="0"/>
              <a:t>Summarization =  how different are forecasts between “C” and all other clusters</a:t>
            </a:r>
          </a:p>
          <a:p>
            <a:r>
              <a:rPr lang="en-US" sz="1600" dirty="0" smtClean="0"/>
              <a:t>In this figure, “</a:t>
            </a:r>
          </a:p>
          <a:p>
            <a:pPr lvl="1"/>
            <a:r>
              <a:rPr lang="en-US" sz="1400" dirty="0" smtClean="0"/>
              <a:t>All data divided into 10 bins</a:t>
            </a:r>
          </a:p>
          <a:p>
            <a:pPr lvl="1"/>
            <a:r>
              <a:rPr lang="en-US" sz="1400" dirty="0" smtClean="0"/>
              <a:t>“0” means bin’s distribution as elsewhere, </a:t>
            </a:r>
          </a:p>
          <a:p>
            <a:pPr lvl="1"/>
            <a:r>
              <a:rPr lang="en-US" sz="1400" dirty="0" smtClean="0"/>
              <a:t>“&gt;0” means “more frequent” in</a:t>
            </a:r>
            <a:r>
              <a:rPr lang="en-US" sz="1400" dirty="0" smtClean="0"/>
              <a:t> </a:t>
            </a:r>
            <a:br>
              <a:rPr lang="en-US" sz="1400" dirty="0" smtClean="0"/>
            </a:br>
            <a:r>
              <a:rPr lang="en-US" sz="1400" dirty="0" smtClean="0"/>
              <a:t>this </a:t>
            </a:r>
            <a:r>
              <a:rPr lang="en-US" sz="1400" dirty="0" smtClean="0"/>
              <a:t>cluster than elsewhere</a:t>
            </a:r>
          </a:p>
          <a:p>
            <a:pPr lvl="1"/>
            <a:r>
              <a:rPr lang="en-US" sz="1400" dirty="0" smtClean="0"/>
              <a:t>Green triangles = current project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5085011" y="3726071"/>
            <a:ext cx="3798178" cy="1588"/>
          </a:xfrm>
          <a:prstGeom prst="line">
            <a:avLst/>
          </a:prstGeom>
          <a:ln w="3175" cmpd="sng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16279" y="1743940"/>
            <a:ext cx="1980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Selects for “status quo”</a:t>
            </a:r>
            <a:endParaRPr lang="en-US" sz="14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40376" y="1779502"/>
            <a:ext cx="1688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Selects for “change”</a:t>
            </a:r>
            <a:endParaRPr lang="en-US" sz="1400" i="1" dirty="0"/>
          </a:p>
        </p:txBody>
      </p:sp>
      <p:cxnSp>
        <p:nvCxnSpPr>
          <p:cNvPr id="16" name="Straight Connector 15"/>
          <p:cNvCxnSpPr/>
          <p:nvPr/>
        </p:nvCxnSpPr>
        <p:spPr>
          <a:xfrm rot="10800000" flipV="1">
            <a:off x="4607343" y="2104837"/>
            <a:ext cx="2143516" cy="3177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225770" y="2104837"/>
            <a:ext cx="1662542" cy="4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180954" y="4032796"/>
            <a:ext cx="228600" cy="228600"/>
          </a:xfrm>
          <a:prstGeom prst="ellipse">
            <a:avLst/>
          </a:prstGeom>
          <a:noFill/>
          <a:ln w="571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689634" y="3527226"/>
            <a:ext cx="228600" cy="228600"/>
          </a:xfrm>
          <a:prstGeom prst="ellips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715974" y="3734594"/>
            <a:ext cx="228600" cy="228600"/>
          </a:xfrm>
          <a:prstGeom prst="ellips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876064" y="4171537"/>
            <a:ext cx="1172116" cy="461665"/>
          </a:xfrm>
          <a:prstGeom prst="rect">
            <a:avLst/>
          </a:prstGeom>
          <a:solidFill>
            <a:srgbClr val="008000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Most important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to preserve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2413" y="4332617"/>
            <a:ext cx="1005840" cy="832104"/>
          </a:xfrm>
          <a:prstGeom prst="rect">
            <a:avLst/>
          </a:prstGeom>
          <a:solidFill>
            <a:srgbClr val="800000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Biggest opportunity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for major change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7918235" y="3620553"/>
            <a:ext cx="341610" cy="550983"/>
          </a:xfrm>
          <a:custGeom>
            <a:avLst/>
            <a:gdLst>
              <a:gd name="connsiteX0" fmla="*/ 545999 w 743825"/>
              <a:gd name="connsiteY0" fmla="*/ 1103927 h 1103927"/>
              <a:gd name="connsiteX1" fmla="*/ 652825 w 743825"/>
              <a:gd name="connsiteY1" fmla="*/ 462937 h 1103927"/>
              <a:gd name="connsiteX2" fmla="*/ 0 w 743825"/>
              <a:gd name="connsiteY2" fmla="*/ 0 h 110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3825" h="1103927">
                <a:moveTo>
                  <a:pt x="545999" y="1103927"/>
                </a:moveTo>
                <a:cubicBezTo>
                  <a:pt x="644912" y="875426"/>
                  <a:pt x="743825" y="646925"/>
                  <a:pt x="652825" y="462937"/>
                </a:cubicBezTo>
                <a:cubicBezTo>
                  <a:pt x="561825" y="278949"/>
                  <a:pt x="112761" y="77156"/>
                  <a:pt x="0" y="0"/>
                </a:cubicBezTo>
              </a:path>
            </a:pathLst>
          </a:custGeom>
          <a:ln w="3175" cmpd="sng">
            <a:solidFill>
              <a:srgbClr val="008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5240376" y="4032796"/>
            <a:ext cx="967396" cy="299822"/>
          </a:xfrm>
          <a:custGeom>
            <a:avLst/>
            <a:gdLst>
              <a:gd name="connsiteX0" fmla="*/ 0 w 1127607"/>
              <a:gd name="connsiteY0" fmla="*/ 379846 h 379846"/>
              <a:gd name="connsiteX1" fmla="*/ 225521 w 1127607"/>
              <a:gd name="connsiteY1" fmla="*/ 47481 h 379846"/>
              <a:gd name="connsiteX2" fmla="*/ 1127607 w 1127607"/>
              <a:gd name="connsiteY2" fmla="*/ 94961 h 379846"/>
              <a:gd name="connsiteX3" fmla="*/ 1127607 w 1127607"/>
              <a:gd name="connsiteY3" fmla="*/ 94961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607" h="379846">
                <a:moveTo>
                  <a:pt x="0" y="379846"/>
                </a:moveTo>
                <a:cubicBezTo>
                  <a:pt x="18793" y="237404"/>
                  <a:pt x="37587" y="94962"/>
                  <a:pt x="225521" y="47481"/>
                </a:cubicBezTo>
                <a:cubicBezTo>
                  <a:pt x="413455" y="0"/>
                  <a:pt x="1127607" y="94961"/>
                  <a:pt x="1127607" y="94961"/>
                </a:cubicBezTo>
                <a:lnTo>
                  <a:pt x="1127607" y="94961"/>
                </a:lnTo>
              </a:path>
            </a:pathLst>
          </a:custGeom>
          <a:ln w="3175" cmpd="sng">
            <a:solidFill>
              <a:srgbClr val="8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240654" y="4361345"/>
            <a:ext cx="228600" cy="228600"/>
          </a:xfrm>
          <a:prstGeom prst="ellipse">
            <a:avLst/>
          </a:prstGeom>
          <a:noFill/>
          <a:ln w="571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244734" y="3391954"/>
            <a:ext cx="228600" cy="228600"/>
          </a:xfrm>
          <a:prstGeom prst="ellipse">
            <a:avLst/>
          </a:prstGeom>
          <a:noFill/>
          <a:ln w="571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698991" y="3940047"/>
            <a:ext cx="236393" cy="463535"/>
          </a:xfrm>
          <a:custGeom>
            <a:avLst/>
            <a:gdLst>
              <a:gd name="connsiteX0" fmla="*/ 236393 w 236393"/>
              <a:gd name="connsiteY0" fmla="*/ 435723 h 463535"/>
              <a:gd name="connsiteX1" fmla="*/ 134419 w 236393"/>
              <a:gd name="connsiteY1" fmla="*/ 444994 h 463535"/>
              <a:gd name="connsiteX2" fmla="*/ 4635 w 236393"/>
              <a:gd name="connsiteY2" fmla="*/ 324475 h 463535"/>
              <a:gd name="connsiteX3" fmla="*/ 106608 w 236393"/>
              <a:gd name="connsiteY3" fmla="*/ 0 h 4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393" h="463535">
                <a:moveTo>
                  <a:pt x="236393" y="435723"/>
                </a:moveTo>
                <a:cubicBezTo>
                  <a:pt x="204719" y="449629"/>
                  <a:pt x="173045" y="463535"/>
                  <a:pt x="134419" y="444994"/>
                </a:cubicBezTo>
                <a:cubicBezTo>
                  <a:pt x="95793" y="426453"/>
                  <a:pt x="9270" y="398641"/>
                  <a:pt x="4635" y="324475"/>
                </a:cubicBezTo>
                <a:cubicBezTo>
                  <a:pt x="0" y="250309"/>
                  <a:pt x="53304" y="125154"/>
                  <a:pt x="106608" y="0"/>
                </a:cubicBezTo>
              </a:path>
            </a:pathLst>
          </a:custGeom>
          <a:ln w="3175" cmpd="sng">
            <a:solidFill>
              <a:srgbClr val="008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5005966" y="3476538"/>
            <a:ext cx="1205140" cy="856079"/>
          </a:xfrm>
          <a:custGeom>
            <a:avLst/>
            <a:gdLst>
              <a:gd name="connsiteX0" fmla="*/ 0 w 1127607"/>
              <a:gd name="connsiteY0" fmla="*/ 379846 h 379846"/>
              <a:gd name="connsiteX1" fmla="*/ 225521 w 1127607"/>
              <a:gd name="connsiteY1" fmla="*/ 47481 h 379846"/>
              <a:gd name="connsiteX2" fmla="*/ 1127607 w 1127607"/>
              <a:gd name="connsiteY2" fmla="*/ 94961 h 379846"/>
              <a:gd name="connsiteX3" fmla="*/ 1127607 w 1127607"/>
              <a:gd name="connsiteY3" fmla="*/ 94961 h 379846"/>
              <a:gd name="connsiteX0" fmla="*/ 0 w 1261976"/>
              <a:gd name="connsiteY0" fmla="*/ 379846 h 379846"/>
              <a:gd name="connsiteX1" fmla="*/ 225521 w 1261976"/>
              <a:gd name="connsiteY1" fmla="*/ 47481 h 379846"/>
              <a:gd name="connsiteX2" fmla="*/ 1127607 w 1261976"/>
              <a:gd name="connsiteY2" fmla="*/ 94961 h 379846"/>
              <a:gd name="connsiteX3" fmla="*/ 1031734 w 1261976"/>
              <a:gd name="connsiteY3" fmla="*/ 10799 h 379846"/>
              <a:gd name="connsiteX0" fmla="*/ 0 w 1031734"/>
              <a:gd name="connsiteY0" fmla="*/ 391752 h 391752"/>
              <a:gd name="connsiteX1" fmla="*/ 225521 w 1031734"/>
              <a:gd name="connsiteY1" fmla="*/ 59387 h 391752"/>
              <a:gd name="connsiteX2" fmla="*/ 725806 w 1031734"/>
              <a:gd name="connsiteY2" fmla="*/ 35432 h 391752"/>
              <a:gd name="connsiteX3" fmla="*/ 1031734 w 1031734"/>
              <a:gd name="connsiteY3" fmla="*/ 22705 h 39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734" h="391752">
                <a:moveTo>
                  <a:pt x="0" y="391752"/>
                </a:moveTo>
                <a:cubicBezTo>
                  <a:pt x="18793" y="249310"/>
                  <a:pt x="104553" y="118774"/>
                  <a:pt x="225521" y="59387"/>
                </a:cubicBezTo>
                <a:cubicBezTo>
                  <a:pt x="346489" y="0"/>
                  <a:pt x="591437" y="41546"/>
                  <a:pt x="725806" y="35432"/>
                </a:cubicBezTo>
                <a:lnTo>
                  <a:pt x="1031734" y="22705"/>
                </a:lnTo>
              </a:path>
            </a:pathLst>
          </a:custGeom>
          <a:ln w="3175" cmpd="sng">
            <a:solidFill>
              <a:srgbClr val="8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738253" y="4314283"/>
            <a:ext cx="731001" cy="379846"/>
          </a:xfrm>
          <a:custGeom>
            <a:avLst/>
            <a:gdLst>
              <a:gd name="connsiteX0" fmla="*/ 0 w 1127607"/>
              <a:gd name="connsiteY0" fmla="*/ 379846 h 379846"/>
              <a:gd name="connsiteX1" fmla="*/ 225521 w 1127607"/>
              <a:gd name="connsiteY1" fmla="*/ 47481 h 379846"/>
              <a:gd name="connsiteX2" fmla="*/ 1127607 w 1127607"/>
              <a:gd name="connsiteY2" fmla="*/ 94961 h 379846"/>
              <a:gd name="connsiteX3" fmla="*/ 1127607 w 1127607"/>
              <a:gd name="connsiteY3" fmla="*/ 94961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607" h="379846">
                <a:moveTo>
                  <a:pt x="0" y="379846"/>
                </a:moveTo>
                <a:cubicBezTo>
                  <a:pt x="18793" y="237404"/>
                  <a:pt x="37587" y="94962"/>
                  <a:pt x="225521" y="47481"/>
                </a:cubicBezTo>
                <a:cubicBezTo>
                  <a:pt x="413455" y="0"/>
                  <a:pt x="1127607" y="94961"/>
                  <a:pt x="1127607" y="94961"/>
                </a:cubicBezTo>
                <a:lnTo>
                  <a:pt x="1127607" y="94961"/>
                </a:lnTo>
              </a:path>
            </a:pathLst>
          </a:custGeom>
          <a:ln w="3175" cmpd="sng">
            <a:solidFill>
              <a:srgbClr val="8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578574" y="4667014"/>
            <a:ext cx="228600" cy="228600"/>
          </a:xfrm>
          <a:prstGeom prst="ellipse">
            <a:avLst/>
          </a:prstGeom>
          <a:noFill/>
          <a:ln w="571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738253" y="4670803"/>
            <a:ext cx="860721" cy="379846"/>
          </a:xfrm>
          <a:custGeom>
            <a:avLst/>
            <a:gdLst>
              <a:gd name="connsiteX0" fmla="*/ 0 w 1127607"/>
              <a:gd name="connsiteY0" fmla="*/ 379846 h 379846"/>
              <a:gd name="connsiteX1" fmla="*/ 225521 w 1127607"/>
              <a:gd name="connsiteY1" fmla="*/ 47481 h 379846"/>
              <a:gd name="connsiteX2" fmla="*/ 1127607 w 1127607"/>
              <a:gd name="connsiteY2" fmla="*/ 94961 h 379846"/>
              <a:gd name="connsiteX3" fmla="*/ 1127607 w 1127607"/>
              <a:gd name="connsiteY3" fmla="*/ 94961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607" h="379846">
                <a:moveTo>
                  <a:pt x="0" y="379846"/>
                </a:moveTo>
                <a:cubicBezTo>
                  <a:pt x="18793" y="237404"/>
                  <a:pt x="37587" y="94962"/>
                  <a:pt x="225521" y="47481"/>
                </a:cubicBezTo>
                <a:cubicBezTo>
                  <a:pt x="413455" y="0"/>
                  <a:pt x="1127607" y="94961"/>
                  <a:pt x="1127607" y="94961"/>
                </a:cubicBezTo>
                <a:lnTo>
                  <a:pt x="1127607" y="94961"/>
                </a:lnTo>
              </a:path>
            </a:pathLst>
          </a:custGeom>
          <a:ln w="3175" cmpd="sng">
            <a:solidFill>
              <a:srgbClr val="8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2i. Digression: one small </a:t>
            </a:r>
            <a:r>
              <a:rPr lang="en-US" dirty="0" smtClean="0"/>
              <a:t>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7691401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Question:</a:t>
            </a:r>
          </a:p>
          <a:p>
            <a:pPr lvl="1"/>
            <a:r>
              <a:rPr lang="en-US" sz="2400" dirty="0" smtClean="0"/>
              <a:t>How are the range values calculated for the previous slide?</a:t>
            </a:r>
          </a:p>
          <a:p>
            <a:r>
              <a:rPr lang="en-US" sz="2800" dirty="0" smtClean="0"/>
              <a:t>Answer:</a:t>
            </a:r>
            <a:r>
              <a:rPr lang="en-US" sz="2800" dirty="0" smtClean="0"/>
              <a:t> </a:t>
            </a:r>
            <a:r>
              <a:rPr lang="en-US" sz="2400" dirty="0" err="1" smtClean="0"/>
              <a:t>Log(OddsRatio</a:t>
            </a:r>
            <a:r>
              <a:rPr lang="en-US" sz="2400" dirty="0" smtClean="0"/>
              <a:t>)</a:t>
            </a:r>
            <a:r>
              <a:rPr lang="en-US" sz="2400" dirty="0" smtClean="0"/>
              <a:t>: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Discrete every </a:t>
            </a:r>
            <a:r>
              <a:rPr lang="en-US" sz="2000" dirty="0" smtClean="0"/>
              <a:t>feature: say, (max – min) / 10 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For </a:t>
            </a:r>
            <a:r>
              <a:rPr lang="en-US" sz="2000" dirty="0" smtClean="0"/>
              <a:t>all pairs of target / other of size C1, C2 count frequency of range N1, N2 in each class</a:t>
            </a:r>
          </a:p>
          <a:p>
            <a:pPr lvl="1">
              <a:spcBef>
                <a:spcPts val="200"/>
              </a:spcBef>
            </a:pPr>
            <a:r>
              <a:rPr lang="en-US" sz="2000" dirty="0" err="1" smtClean="0"/>
              <a:t>Log(odds</a:t>
            </a:r>
            <a:r>
              <a:rPr lang="en-US" sz="2000" dirty="0" smtClean="0"/>
              <a:t> ratio)</a:t>
            </a:r>
            <a:r>
              <a:rPr lang="en-US" sz="2000" dirty="0" smtClean="0"/>
              <a:t> 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log</a:t>
            </a:r>
            <a:r>
              <a:rPr lang="en-US" dirty="0" smtClean="0"/>
              <a:t>((N1/C1) / (N2/C2))</a:t>
            </a:r>
            <a:r>
              <a:rPr lang="en-US" dirty="0" smtClean="0"/>
              <a:t> 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Greater than 0 </a:t>
            </a:r>
            <a:r>
              <a:rPr lang="en-US" dirty="0" smtClean="0"/>
              <a:t>if more frequent in target</a:t>
            </a:r>
            <a:endParaRPr lang="en-US" dirty="0" smtClean="0"/>
          </a:p>
          <a:p>
            <a:pPr lvl="1">
              <a:spcBef>
                <a:spcPts val="200"/>
              </a:spcBef>
            </a:pPr>
            <a:r>
              <a:rPr lang="en-US" sz="1600" dirty="0" err="1" smtClean="0">
                <a:solidFill>
                  <a:srgbClr val="0000FF"/>
                </a:solidFill>
              </a:rPr>
              <a:t>Možina</a:t>
            </a:r>
            <a:r>
              <a:rPr lang="en-US" sz="1600" dirty="0" smtClean="0">
                <a:solidFill>
                  <a:srgbClr val="0000FF"/>
                </a:solidFill>
              </a:rPr>
              <a:t>, M., </a:t>
            </a:r>
            <a:r>
              <a:rPr lang="en-US" sz="1600" dirty="0" err="1" smtClean="0">
                <a:solidFill>
                  <a:srgbClr val="0000FF"/>
                </a:solidFill>
              </a:rPr>
              <a:t>Demšar</a:t>
            </a:r>
            <a:r>
              <a:rPr lang="en-US" sz="1600" dirty="0" smtClean="0">
                <a:solidFill>
                  <a:srgbClr val="0000FF"/>
                </a:solidFill>
              </a:rPr>
              <a:t>, J., </a:t>
            </a:r>
            <a:r>
              <a:rPr lang="en-US" sz="1600" dirty="0" err="1" smtClean="0">
                <a:solidFill>
                  <a:srgbClr val="0000FF"/>
                </a:solidFill>
              </a:rPr>
              <a:t>Kattan</a:t>
            </a:r>
            <a:r>
              <a:rPr lang="en-US" sz="1600" dirty="0" smtClean="0">
                <a:solidFill>
                  <a:srgbClr val="0000FF"/>
                </a:solidFill>
              </a:rPr>
              <a:t>, M., and </a:t>
            </a:r>
            <a:r>
              <a:rPr lang="en-US" sz="1600" dirty="0" err="1" smtClean="0">
                <a:solidFill>
                  <a:srgbClr val="0000FF"/>
                </a:solidFill>
              </a:rPr>
              <a:t>Zupan</a:t>
            </a:r>
            <a:r>
              <a:rPr lang="en-US" sz="1600" dirty="0" smtClean="0">
                <a:solidFill>
                  <a:srgbClr val="0000FF"/>
                </a:solidFill>
              </a:rPr>
              <a:t>, B. 2004. </a:t>
            </a:r>
            <a:r>
              <a:rPr lang="en-US" sz="1600" dirty="0" err="1" smtClean="0">
                <a:solidFill>
                  <a:srgbClr val="0000FF"/>
                </a:solidFill>
              </a:rPr>
              <a:t>Nomograms</a:t>
            </a:r>
            <a:r>
              <a:rPr lang="en-US" sz="1600" dirty="0" smtClean="0">
                <a:solidFill>
                  <a:srgbClr val="0000FF"/>
                </a:solidFill>
              </a:rPr>
              <a:t> for visualization of naive Bayesian classifier. </a:t>
            </a:r>
            <a:r>
              <a:rPr lang="en-US" sz="1600" dirty="0" smtClean="0">
                <a:solidFill>
                  <a:srgbClr val="0000FF"/>
                </a:solidFill>
              </a:rPr>
              <a:t>In </a:t>
            </a:r>
            <a:r>
              <a:rPr lang="en-US" sz="1600" i="1" dirty="0" smtClean="0">
                <a:solidFill>
                  <a:srgbClr val="0000FF"/>
                </a:solidFill>
              </a:rPr>
              <a:t>Proceedings </a:t>
            </a:r>
            <a:r>
              <a:rPr lang="en-US" sz="1600" i="1" dirty="0" smtClean="0">
                <a:solidFill>
                  <a:srgbClr val="0000FF"/>
                </a:solidFill>
              </a:rPr>
              <a:t>of the 8th European Conference on Principles and Practice of Knowledge Discovery in Databases (Pisa, Italy, September 20 - 24, 2004</a:t>
            </a:r>
            <a:r>
              <a:rPr lang="en-US" sz="1200" i="1" dirty="0" smtClean="0">
                <a:solidFill>
                  <a:srgbClr val="0000FF"/>
                </a:solidFill>
              </a:rPr>
              <a:t>)</a:t>
            </a:r>
            <a:endParaRPr lang="en-US" sz="1200" dirty="0" smtClean="0">
              <a:solidFill>
                <a:srgbClr val="0000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2j </a:t>
            </a:r>
            <a:r>
              <a:rPr lang="en-US" dirty="0" smtClean="0"/>
              <a:t>. Other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524000"/>
            <a:ext cx="8382000" cy="4525963"/>
          </a:xfrm>
        </p:spPr>
        <p:txBody>
          <a:bodyPr>
            <a:noAutofit/>
          </a:bodyPr>
          <a:lstStyle/>
          <a:p>
            <a:r>
              <a:rPr lang="en-US" dirty="0" err="1" smtClean="0"/>
              <a:t>Buse</a:t>
            </a:r>
            <a:r>
              <a:rPr lang="en-US" dirty="0" smtClean="0"/>
              <a:t>/Zimmermann list 9 information needs.</a:t>
            </a:r>
          </a:p>
          <a:p>
            <a:pPr lvl="1"/>
            <a:r>
              <a:rPr lang="en-US" dirty="0" smtClean="0"/>
              <a:t>The previous slides show how IDEA can handle 3 of them:</a:t>
            </a:r>
          </a:p>
          <a:p>
            <a:pPr lvl="2"/>
            <a:r>
              <a:rPr lang="en-US" dirty="0" smtClean="0"/>
              <a:t>“trending”, </a:t>
            </a:r>
          </a:p>
          <a:p>
            <a:pPr lvl="2"/>
            <a:r>
              <a:rPr lang="en-US" dirty="0" smtClean="0"/>
              <a:t>“forecasting”, </a:t>
            </a:r>
          </a:p>
          <a:p>
            <a:pPr lvl="2"/>
            <a:r>
              <a:rPr lang="en-US" dirty="0" smtClean="0"/>
              <a:t>“summarization”</a:t>
            </a:r>
          </a:p>
          <a:p>
            <a:pPr lvl="1"/>
            <a:r>
              <a:rPr lang="en-US" dirty="0" smtClean="0"/>
              <a:t>We are working on the other 6</a:t>
            </a:r>
          </a:p>
          <a:p>
            <a:pPr lvl="2"/>
            <a:r>
              <a:rPr lang="en-US" dirty="0" smtClean="0"/>
              <a:t>Summary: IDEA offers linear time support for 8 of 9 of the </a:t>
            </a:r>
            <a:r>
              <a:rPr lang="en-US" dirty="0" err="1" smtClean="0"/>
              <a:t>Buse</a:t>
            </a:r>
            <a:r>
              <a:rPr lang="en-US" dirty="0" smtClean="0"/>
              <a:t>/Zimmermann information needs</a:t>
            </a:r>
          </a:p>
          <a:p>
            <a:pPr lvl="2"/>
            <a:r>
              <a:rPr lang="en-US" dirty="0" smtClean="0"/>
              <a:t>We are working on heuristics to optimize the final </a:t>
            </a:r>
            <a:r>
              <a:rPr lang="en-US" dirty="0" err="1" smtClean="0"/>
              <a:t>nineth</a:t>
            </a:r>
            <a:r>
              <a:rPr lang="en-US" dirty="0" smtClean="0"/>
              <a:t> item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More generally</a:t>
            </a:r>
          </a:p>
          <a:p>
            <a:pPr lvl="1"/>
            <a:r>
              <a:rPr lang="en-US" dirty="0" smtClean="0"/>
              <a:t>IDEA began as an “active learning”</a:t>
            </a:r>
          </a:p>
          <a:p>
            <a:pPr lvl="1"/>
            <a:r>
              <a:rPr lang="en-US" dirty="0" smtClean="0"/>
              <a:t>Turns out,  it can do much more.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Details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/>
              <a:buAutoNum type="arabicParenR"/>
            </a:pPr>
            <a:r>
              <a:rPr lang="en-US" dirty="0" smtClean="0"/>
              <a:t>Data collection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/>
              <a:t>Scalability studies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>
                <a:solidFill>
                  <a:schemeClr val="tx1"/>
                </a:solidFill>
              </a:rPr>
              <a:t>Documentation work</a:t>
            </a:r>
          </a:p>
          <a:p>
            <a:pPr marL="457200" indent="-457200">
              <a:buAutoNum type="arabicParenR"/>
            </a:pPr>
            <a:r>
              <a:rPr lang="en-US" dirty="0" smtClean="0"/>
              <a:t>Understanding active learning</a:t>
            </a:r>
          </a:p>
          <a:p>
            <a:pPr marL="457200" indent="-457200">
              <a:buAutoNum type="arabicParenR"/>
            </a:pP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3a. Documentation work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IDEA is now an elaborate prototype</a:t>
            </a:r>
          </a:p>
          <a:p>
            <a:r>
              <a:rPr lang="en-US" sz="2800" dirty="0" smtClean="0"/>
              <a:t>Needs better documentation and tutorial work</a:t>
            </a:r>
          </a:p>
          <a:p>
            <a:r>
              <a:rPr lang="en-US" sz="2800" dirty="0" smtClean="0"/>
              <a:t>This is a work in progress:</a:t>
            </a:r>
          </a:p>
          <a:p>
            <a:pPr lvl="1"/>
            <a:r>
              <a:rPr lang="en-US" sz="2600" dirty="0" smtClean="0"/>
              <a:t>expect a decent document early May.</a:t>
            </a:r>
          </a:p>
          <a:p>
            <a:r>
              <a:rPr lang="en-US" sz="2800" dirty="0" smtClean="0"/>
              <a:t>Samples from that work follow</a:t>
            </a:r>
            <a:endParaRPr lang="en-US" sz="2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3b:   main algorithm </a:t>
            </a:r>
            <a:br>
              <a:rPr lang="en-US" dirty="0" smtClean="0"/>
            </a:br>
            <a:r>
              <a:rPr lang="en-US" dirty="0" smtClean="0"/>
              <a:t>(see next slides for sub-routines)</a:t>
            </a:r>
            <a:endParaRPr lang="en-US" dirty="0"/>
          </a:p>
        </p:txBody>
      </p:sp>
      <p:pic>
        <p:nvPicPr>
          <p:cNvPr id="6" name="Content Placeholder 5" descr="Picture 13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41575"/>
            <a:ext cx="8229600" cy="444321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3c:   </a:t>
            </a:r>
            <a:r>
              <a:rPr lang="en-US" dirty="0" err="1" smtClean="0"/>
              <a:t>FindPoles</a:t>
            </a:r>
            <a:endParaRPr lang="en-US" dirty="0"/>
          </a:p>
        </p:txBody>
      </p:sp>
      <p:pic>
        <p:nvPicPr>
          <p:cNvPr id="6" name="Content Placeholder 5" descr="Picture 13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428" y="2752070"/>
            <a:ext cx="5257143" cy="222222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3d:   </a:t>
            </a:r>
            <a:r>
              <a:rPr lang="en-US" dirty="0" err="1" smtClean="0"/>
              <a:t>QuadrantTrees</a:t>
            </a:r>
            <a:endParaRPr lang="en-US" dirty="0"/>
          </a:p>
        </p:txBody>
      </p:sp>
      <p:pic>
        <p:nvPicPr>
          <p:cNvPr id="6" name="Content Placeholder 5" descr="Picture 13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713006"/>
            <a:ext cx="8229600" cy="230035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3e:   Grow</a:t>
            </a:r>
            <a:endParaRPr lang="en-US" dirty="0"/>
          </a:p>
        </p:txBody>
      </p:sp>
      <p:pic>
        <p:nvPicPr>
          <p:cNvPr id="6" name="Content Placeholder 5" descr="Picture 13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270" y="2764769"/>
            <a:ext cx="6717460" cy="219682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3f:   Split</a:t>
            </a:r>
            <a:endParaRPr lang="en-US" dirty="0"/>
          </a:p>
        </p:txBody>
      </p:sp>
      <p:pic>
        <p:nvPicPr>
          <p:cNvPr id="6" name="Content Placeholder 5" descr="Picture 13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94714"/>
            <a:ext cx="8229600" cy="333693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3g:   </a:t>
            </a:r>
            <a:r>
              <a:rPr lang="en-US" dirty="0" err="1" smtClean="0"/>
              <a:t>GridClus</a:t>
            </a:r>
            <a:endParaRPr lang="en-US" dirty="0"/>
          </a:p>
        </p:txBody>
      </p:sp>
      <p:pic>
        <p:nvPicPr>
          <p:cNvPr id="6" name="Content Placeholder 5" descr="Picture 13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24000"/>
            <a:ext cx="8229600" cy="374164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3658" y="5410200"/>
            <a:ext cx="841934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Comment: </a:t>
            </a:r>
            <a:r>
              <a:rPr lang="en-US" dirty="0" err="1" smtClean="0"/>
              <a:t>GridClus</a:t>
            </a:r>
            <a:r>
              <a:rPr lang="en-US" dirty="0" smtClean="0"/>
              <a:t> is needed since </a:t>
            </a:r>
            <a:r>
              <a:rPr lang="en-US" dirty="0" err="1" smtClean="0"/>
              <a:t>QuadrantTrees</a:t>
            </a:r>
            <a:r>
              <a:rPr lang="en-US" dirty="0" smtClean="0"/>
              <a:t> tends to over-split the data. </a:t>
            </a:r>
            <a:r>
              <a:rPr lang="en-US" dirty="0" err="1" smtClean="0"/>
              <a:t>GridClus</a:t>
            </a:r>
            <a:endParaRPr lang="en-US" dirty="0" smtClean="0"/>
          </a:p>
          <a:p>
            <a:r>
              <a:rPr lang="en-US" dirty="0" smtClean="0"/>
              <a:t>Fixes this by re-connecting neighbors with similar densities.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Details</a:t>
            </a:r>
            <a:endParaRPr lang="en-US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/>
              <a:buAutoNum type="arabicParenR"/>
            </a:pPr>
            <a:r>
              <a:rPr lang="en-US" dirty="0" smtClean="0"/>
              <a:t>Data collection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/>
              <a:t>Scalability studies</a:t>
            </a:r>
          </a:p>
          <a:p>
            <a:pPr marL="457200" indent="-457200">
              <a:buFont typeface="Arial"/>
              <a:buAutoNum type="arabicParenR"/>
            </a:pPr>
            <a:r>
              <a:rPr lang="en-US" dirty="0" smtClean="0"/>
              <a:t>Documentation work</a:t>
            </a:r>
          </a:p>
          <a:p>
            <a:pPr marL="457200" indent="-457200">
              <a:buAutoNum type="arabicParenR"/>
            </a:pPr>
            <a:r>
              <a:rPr lang="en-US" dirty="0" smtClean="0">
                <a:solidFill>
                  <a:srgbClr val="000000"/>
                </a:solidFill>
              </a:rPr>
              <a:t>Understanding active learning</a:t>
            </a:r>
          </a:p>
          <a:p>
            <a:pPr marL="457200" indent="-457200">
              <a:buAutoNum type="arabicParenR"/>
            </a:pP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4a: Active Learning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IDEA’s</a:t>
            </a:r>
            <a:r>
              <a:rPr lang="en-US" dirty="0" smtClean="0"/>
              <a:t> original plan was to be an “active learner”</a:t>
            </a:r>
          </a:p>
          <a:p>
            <a:pPr lvl="1"/>
            <a:r>
              <a:rPr lang="en-US" dirty="0" smtClean="0"/>
              <a:t>Find the most informative region within which to collect the next data sample</a:t>
            </a:r>
          </a:p>
          <a:p>
            <a:r>
              <a:rPr lang="en-US" dirty="0" smtClean="0"/>
              <a:t>Active learning loop</a:t>
            </a:r>
          </a:p>
          <a:p>
            <a:pPr lvl="1"/>
            <a:r>
              <a:rPr lang="en-US" dirty="0" smtClean="0"/>
              <a:t>Take current knowledge</a:t>
            </a:r>
          </a:p>
          <a:p>
            <a:pPr lvl="1"/>
            <a:r>
              <a:rPr lang="en-US" dirty="0" smtClean="0"/>
              <a:t>Find </a:t>
            </a:r>
            <a:r>
              <a:rPr lang="en-US" dirty="0" err="1" smtClean="0"/>
              <a:t>region(s</a:t>
            </a:r>
            <a:r>
              <a:rPr lang="en-US" dirty="0" smtClean="0"/>
              <a:t>) where that knowledge is most brittle</a:t>
            </a:r>
          </a:p>
          <a:p>
            <a:pPr lvl="1"/>
            <a:r>
              <a:rPr lang="en-US" dirty="0" smtClean="0"/>
              <a:t>Explore those regions</a:t>
            </a:r>
          </a:p>
          <a:p>
            <a:pPr lvl="1"/>
            <a:r>
              <a:rPr lang="en-US" dirty="0" smtClean="0"/>
              <a:t>E.g. collect more data </a:t>
            </a:r>
            <a:r>
              <a:rPr lang="en-US" b="1" u="sng" dirty="0" smtClean="0"/>
              <a:t>here</a:t>
            </a:r>
            <a:r>
              <a:rPr lang="en-US" dirty="0" smtClean="0"/>
              <a:t>, but not </a:t>
            </a:r>
            <a:r>
              <a:rPr lang="en-US" b="1" u="sng" dirty="0" smtClean="0"/>
              <a:t>here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763588" y="4527550"/>
          <a:ext cx="6337300" cy="1828800"/>
        </p:xfrm>
        <a:graphic>
          <a:graphicData uri="http://schemas.openxmlformats.org/presentationml/2006/ole">
            <p:oleObj spid="_x0000_s43010" name="Document" r:id="rId3" imgW="5765800" imgH="1663700" progId="Word.Document.12">
              <p:link updateAutomatic="1"/>
            </p:oleObj>
          </a:graphicData>
        </a:graphic>
      </p:graphicFrame>
      <p:sp>
        <p:nvSpPr>
          <p:cNvPr id="9" name="Oval 8"/>
          <p:cNvSpPr/>
          <p:nvPr/>
        </p:nvSpPr>
        <p:spPr>
          <a:xfrm>
            <a:off x="5358895" y="5355520"/>
            <a:ext cx="73152" cy="731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595255" y="4867664"/>
            <a:ext cx="73152" cy="731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3382974" y="3957094"/>
            <a:ext cx="2001097" cy="1406500"/>
          </a:xfrm>
          <a:custGeom>
            <a:avLst/>
            <a:gdLst>
              <a:gd name="connsiteX0" fmla="*/ 143435 w 2001097"/>
              <a:gd name="connsiteY0" fmla="*/ 0 h 1406500"/>
              <a:gd name="connsiteX1" fmla="*/ 237893 w 2001097"/>
              <a:gd name="connsiteY1" fmla="*/ 587791 h 1406500"/>
              <a:gd name="connsiteX2" fmla="*/ 1570791 w 2001097"/>
              <a:gd name="connsiteY2" fmla="*/ 535309 h 1406500"/>
              <a:gd name="connsiteX3" fmla="*/ 2001097 w 2001097"/>
              <a:gd name="connsiteY3" fmla="*/ 1406500 h 140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1097" h="1406500">
                <a:moveTo>
                  <a:pt x="143435" y="0"/>
                </a:moveTo>
                <a:cubicBezTo>
                  <a:pt x="71717" y="249286"/>
                  <a:pt x="0" y="498573"/>
                  <a:pt x="237893" y="587791"/>
                </a:cubicBezTo>
                <a:cubicBezTo>
                  <a:pt x="475786" y="677009"/>
                  <a:pt x="1276924" y="398858"/>
                  <a:pt x="1570791" y="535309"/>
                </a:cubicBezTo>
                <a:cubicBezTo>
                  <a:pt x="1864658" y="671760"/>
                  <a:pt x="1932877" y="1039130"/>
                  <a:pt x="2001097" y="1406500"/>
                </a:cubicBezTo>
              </a:path>
            </a:pathLst>
          </a:custGeom>
          <a:ln w="3175" cmpd="sng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079708" y="3724426"/>
            <a:ext cx="988305" cy="1156339"/>
          </a:xfrm>
          <a:custGeom>
            <a:avLst/>
            <a:gdLst>
              <a:gd name="connsiteX0" fmla="*/ 0 w 988305"/>
              <a:gd name="connsiteY0" fmla="*/ 138201 h 1156339"/>
              <a:gd name="connsiteX1" fmla="*/ 892098 w 988305"/>
              <a:gd name="connsiteY1" fmla="*/ 169690 h 1156339"/>
              <a:gd name="connsiteX2" fmla="*/ 577240 w 988305"/>
              <a:gd name="connsiteY2" fmla="*/ 1156339 h 1156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8305" h="1156339">
                <a:moveTo>
                  <a:pt x="0" y="138201"/>
                </a:moveTo>
                <a:cubicBezTo>
                  <a:pt x="397945" y="69100"/>
                  <a:pt x="795891" y="0"/>
                  <a:pt x="892098" y="169690"/>
                </a:cubicBezTo>
                <a:cubicBezTo>
                  <a:pt x="988305" y="339380"/>
                  <a:pt x="782772" y="747859"/>
                  <a:pt x="577240" y="1156339"/>
                </a:cubicBezTo>
              </a:path>
            </a:pathLst>
          </a:custGeom>
          <a:ln w="3175" cmpd="sng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4b: Strange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71212" cy="4525963"/>
          </a:xfrm>
        </p:spPr>
        <p:txBody>
          <a:bodyPr/>
          <a:lstStyle/>
          <a:p>
            <a:r>
              <a:rPr lang="en-US" dirty="0" smtClean="0"/>
              <a:t>In theory, active learning lets us learn from less data</a:t>
            </a:r>
          </a:p>
          <a:p>
            <a:pPr lvl="1"/>
            <a:r>
              <a:rPr lang="en-US" dirty="0" smtClean="0"/>
              <a:t>Don’t chase uninformative information</a:t>
            </a:r>
          </a:p>
          <a:p>
            <a:pPr lvl="1"/>
            <a:r>
              <a:rPr lang="en-US" dirty="0" smtClean="0"/>
              <a:t>Just collect the minimum </a:t>
            </a:r>
          </a:p>
          <a:p>
            <a:r>
              <a:rPr lang="en-US" dirty="0" smtClean="0"/>
              <a:t>In practice, for the defect data sets, active learning is ineffective</a:t>
            </a:r>
          </a:p>
          <a:p>
            <a:pPr lvl="1"/>
            <a:r>
              <a:rPr lang="en-US" dirty="0" smtClean="0"/>
              <a:t>Theory performance changes as we learn from more data</a:t>
            </a:r>
          </a:p>
          <a:p>
            <a:pPr lvl="1"/>
            <a:r>
              <a:rPr lang="en-US" dirty="0" smtClean="0"/>
              <a:t>Performance changes indistinguishable between</a:t>
            </a:r>
          </a:p>
          <a:p>
            <a:pPr lvl="2"/>
            <a:r>
              <a:rPr lang="en-US" dirty="0" smtClean="0"/>
              <a:t>Selecting new data randomly</a:t>
            </a:r>
          </a:p>
          <a:p>
            <a:pPr lvl="2"/>
            <a:r>
              <a:rPr lang="en-US" dirty="0" smtClean="0"/>
              <a:t>Selecting new data via active learning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8520" y="1505821"/>
            <a:ext cx="3148280" cy="466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4c: What is going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21053" cy="4525963"/>
          </a:xfrm>
        </p:spPr>
        <p:txBody>
          <a:bodyPr/>
          <a:lstStyle/>
          <a:p>
            <a:r>
              <a:rPr lang="en-US" dirty="0" smtClean="0"/>
              <a:t>Research approach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Find a class of data where active learning does not work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Find a class of data where it does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Find the difference between (1), (2)</a:t>
            </a:r>
          </a:p>
          <a:p>
            <a:pPr marL="400050"/>
            <a:endParaRPr lang="en-US" dirty="0" smtClean="0"/>
          </a:p>
          <a:p>
            <a:pPr marL="400050"/>
            <a:r>
              <a:rPr lang="en-US" dirty="0" smtClean="0"/>
              <a:t>We already have (1): </a:t>
            </a:r>
          </a:p>
          <a:p>
            <a:pPr marL="800100" lvl="1"/>
            <a:r>
              <a:rPr lang="en-US" dirty="0" smtClean="0"/>
              <a:t>our defect data sets</a:t>
            </a:r>
          </a:p>
          <a:p>
            <a:pPr marL="400050"/>
            <a:endParaRPr lang="en-US" dirty="0" smtClean="0"/>
          </a:p>
          <a:p>
            <a:pPr marL="400050"/>
            <a:r>
              <a:rPr lang="en-US" dirty="0" smtClean="0"/>
              <a:t>Can we find (2)?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8253" y="1928749"/>
            <a:ext cx="3946287" cy="419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4d: </a:t>
            </a:r>
            <a:r>
              <a:rPr lang="en-US" dirty="0" err="1" smtClean="0"/>
              <a:t>E(k</a:t>
            </a:r>
            <a:r>
              <a:rPr lang="en-US" dirty="0" smtClean="0"/>
              <a:t>)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err="1" smtClean="0"/>
              <a:t>E(k</a:t>
            </a:r>
            <a:r>
              <a:rPr lang="en-US" dirty="0" smtClean="0"/>
              <a:t>) matrix: static analysis of instance space.</a:t>
            </a:r>
          </a:p>
          <a:p>
            <a:pPr lvl="1"/>
            <a:r>
              <a:rPr lang="en-US" b="1" u="sng" dirty="0" smtClean="0"/>
              <a:t>E</a:t>
            </a:r>
            <a:r>
              <a:rPr lang="en-US" dirty="0" smtClean="0"/>
              <a:t>veryone’s </a:t>
            </a:r>
            <a:r>
              <a:rPr lang="en-US" b="1" u="sng" dirty="0" err="1" smtClean="0"/>
              <a:t>k</a:t>
            </a:r>
            <a:r>
              <a:rPr lang="en-US" dirty="0" err="1" smtClean="0"/>
              <a:t>-th</a:t>
            </a:r>
            <a:r>
              <a:rPr lang="en-US" dirty="0" smtClean="0"/>
              <a:t> nearest matrix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E(k)[i,j</a:t>
            </a:r>
            <a:r>
              <a:rPr lang="en-US" dirty="0" smtClean="0"/>
              <a:t>] is true if “</a:t>
            </a:r>
            <a:r>
              <a:rPr lang="en-US" dirty="0" err="1" smtClean="0"/>
              <a:t>j</a:t>
            </a:r>
            <a:r>
              <a:rPr lang="en-US" dirty="0" smtClean="0"/>
              <a:t>” appears in the </a:t>
            </a:r>
            <a:r>
              <a:rPr lang="en-US" dirty="0" err="1" smtClean="0"/>
              <a:t>k</a:t>
            </a:r>
            <a:r>
              <a:rPr lang="en-US" dirty="0" smtClean="0"/>
              <a:t> nearest neighbors of “</a:t>
            </a:r>
            <a:r>
              <a:rPr lang="en-US" dirty="0" err="1" smtClean="0"/>
              <a:t>i</a:t>
            </a:r>
            <a:r>
              <a:rPr lang="en-US" dirty="0" smtClean="0"/>
              <a:t>”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We ignore the trivial case where </a:t>
            </a:r>
            <a:r>
              <a:rPr lang="en-US" dirty="0" err="1" smtClean="0"/>
              <a:t>i</a:t>
            </a:r>
            <a:r>
              <a:rPr lang="en-US" dirty="0" smtClean="0"/>
              <a:t>=</a:t>
            </a:r>
            <a:r>
              <a:rPr lang="en-US" dirty="0" err="1" smtClean="0"/>
              <a:t>j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i.e. an instance’s nearest neighbor does not include themselves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E(1) describes just the single nearest neighbor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Define “popularity” of instance “</a:t>
            </a:r>
            <a:r>
              <a:rPr lang="en-US" dirty="0" err="1" smtClean="0"/>
              <a:t>x</a:t>
            </a:r>
            <a:r>
              <a:rPr lang="en-US" dirty="0" smtClean="0"/>
              <a:t>’” to be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j</a:t>
            </a:r>
            <a:r>
              <a:rPr lang="en-US" dirty="0" smtClean="0">
                <a:latin typeface="Symbol" charset="2"/>
                <a:cs typeface="Symbol" charset="2"/>
              </a:rPr>
              <a:t> </a:t>
            </a:r>
            <a:r>
              <a:rPr lang="en-US" dirty="0" smtClean="0"/>
              <a:t>E(1)[x,j]</a:t>
            </a:r>
          </a:p>
          <a:p>
            <a:pPr lvl="1"/>
            <a:r>
              <a:rPr lang="en-US" dirty="0" smtClean="0"/>
              <a:t>i.e. how often is “</a:t>
            </a:r>
            <a:r>
              <a:rPr lang="en-US" dirty="0" err="1" smtClean="0"/>
              <a:t>x</a:t>
            </a:r>
            <a:r>
              <a:rPr lang="en-US" dirty="0" smtClean="0"/>
              <a:t>” someone else’s nearest neighbor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4e: Observation: </a:t>
            </a:r>
            <a:br>
              <a:rPr lang="en-US" dirty="0" smtClean="0"/>
            </a:br>
            <a:r>
              <a:rPr lang="en-US" dirty="0" smtClean="0"/>
              <a:t>many instances are unpopular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Effort estimation data sets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Ratio  of instances with 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j</a:t>
            </a:r>
            <a:r>
              <a:rPr lang="en-US" dirty="0" smtClean="0">
                <a:latin typeface="Symbol" charset="2"/>
                <a:cs typeface="Symbol" charset="2"/>
              </a:rPr>
              <a:t> </a:t>
            </a:r>
            <a:r>
              <a:rPr lang="en-US" dirty="0" smtClean="0"/>
              <a:t>E</a:t>
            </a:r>
            <a:r>
              <a:rPr lang="en-US" dirty="0" smtClean="0"/>
              <a:t>(1)[x,j] &gt; 0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Observation: </a:t>
            </a:r>
          </a:p>
          <a:p>
            <a:pPr lvl="1"/>
            <a:r>
              <a:rPr lang="en-US" dirty="0" smtClean="0"/>
              <a:t>Up to half the data is unpopular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j</a:t>
            </a:r>
            <a:r>
              <a:rPr lang="en-US" dirty="0" smtClean="0">
                <a:latin typeface="Symbol" charset="2"/>
                <a:cs typeface="Symbol" charset="2"/>
              </a:rPr>
              <a:t> </a:t>
            </a:r>
            <a:r>
              <a:rPr lang="en-US" dirty="0" smtClean="0"/>
              <a:t>E</a:t>
            </a:r>
            <a:r>
              <a:rPr lang="en-US" dirty="0" smtClean="0"/>
              <a:t>(1)[x,j] = 0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Speculation: </a:t>
            </a:r>
          </a:p>
          <a:p>
            <a:pPr lvl="1"/>
            <a:r>
              <a:rPr lang="en-US" dirty="0" smtClean="0"/>
              <a:t>Popularity offers an active learning algorithm</a:t>
            </a:r>
          </a:p>
          <a:p>
            <a:pPr lvl="1"/>
            <a:r>
              <a:rPr lang="en-US" dirty="0" smtClean="0"/>
              <a:t>Sort instances descending by their popularity </a:t>
            </a:r>
          </a:p>
          <a:p>
            <a:pPr lvl="1"/>
            <a:r>
              <a:rPr lang="en-US" dirty="0" smtClean="0"/>
              <a:t>Label instances in that sort order</a:t>
            </a:r>
          </a:p>
          <a:p>
            <a:pPr lvl="1"/>
            <a:r>
              <a:rPr lang="en-US" dirty="0" smtClean="0"/>
              <a:t>Compare results </a:t>
            </a:r>
          </a:p>
          <a:p>
            <a:pPr lvl="2"/>
            <a:r>
              <a:rPr lang="en-US" dirty="0" smtClean="0"/>
              <a:t>after labeling “N” instances (active learning) </a:t>
            </a:r>
          </a:p>
          <a:p>
            <a:pPr lvl="2"/>
            <a:r>
              <a:rPr lang="en-US" dirty="0" smtClean="0"/>
              <a:t>After labeling all instances (passive learning)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9" name="Chart 8"/>
          <p:cNvGraphicFramePr/>
          <p:nvPr/>
        </p:nvGraphicFramePr>
        <p:xfrm>
          <a:off x="5730415" y="1731884"/>
          <a:ext cx="3264027" cy="4261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4911784" y="2540097"/>
            <a:ext cx="976060" cy="11545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Picture 6" descr="albrec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334" y="1439501"/>
            <a:ext cx="6096001" cy="457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" y="2760519"/>
            <a:ext cx="1139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Y-axis:</a:t>
            </a:r>
          </a:p>
          <a:p>
            <a:r>
              <a:rPr lang="en-US" dirty="0" smtClean="0"/>
              <a:t>Prediction</a:t>
            </a:r>
          </a:p>
          <a:p>
            <a:r>
              <a:rPr lang="en-US" dirty="0" smtClean="0"/>
              <a:t>Error (less</a:t>
            </a:r>
          </a:p>
          <a:p>
            <a:r>
              <a:rPr lang="en-US" dirty="0" smtClean="0"/>
              <a:t>Is better)</a:t>
            </a:r>
            <a:endParaRPr lang="en-US" dirty="0"/>
          </a:p>
        </p:txBody>
      </p:sp>
      <p:sp>
        <p:nvSpPr>
          <p:cNvPr id="15" name="Explosion 1 14"/>
          <p:cNvSpPr/>
          <p:nvPr/>
        </p:nvSpPr>
        <p:spPr>
          <a:xfrm>
            <a:off x="7293406" y="4943742"/>
            <a:ext cx="1651184" cy="1574441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Effort</a:t>
            </a:r>
          </a:p>
          <a:p>
            <a:pPr algn="ctr"/>
            <a:r>
              <a:rPr lang="en-US" sz="1200" dirty="0" smtClean="0"/>
              <a:t>Estimation</a:t>
            </a:r>
          </a:p>
          <a:p>
            <a:pPr algn="ctr"/>
            <a:r>
              <a:rPr lang="en-US" sz="1200" dirty="0" smtClean="0"/>
              <a:t>data</a:t>
            </a:r>
            <a:endParaRPr lang="en-US" sz="12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9600" y="22653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4f:  results 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labels are enough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4g:</a:t>
            </a:r>
            <a:r>
              <a:rPr lang="en-US" dirty="0" smtClean="0"/>
              <a:t>  results, different data</a:t>
            </a:r>
            <a:br>
              <a:rPr lang="en-US" dirty="0" smtClean="0"/>
            </a:br>
            <a:r>
              <a:rPr lang="en-US" dirty="0" smtClean="0"/>
              <a:t>3 labels are enough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Picture 5" descr="cocomo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788" y="1428134"/>
            <a:ext cx="6096001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760519"/>
            <a:ext cx="1139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Y-axis:</a:t>
            </a:r>
          </a:p>
          <a:p>
            <a:r>
              <a:rPr lang="en-US" dirty="0" smtClean="0"/>
              <a:t>Prediction</a:t>
            </a:r>
          </a:p>
          <a:p>
            <a:r>
              <a:rPr lang="en-US" dirty="0" smtClean="0"/>
              <a:t>Error (less</a:t>
            </a:r>
          </a:p>
          <a:p>
            <a:r>
              <a:rPr lang="en-US" dirty="0" smtClean="0"/>
              <a:t>Is better)</a:t>
            </a:r>
            <a:endParaRPr lang="en-US" dirty="0"/>
          </a:p>
        </p:txBody>
      </p:sp>
      <p:sp>
        <p:nvSpPr>
          <p:cNvPr id="8" name="Explosion 1 7"/>
          <p:cNvSpPr/>
          <p:nvPr/>
        </p:nvSpPr>
        <p:spPr>
          <a:xfrm>
            <a:off x="7293406" y="4943742"/>
            <a:ext cx="1651184" cy="1574441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Effort</a:t>
            </a:r>
          </a:p>
          <a:p>
            <a:pPr algn="ctr"/>
            <a:r>
              <a:rPr lang="en-US" sz="1200" dirty="0" smtClean="0"/>
              <a:t>Estimation</a:t>
            </a:r>
          </a:p>
          <a:p>
            <a:pPr algn="ctr"/>
            <a:r>
              <a:rPr lang="en-US" sz="1200" dirty="0" smtClean="0"/>
              <a:t>data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4h:</a:t>
            </a:r>
            <a:r>
              <a:rPr lang="en-US" dirty="0" smtClean="0"/>
              <a:t> results, different data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9 </a:t>
            </a:r>
            <a:r>
              <a:rPr lang="en-US" dirty="0" smtClean="0"/>
              <a:t>labels are enough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Picture 5" descr="nasa9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829" y="1432571"/>
            <a:ext cx="6096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760519"/>
            <a:ext cx="1139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Y-axis:</a:t>
            </a:r>
          </a:p>
          <a:p>
            <a:r>
              <a:rPr lang="en-US" dirty="0" smtClean="0"/>
              <a:t>Prediction</a:t>
            </a:r>
          </a:p>
          <a:p>
            <a:r>
              <a:rPr lang="en-US" dirty="0" smtClean="0"/>
              <a:t>Error (less</a:t>
            </a:r>
          </a:p>
          <a:p>
            <a:r>
              <a:rPr lang="en-US" dirty="0" smtClean="0"/>
              <a:t>Is better)</a:t>
            </a:r>
            <a:endParaRPr lang="en-US" dirty="0"/>
          </a:p>
        </p:txBody>
      </p:sp>
      <p:sp>
        <p:nvSpPr>
          <p:cNvPr id="8" name="Explosion 1 7"/>
          <p:cNvSpPr/>
          <p:nvPr/>
        </p:nvSpPr>
        <p:spPr>
          <a:xfrm>
            <a:off x="7293406" y="4943742"/>
            <a:ext cx="1651184" cy="1574441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Effort</a:t>
            </a:r>
          </a:p>
          <a:p>
            <a:pPr algn="ctr"/>
            <a:r>
              <a:rPr lang="en-US" sz="1200" dirty="0" smtClean="0"/>
              <a:t>Estimation</a:t>
            </a:r>
          </a:p>
          <a:p>
            <a:pPr algn="ctr"/>
            <a:r>
              <a:rPr lang="en-US" sz="1200" dirty="0" smtClean="0"/>
              <a:t>data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4i:</a:t>
            </a:r>
            <a:r>
              <a:rPr lang="en-US" dirty="0" smtClean="0"/>
              <a:t> results, different data</a:t>
            </a:r>
            <a:br>
              <a:rPr lang="en-US" dirty="0" smtClean="0"/>
            </a:br>
            <a:r>
              <a:rPr lang="en-US" dirty="0" smtClean="0"/>
              <a:t>9 labels are enough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6" name="Picture 5" descr="miyazaki9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339" y="1432264"/>
            <a:ext cx="6096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760519"/>
            <a:ext cx="1139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Y-axis:</a:t>
            </a:r>
          </a:p>
          <a:p>
            <a:r>
              <a:rPr lang="en-US" dirty="0" smtClean="0"/>
              <a:t>Prediction</a:t>
            </a:r>
          </a:p>
          <a:p>
            <a:r>
              <a:rPr lang="en-US" dirty="0" smtClean="0"/>
              <a:t>Error (less</a:t>
            </a:r>
          </a:p>
          <a:p>
            <a:r>
              <a:rPr lang="en-US" dirty="0" smtClean="0"/>
              <a:t>Is better)</a:t>
            </a:r>
            <a:endParaRPr lang="en-US" dirty="0"/>
          </a:p>
        </p:txBody>
      </p:sp>
      <p:sp>
        <p:nvSpPr>
          <p:cNvPr id="8" name="Explosion 1 7"/>
          <p:cNvSpPr/>
          <p:nvPr/>
        </p:nvSpPr>
        <p:spPr>
          <a:xfrm>
            <a:off x="7293406" y="4943742"/>
            <a:ext cx="1651184" cy="1574441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Effort</a:t>
            </a:r>
          </a:p>
          <a:p>
            <a:pPr algn="ctr"/>
            <a:r>
              <a:rPr lang="en-US" sz="1200" dirty="0" smtClean="0"/>
              <a:t>Estimation</a:t>
            </a:r>
          </a:p>
          <a:p>
            <a:pPr algn="ctr"/>
            <a:r>
              <a:rPr lang="en-US" sz="1200" dirty="0" smtClean="0"/>
              <a:t>data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4j:</a:t>
            </a:r>
            <a:r>
              <a:rPr lang="en-US" dirty="0" smtClean="0"/>
              <a:t> results, different data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13 </a:t>
            </a:r>
            <a:r>
              <a:rPr lang="en-US" dirty="0" smtClean="0"/>
              <a:t>labels are enough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 descr="desharna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838" y="1449130"/>
            <a:ext cx="6096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760519"/>
            <a:ext cx="1139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Y-axis:</a:t>
            </a:r>
          </a:p>
          <a:p>
            <a:r>
              <a:rPr lang="en-US" dirty="0" smtClean="0"/>
              <a:t>Prediction</a:t>
            </a:r>
          </a:p>
          <a:p>
            <a:r>
              <a:rPr lang="en-US" dirty="0" smtClean="0"/>
              <a:t>Error (less</a:t>
            </a:r>
          </a:p>
          <a:p>
            <a:r>
              <a:rPr lang="en-US" dirty="0" smtClean="0"/>
              <a:t>Is better)</a:t>
            </a:r>
            <a:endParaRPr lang="en-US" dirty="0"/>
          </a:p>
        </p:txBody>
      </p:sp>
      <p:sp>
        <p:nvSpPr>
          <p:cNvPr id="8" name="Explosion 1 7"/>
          <p:cNvSpPr/>
          <p:nvPr/>
        </p:nvSpPr>
        <p:spPr>
          <a:xfrm>
            <a:off x="7293406" y="4943742"/>
            <a:ext cx="1651184" cy="1574441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Effort</a:t>
            </a:r>
          </a:p>
          <a:p>
            <a:pPr algn="ctr"/>
            <a:r>
              <a:rPr lang="en-US" sz="1200" dirty="0" smtClean="0"/>
              <a:t>Estimation</a:t>
            </a:r>
          </a:p>
          <a:p>
            <a:pPr algn="ctr"/>
            <a:r>
              <a:rPr lang="en-US" sz="1200" dirty="0" smtClean="0"/>
              <a:t>data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4k: across all datasets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Strong active learning result</a:t>
            </a:r>
          </a:p>
          <a:p>
            <a:r>
              <a:rPr lang="en-US" sz="3200" dirty="0" smtClean="0"/>
              <a:t>Around a dozen, or fewer, labels are enough</a:t>
            </a:r>
          </a:p>
          <a:p>
            <a:pPr lvl="1"/>
            <a:r>
              <a:rPr lang="en-US" sz="3000" dirty="0" smtClean="0"/>
              <a:t>Specifically: 3,4,9,9,13  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Explosion 1 5"/>
          <p:cNvSpPr/>
          <p:nvPr/>
        </p:nvSpPr>
        <p:spPr>
          <a:xfrm>
            <a:off x="7293406" y="4943742"/>
            <a:ext cx="1651184" cy="1574441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Effort</a:t>
            </a:r>
          </a:p>
          <a:p>
            <a:pPr algn="ctr"/>
            <a:r>
              <a:rPr lang="en-US" sz="1200" dirty="0" smtClean="0"/>
              <a:t>Estimation</a:t>
            </a:r>
          </a:p>
          <a:p>
            <a:pPr algn="ctr"/>
            <a:r>
              <a:rPr lang="en-US" sz="1200" dirty="0" smtClean="0"/>
              <a:t>data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4l: </a:t>
            </a:r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21053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Recall our research approach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Find a class of data where active learning does not work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Find a class of data where it does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Find the difference between (1), (2)</a:t>
            </a:r>
          </a:p>
          <a:p>
            <a:pPr marL="400050"/>
            <a:endParaRPr lang="en-US" dirty="0" smtClean="0"/>
          </a:p>
          <a:p>
            <a:pPr marL="400050"/>
            <a:r>
              <a:rPr lang="en-US" dirty="0" smtClean="0"/>
              <a:t>We  have (1): </a:t>
            </a:r>
          </a:p>
          <a:p>
            <a:pPr marL="800100" lvl="1"/>
            <a:r>
              <a:rPr lang="en-US" dirty="0" smtClean="0"/>
              <a:t>our defect data sets</a:t>
            </a:r>
          </a:p>
          <a:p>
            <a:pPr marL="400050"/>
            <a:endParaRPr lang="en-US" dirty="0" smtClean="0"/>
          </a:p>
          <a:p>
            <a:pPr marL="400050"/>
            <a:r>
              <a:rPr lang="en-US" dirty="0" smtClean="0"/>
              <a:t>We have (2):</a:t>
            </a:r>
          </a:p>
          <a:p>
            <a:pPr marL="800100" lvl="1"/>
            <a:r>
              <a:rPr lang="en-US" dirty="0" smtClean="0"/>
              <a:t>The above effort estimation data sets</a:t>
            </a:r>
          </a:p>
          <a:p>
            <a:pPr marL="800100" lvl="1"/>
            <a:endParaRPr lang="en-US" dirty="0" smtClean="0"/>
          </a:p>
          <a:p>
            <a:pPr marL="400050"/>
            <a:r>
              <a:rPr lang="en-US" dirty="0" smtClean="0"/>
              <a:t>Next quarter</a:t>
            </a:r>
          </a:p>
          <a:p>
            <a:pPr marL="800100" lvl="1"/>
            <a:r>
              <a:rPr lang="en-US" dirty="0" smtClean="0"/>
              <a:t>Can we do (3)?</a:t>
            </a:r>
          </a:p>
          <a:p>
            <a:pPr marL="800100" lvl="1"/>
            <a:r>
              <a:rPr lang="en-US" dirty="0" smtClean="0"/>
              <a:t>Perhaps </a:t>
            </a:r>
            <a:r>
              <a:rPr lang="en-US" dirty="0" err="1" smtClean="0"/>
              <a:t>E(k</a:t>
            </a:r>
            <a:r>
              <a:rPr lang="en-US" dirty="0" smtClean="0"/>
              <a:t>) matrices will let us predict if a data set supports active learning?</a:t>
            </a:r>
          </a:p>
          <a:p>
            <a:pPr marL="800100"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4/7/11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2C94E-788A-374A-9BDE-332049C0C5DF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8252" y="1862964"/>
            <a:ext cx="4037729" cy="30282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2511</Words>
  <Application>Microsoft Macintosh PowerPoint</Application>
  <PresentationFormat>On-screen Show (4:3)</PresentationFormat>
  <Paragraphs>418</Paragraphs>
  <Slides>39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Office Theme</vt:lpstr>
      <vt:lpstr>???</vt:lpstr>
      <vt:lpstr>???</vt:lpstr>
      <vt:lpstr>Quarterly Report WVU/Grammatech STTR</vt:lpstr>
      <vt:lpstr>IDEA: Background</vt:lpstr>
      <vt:lpstr>IDEA: Example</vt:lpstr>
      <vt:lpstr>Current  status</vt:lpstr>
      <vt:lpstr>Summary of Work</vt:lpstr>
      <vt:lpstr>Details</vt:lpstr>
      <vt:lpstr>1. Data Collection</vt:lpstr>
      <vt:lpstr>Details</vt:lpstr>
      <vt:lpstr>2a. IDEA is fast</vt:lpstr>
      <vt:lpstr>2b: IDEA is fast</vt:lpstr>
      <vt:lpstr>2c. Scalability studies</vt:lpstr>
      <vt:lpstr>2d. Digression: is faster stupider? </vt:lpstr>
      <vt:lpstr>2e. Implications</vt:lpstr>
      <vt:lpstr>2f. Implications for “trending”</vt:lpstr>
      <vt:lpstr>2g. Implications for “forecasting”</vt:lpstr>
      <vt:lpstr>2h. Implications for “summarization”</vt:lpstr>
      <vt:lpstr>2i. Digression: one small detail</vt:lpstr>
      <vt:lpstr>2j . Other implications</vt:lpstr>
      <vt:lpstr>Details</vt:lpstr>
      <vt:lpstr>3a. Documentation work</vt:lpstr>
      <vt:lpstr>3b:   main algorithm  (see next slides for sub-routines)</vt:lpstr>
      <vt:lpstr>3c:   FindPoles</vt:lpstr>
      <vt:lpstr>3d:   QuadrantTrees</vt:lpstr>
      <vt:lpstr>3e:   Grow</vt:lpstr>
      <vt:lpstr>3f:   Split</vt:lpstr>
      <vt:lpstr>3g:   GridClus</vt:lpstr>
      <vt:lpstr>Details</vt:lpstr>
      <vt:lpstr>4a: Active Learning</vt:lpstr>
      <vt:lpstr>4b: Strange Results</vt:lpstr>
      <vt:lpstr>4c: What is going on?</vt:lpstr>
      <vt:lpstr>4d: E(k) matrices</vt:lpstr>
      <vt:lpstr>4e: Observation:  many instances are unpopular</vt:lpstr>
      <vt:lpstr>Slide 33</vt:lpstr>
      <vt:lpstr>4g:  results, different data 3 labels are enough </vt:lpstr>
      <vt:lpstr>4h: results, different data 9 labels are enough </vt:lpstr>
      <vt:lpstr>4i: results, different data 9 labels are enough </vt:lpstr>
      <vt:lpstr>4j: results, different data 13 labels are enough </vt:lpstr>
      <vt:lpstr>4k: across all datasets</vt:lpstr>
      <vt:lpstr>4l: Next steps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Report WVU/Grammatech STTR</dc:title>
  <dc:creator>Tim Menzies</dc:creator>
  <cp:lastModifiedBy>Tim Menzies</cp:lastModifiedBy>
  <cp:revision>198</cp:revision>
  <dcterms:created xsi:type="dcterms:W3CDTF">2011-04-08T18:01:20Z</dcterms:created>
  <dcterms:modified xsi:type="dcterms:W3CDTF">2011-04-08T19:24:13Z</dcterms:modified>
</cp:coreProperties>
</file>