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7"/>
  </p:notesMasterIdLst>
  <p:handoutMasterIdLst>
    <p:handoutMasterId r:id="rId28"/>
  </p:handoutMasterIdLst>
  <p:sldIdLst>
    <p:sldId id="256" r:id="rId2"/>
    <p:sldId id="290" r:id="rId3"/>
    <p:sldId id="291" r:id="rId4"/>
    <p:sldId id="261" r:id="rId5"/>
    <p:sldId id="262" r:id="rId6"/>
    <p:sldId id="263" r:id="rId7"/>
    <p:sldId id="293" r:id="rId8"/>
    <p:sldId id="295" r:id="rId9"/>
    <p:sldId id="296" r:id="rId10"/>
    <p:sldId id="297" r:id="rId11"/>
    <p:sldId id="298" r:id="rId12"/>
    <p:sldId id="294" r:id="rId13"/>
    <p:sldId id="265" r:id="rId14"/>
    <p:sldId id="299" r:id="rId15"/>
    <p:sldId id="266" r:id="rId16"/>
    <p:sldId id="272" r:id="rId17"/>
    <p:sldId id="303" r:id="rId18"/>
    <p:sldId id="279" r:id="rId19"/>
    <p:sldId id="280" r:id="rId20"/>
    <p:sldId id="271" r:id="rId21"/>
    <p:sldId id="301" r:id="rId22"/>
    <p:sldId id="302" r:id="rId23"/>
    <p:sldId id="300" r:id="rId24"/>
    <p:sldId id="264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6679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125" d="100"/>
          <a:sy n="125" d="100"/>
        </p:scale>
        <p:origin x="-1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viewProps" Target="viewProp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notesMaster" Target="notesMasters/notes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handoutMaster" Target="handoutMasters/handoutMaster1.xml"/><Relationship Id="rId26" Type="http://schemas.openxmlformats.org/officeDocument/2006/relationships/slide" Target="slides/slide25.xml"/><Relationship Id="rId30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printerSettings" Target="printerSettings/printerSettings1.bin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19D07-CF9D-A04A-A59B-DAAD7CA78D3E}" type="datetimeFigureOut">
              <a:rPr lang="en-US" smtClean="0"/>
              <a:pPr/>
              <a:t>10/7/10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CCBC1-6850-2946-A25C-ADF2143359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BDC7E-BEEC-BD4C-97E3-B35705683EA3}" type="datetimeFigureOut">
              <a:rPr lang="en-US" smtClean="0"/>
              <a:pPr/>
              <a:t>10/7/10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6E46C-C2FA-D640-97F8-C8506ED94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9948" y="609600"/>
            <a:ext cx="5404104" cy="3282696"/>
          </a:xfrm>
          <a:prstGeom prst="roundRect">
            <a:avLst>
              <a:gd name="adj" fmla="val 10522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vert="horz" lIns="91440" tIns="182880" rIns="91440" bIns="18288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342900" indent="-342900" algn="ctr" defTabSz="914400" rtl="0" eaLnBrk="1" latinLnBrk="0" hangingPunct="1">
              <a:lnSpc>
                <a:spcPts val="5200"/>
              </a:lnSpc>
              <a:spcBef>
                <a:spcPts val="2000"/>
              </a:spcBef>
              <a:buSzPct val="80000"/>
              <a:buFont typeface="Wingdings" pitchFamily="2" charset="2"/>
              <a:buNone/>
              <a:defRPr sz="5400" b="1" kern="1200" baseline="0">
                <a:gradFill>
                  <a:gsLst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>
            <a:noAutofit/>
          </a:bodyPr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381000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21132"/>
            <a:ext cx="2133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2541"/>
            <a:ext cx="2895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12541"/>
            <a:ext cx="2133600" cy="300318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4346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(c) Tim Menzies 2010       creativecommons.org/licenses/by-sa/3.0/3.0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b">
            <a:noAutofit/>
            <a:sp3d extrusionH="12700">
              <a:extrusionClr>
                <a:schemeClr val="bg1"/>
              </a:extrusionClr>
            </a:sp3d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 vert="horz" lIns="91440" tIns="45720" rIns="91440" bIns="45720" rtlCol="0">
            <a:noAutofit/>
            <a:scene3d>
              <a:camera prst="orthographicFront"/>
              <a:lightRig rig="chilly" dir="t"/>
            </a:scene3d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33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5988"/>
            <a:ext cx="2895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FED2FD1-177F-5B49-A280-4FBF66D0C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hf hdr="0"/>
  <p:txStyles>
    <p:titleStyle>
      <a:lvl1pPr algn="ctr" defTabSz="914400" rtl="0" eaLnBrk="1" latinLnBrk="0" hangingPunct="1">
        <a:lnSpc>
          <a:spcPts val="5600"/>
        </a:lnSpc>
        <a:spcBef>
          <a:spcPct val="0"/>
        </a:spcBef>
        <a:buNone/>
        <a:defRPr sz="5400" b="1" kern="1200" baseline="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SzPct val="80000"/>
        <a:buFont typeface="Wingdings" pitchFamily="2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@menzies.u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df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1096" y="609600"/>
            <a:ext cx="5404104" cy="3282696"/>
          </a:xfrm>
        </p:spPr>
        <p:txBody>
          <a:bodyPr/>
          <a:lstStyle/>
          <a:p>
            <a:r>
              <a:rPr lang="en-US" dirty="0" smtClean="0"/>
              <a:t>Selecting Quality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400"/>
              </a:spcBef>
            </a:pPr>
            <a:r>
              <a:rPr lang="en-US" dirty="0" smtClean="0"/>
              <a:t>Tim </a:t>
            </a:r>
            <a:r>
              <a:rPr lang="en-US" dirty="0" smtClean="0"/>
              <a:t>Menzies (Ph.D. )</a:t>
            </a:r>
          </a:p>
          <a:p>
            <a:pPr>
              <a:spcBef>
                <a:spcPts val="400"/>
              </a:spcBef>
            </a:pPr>
            <a:r>
              <a:rPr lang="en-US" dirty="0" smtClean="0"/>
              <a:t>Assoc Prof; </a:t>
            </a:r>
            <a:r>
              <a:rPr lang="en-US" dirty="0" smtClean="0"/>
              <a:t>LCSEE</a:t>
            </a:r>
            <a:r>
              <a:rPr lang="en-US" dirty="0" smtClean="0"/>
              <a:t>, WVU</a:t>
            </a:r>
          </a:p>
          <a:p>
            <a:pPr>
              <a:spcBef>
                <a:spcPts val="400"/>
              </a:spcBef>
            </a:pPr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pPr>
              <a:spcBef>
                <a:spcPts val="400"/>
              </a:spcBef>
            </a:pPr>
            <a:r>
              <a:rPr lang="en-US" dirty="0" smtClean="0"/>
              <a:t>304-376-2859</a:t>
            </a:r>
          </a:p>
          <a:p>
            <a:pPr>
              <a:spcBef>
                <a:spcPts val="400"/>
              </a:spcBef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Open </a:t>
            </a:r>
            <a:r>
              <a:rPr lang="en-US" sz="4800" dirty="0" smtClean="0"/>
              <a:t>issues in</a:t>
            </a:r>
            <a:r>
              <a:rPr lang="en-US" sz="4800" dirty="0" smtClean="0"/>
              <a:t> data quality</a:t>
            </a:r>
            <a:br>
              <a:rPr lang="en-US" sz="4800" dirty="0" smtClean="0"/>
            </a:br>
            <a:r>
              <a:rPr lang="en-US" sz="4800" dirty="0" smtClean="0"/>
              <a:t>(for software engineering)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" y="1855414"/>
            <a:ext cx="7313614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Conclusion Instability</a:t>
            </a:r>
          </a:p>
          <a:p>
            <a:r>
              <a:rPr lang="en-US" dirty="0" smtClean="0"/>
              <a:t>Locality</a:t>
            </a:r>
          </a:p>
          <a:p>
            <a:r>
              <a:rPr lang="en-US" dirty="0" smtClean="0"/>
              <a:t>Best way to find significant data</a:t>
            </a:r>
          </a:p>
          <a:p>
            <a:pPr lvl="1"/>
            <a:r>
              <a:rPr lang="en-US" dirty="0" smtClean="0"/>
              <a:t>How to import data from other sites</a:t>
            </a:r>
          </a:p>
          <a:p>
            <a:pPr lvl="1"/>
            <a:r>
              <a:rPr lang="en-US" dirty="0" smtClean="0"/>
              <a:t>Relevancy filtering</a:t>
            </a:r>
          </a:p>
          <a:p>
            <a:pPr lvl="1"/>
            <a:r>
              <a:rPr lang="en-US" dirty="0" smtClean="0"/>
              <a:t>Feature selection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c</a:t>
            </a:r>
            <a:r>
              <a:rPr lang="en-US" dirty="0" smtClean="0"/>
              <a:t>) Tim Menzies 2010       creativecommons.org/licenses/by-sa/3.0/3.0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800" dirty="0" smtClean="0"/>
              <a:t>The PROMISE Experiment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2005, … 2011</a:t>
            </a:r>
          </a:p>
          <a:p>
            <a:pPr lvl="1"/>
            <a:r>
              <a:rPr lang="en-US" dirty="0" smtClean="0"/>
              <a:t>Repeatable, improvable, maybe </a:t>
            </a:r>
            <a:r>
              <a:rPr lang="en-US" dirty="0" smtClean="0"/>
              <a:t>even refutable </a:t>
            </a:r>
            <a:r>
              <a:rPr lang="en-US" dirty="0" smtClean="0"/>
              <a:t>experiments </a:t>
            </a:r>
            <a:r>
              <a:rPr lang="en-US" dirty="0" smtClean="0"/>
              <a:t>in software engineering</a:t>
            </a:r>
            <a:endParaRPr lang="en-US" dirty="0" smtClean="0"/>
          </a:p>
          <a:p>
            <a:pPr lvl="1"/>
            <a:r>
              <a:rPr lang="en-US" dirty="0" smtClean="0"/>
              <a:t>Put up or shut </a:t>
            </a:r>
            <a:r>
              <a:rPr lang="en-US" dirty="0" smtClean="0"/>
              <a:t>up</a:t>
            </a:r>
          </a:p>
          <a:p>
            <a:pPr lvl="1"/>
            <a:r>
              <a:rPr lang="en-US" dirty="0" smtClean="0"/>
              <a:t>[Menzies07]</a:t>
            </a:r>
          </a:p>
          <a:p>
            <a:r>
              <a:rPr lang="en-US" dirty="0" smtClean="0"/>
              <a:t>If you publish a paper, it is strong encouraged that you also offer the data on which the conclusion was made</a:t>
            </a:r>
          </a:p>
          <a:p>
            <a:r>
              <a:rPr lang="en-US" dirty="0" smtClean="0"/>
              <a:t>130 data sets:</a:t>
            </a:r>
          </a:p>
          <a:p>
            <a:pPr lvl="1"/>
            <a:r>
              <a:rPr lang="en-US" dirty="0" smtClean="0"/>
              <a:t>Defect prediction</a:t>
            </a:r>
          </a:p>
          <a:p>
            <a:pPr lvl="1"/>
            <a:r>
              <a:rPr lang="en-US" dirty="0" smtClean="0"/>
              <a:t>Effort estimation</a:t>
            </a:r>
          </a:p>
          <a:p>
            <a:pPr lvl="1"/>
            <a:r>
              <a:rPr lang="en-US" dirty="0" smtClean="0"/>
              <a:t>Model-based reasoning</a:t>
            </a:r>
          </a:p>
          <a:p>
            <a:pPr lvl="1"/>
            <a:r>
              <a:rPr lang="en-US" dirty="0" smtClean="0"/>
              <a:t>Text </a:t>
            </a:r>
            <a:r>
              <a:rPr lang="en-US" dirty="0" smtClean="0"/>
              <a:t>mining</a:t>
            </a:r>
          </a:p>
          <a:p>
            <a:pPr lvl="1"/>
            <a:r>
              <a:rPr lang="en-US" dirty="0" smtClean="0"/>
              <a:t>etc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871353" y="-228600"/>
            <a:ext cx="7498080" cy="1143000"/>
          </a:xfrm>
        </p:spPr>
        <p:txBody>
          <a:bodyPr/>
          <a:lstStyle/>
          <a:p>
            <a:r>
              <a:rPr lang="en-US" sz="3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sz="3600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sz="36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838200" y="4876800"/>
            <a:ext cx="7772400" cy="741829"/>
          </a:xfrm>
        </p:spPr>
        <p:txBody>
          <a:bodyPr>
            <a:noAutofit/>
          </a:bodyPr>
          <a:lstStyle/>
          <a:p>
            <a:pPr marL="115888" indent="-33338">
              <a:spcBef>
                <a:spcPts val="0"/>
              </a:spcBef>
              <a:buFontTx/>
              <a:buNone/>
            </a:pPr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</a:t>
            </a:r>
          </a:p>
          <a:p>
            <a:pPr marL="115888" indent="-33338">
              <a:spcBef>
                <a:spcPts val="0"/>
              </a:spcBef>
              <a:buFontTx/>
              <a:buNone/>
            </a:pPr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Annual conference +</a:t>
            </a:r>
          </a:p>
          <a:p>
            <a:pPr marL="115888" indent="-33338">
              <a:spcBef>
                <a:spcPts val="0"/>
              </a:spcBef>
              <a:buFontTx/>
              <a:buNone/>
            </a:pPr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Journal special issues</a:t>
            </a:r>
            <a:b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</a:p>
          <a:p>
            <a:pPr marL="115888" indent="-33338">
              <a:spcBef>
                <a:spcPts val="0"/>
              </a:spcBef>
              <a:buFontTx/>
              <a:buNone/>
            </a:pPr>
            <a: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See you there?</a:t>
            </a:r>
            <a:br>
              <a:rPr lang="en-US" sz="20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20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988945" y="6225988"/>
            <a:ext cx="2133600" cy="277906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5" y="762000"/>
            <a:ext cx="4467191" cy="4041044"/>
          </a:xfrm>
          <a:prstGeom prst="rect">
            <a:avLst/>
          </a:prstGeom>
        </p:spPr>
      </p:pic>
      <p:pic>
        <p:nvPicPr>
          <p:cNvPr id="6" name="Picture 5" descr="Picture 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484" y="2310686"/>
            <a:ext cx="4252116" cy="4547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914399"/>
          </a:xfrm>
        </p:spPr>
        <p:txBody>
          <a:bodyPr/>
          <a:lstStyle/>
          <a:p>
            <a:r>
              <a:rPr lang="en-US" dirty="0" smtClean="0"/>
              <a:t>Relevance to quality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914398" y="1371600"/>
            <a:ext cx="3566160" cy="36576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Other repos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914398" y="1676400"/>
            <a:ext cx="3566160" cy="37929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Extensive software support for the data storage</a:t>
            </a:r>
          </a:p>
          <a:p>
            <a:pPr lvl="1"/>
            <a:r>
              <a:rPr lang="en-US" dirty="0" smtClean="0"/>
              <a:t>E.g. [Gentleman07, Leisch02]</a:t>
            </a:r>
          </a:p>
          <a:p>
            <a:r>
              <a:rPr lang="en-US" dirty="0" smtClean="0"/>
              <a:t>Elaborate design of research questions: </a:t>
            </a:r>
          </a:p>
          <a:p>
            <a:pPr lvl="1"/>
            <a:r>
              <a:rPr lang="en-US" dirty="0" smtClean="0"/>
              <a:t>E.g.  </a:t>
            </a:r>
            <a:r>
              <a:rPr lang="en-US" dirty="0" err="1" smtClean="0"/>
              <a:t>CeBASE</a:t>
            </a:r>
            <a:r>
              <a:rPr lang="en-US" dirty="0" smtClean="0"/>
              <a:t> [Basili02]</a:t>
            </a:r>
          </a:p>
          <a:p>
            <a:r>
              <a:rPr lang="en-US" dirty="0" smtClean="0"/>
              <a:t>None of those SE repos are still on-line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58471" y="1371600"/>
            <a:ext cx="3566160" cy="36576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Our repo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58471" y="1676400"/>
            <a:ext cx="3566160" cy="4113847"/>
          </a:xfrm>
        </p:spPr>
        <p:txBody>
          <a:bodyPr>
            <a:noAutofit/>
          </a:bodyPr>
          <a:lstStyle/>
          <a:p>
            <a:r>
              <a:rPr lang="en-US" dirty="0" smtClean="0"/>
              <a:t>No restrictions on research questions</a:t>
            </a:r>
          </a:p>
          <a:p>
            <a:r>
              <a:rPr lang="en-US" dirty="0" smtClean="0"/>
              <a:t>Send us something, </a:t>
            </a:r>
          </a:p>
          <a:p>
            <a:pPr lvl="1"/>
            <a:r>
              <a:rPr lang="en-US" dirty="0" smtClean="0"/>
              <a:t>We’ll place it on-line</a:t>
            </a:r>
          </a:p>
          <a:p>
            <a:r>
              <a:rPr lang="en-US" dirty="0" smtClean="0"/>
              <a:t>Let many groups analyzing that data</a:t>
            </a:r>
            <a:r>
              <a:rPr lang="en-US" sz="2000" dirty="0" smtClean="0"/>
              <a:t> </a:t>
            </a:r>
          </a:p>
          <a:p>
            <a:pPr lvl="1"/>
            <a:r>
              <a:rPr lang="en-US" dirty="0" smtClean="0"/>
              <a:t>Extensive list of conclusions</a:t>
            </a:r>
          </a:p>
          <a:p>
            <a:r>
              <a:rPr lang="en-US" dirty="0" smtClean="0"/>
              <a:t>Still an active, on-going research initiative.</a:t>
            </a:r>
          </a:p>
          <a:p>
            <a:pPr>
              <a:buNone/>
            </a:pPr>
            <a:r>
              <a:rPr lang="en-US" sz="1600" dirty="0" smtClean="0"/>
              <a:t> </a:t>
            </a:r>
          </a:p>
          <a:p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Some results:</a:t>
            </a:r>
            <a:br>
              <a:rPr lang="en-US" sz="3600" dirty="0" smtClean="0"/>
            </a:br>
            <a:r>
              <a:rPr lang="en-US" sz="3600" dirty="0" smtClean="0"/>
              <a:t>Learning to Organize Testing</a:t>
            </a:r>
            <a:endParaRPr lang="en-US" sz="36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914400" y="1747838"/>
            <a:ext cx="4648199" cy="430333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Inspect X% of the code, find Y% of the bugs</a:t>
            </a:r>
          </a:p>
          <a:p>
            <a:pPr lvl="1"/>
            <a:r>
              <a:rPr lang="en-US" sz="1600" dirty="0" smtClean="0"/>
              <a:t>But which X%?</a:t>
            </a:r>
          </a:p>
          <a:p>
            <a:pPr lvl="1"/>
            <a:r>
              <a:rPr lang="en-US" sz="1600" dirty="0" smtClean="0"/>
              <a:t>Ask a data miner</a:t>
            </a:r>
          </a:p>
          <a:p>
            <a:r>
              <a:rPr lang="en-US" sz="1800" dirty="0" smtClean="0"/>
              <a:t>Typical results:</a:t>
            </a:r>
          </a:p>
          <a:p>
            <a:pPr lvl="1"/>
            <a:r>
              <a:rPr lang="en-US" sz="1600" dirty="0" smtClean="0"/>
              <a:t>[Ostrand10]:     </a:t>
            </a:r>
            <a:r>
              <a:rPr lang="en-US" sz="1400" dirty="0" smtClean="0"/>
              <a:t>X= 20% of files , Y= 75  to 93%</a:t>
            </a:r>
          </a:p>
          <a:p>
            <a:pPr lvl="1"/>
            <a:r>
              <a:rPr lang="en-US" sz="1600" dirty="0" smtClean="0"/>
              <a:t>[Tosun10</a:t>
            </a:r>
            <a:r>
              <a:rPr lang="en-US" sz="1600" dirty="0" smtClean="0"/>
              <a:t>] :        </a:t>
            </a:r>
            <a:r>
              <a:rPr lang="en-US" sz="1400" dirty="0" smtClean="0"/>
              <a:t>X= </a:t>
            </a:r>
            <a:r>
              <a:rPr lang="en-US" sz="1400" dirty="0" smtClean="0"/>
              <a:t>25% .                Y= 88%</a:t>
            </a:r>
          </a:p>
          <a:p>
            <a:pPr lvl="1"/>
            <a:r>
              <a:rPr lang="en-US" sz="1600" dirty="0" smtClean="0"/>
              <a:t>[Menzies10a]   </a:t>
            </a:r>
            <a:r>
              <a:rPr lang="en-US" sz="1400" dirty="0" smtClean="0"/>
              <a:t>X= 25%,                 Y= 70%</a:t>
            </a:r>
          </a:p>
          <a:p>
            <a:pPr lvl="2"/>
            <a:r>
              <a:rPr lang="en-US" sz="1400" dirty="0" smtClean="0"/>
              <a:t>Or any other point you like </a:t>
            </a:r>
            <a:endParaRPr lang="en-US" sz="14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2" name="Picture 11" descr="Picture 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960464"/>
            <a:ext cx="3553363" cy="3830736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rot="16200000" flipV="1">
            <a:off x="5830095" y="4141024"/>
            <a:ext cx="2057400" cy="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6248401" y="3112325"/>
            <a:ext cx="61039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6207760" y="2631215"/>
            <a:ext cx="1158240" cy="2255745"/>
          </a:xfrm>
          <a:custGeom>
            <a:avLst/>
            <a:gdLst>
              <a:gd name="connsiteX0" fmla="*/ 0 w 1158240"/>
              <a:gd name="connsiteY0" fmla="*/ 2255745 h 2255745"/>
              <a:gd name="connsiteX1" fmla="*/ 30480 w 1158240"/>
              <a:gd name="connsiteY1" fmla="*/ 2164305 h 2255745"/>
              <a:gd name="connsiteX2" fmla="*/ 60960 w 1158240"/>
              <a:gd name="connsiteY2" fmla="*/ 2103345 h 2255745"/>
              <a:gd name="connsiteX3" fmla="*/ 91440 w 1158240"/>
              <a:gd name="connsiteY3" fmla="*/ 2083025 h 2255745"/>
              <a:gd name="connsiteX4" fmla="*/ 121920 w 1158240"/>
              <a:gd name="connsiteY4" fmla="*/ 2022065 h 2255745"/>
              <a:gd name="connsiteX5" fmla="*/ 132080 w 1158240"/>
              <a:gd name="connsiteY5" fmla="*/ 1991585 h 2255745"/>
              <a:gd name="connsiteX6" fmla="*/ 162560 w 1158240"/>
              <a:gd name="connsiteY6" fmla="*/ 1971265 h 2255745"/>
              <a:gd name="connsiteX7" fmla="*/ 182880 w 1158240"/>
              <a:gd name="connsiteY7" fmla="*/ 1788385 h 2255745"/>
              <a:gd name="connsiteX8" fmla="*/ 203200 w 1158240"/>
              <a:gd name="connsiteY8" fmla="*/ 1381985 h 2255745"/>
              <a:gd name="connsiteX9" fmla="*/ 233680 w 1158240"/>
              <a:gd name="connsiteY9" fmla="*/ 1270225 h 2255745"/>
              <a:gd name="connsiteX10" fmla="*/ 264160 w 1158240"/>
              <a:gd name="connsiteY10" fmla="*/ 1249905 h 2255745"/>
              <a:gd name="connsiteX11" fmla="*/ 274320 w 1158240"/>
              <a:gd name="connsiteY11" fmla="*/ 1209265 h 2255745"/>
              <a:gd name="connsiteX12" fmla="*/ 304800 w 1158240"/>
              <a:gd name="connsiteY12" fmla="*/ 1199105 h 2255745"/>
              <a:gd name="connsiteX13" fmla="*/ 375920 w 1158240"/>
              <a:gd name="connsiteY13" fmla="*/ 1188945 h 2255745"/>
              <a:gd name="connsiteX14" fmla="*/ 396240 w 1158240"/>
              <a:gd name="connsiteY14" fmla="*/ 965425 h 2255745"/>
              <a:gd name="connsiteX15" fmla="*/ 416560 w 1158240"/>
              <a:gd name="connsiteY15" fmla="*/ 934945 h 2255745"/>
              <a:gd name="connsiteX16" fmla="*/ 426720 w 1158240"/>
              <a:gd name="connsiteY16" fmla="*/ 904465 h 2255745"/>
              <a:gd name="connsiteX17" fmla="*/ 447040 w 1158240"/>
              <a:gd name="connsiteY17" fmla="*/ 863825 h 2255745"/>
              <a:gd name="connsiteX18" fmla="*/ 467360 w 1158240"/>
              <a:gd name="connsiteY18" fmla="*/ 772385 h 2255745"/>
              <a:gd name="connsiteX19" fmla="*/ 477520 w 1158240"/>
              <a:gd name="connsiteY19" fmla="*/ 731745 h 2255745"/>
              <a:gd name="connsiteX20" fmla="*/ 497840 w 1158240"/>
              <a:gd name="connsiteY20" fmla="*/ 701265 h 2255745"/>
              <a:gd name="connsiteX21" fmla="*/ 508000 w 1158240"/>
              <a:gd name="connsiteY21" fmla="*/ 670785 h 2255745"/>
              <a:gd name="connsiteX22" fmla="*/ 528320 w 1158240"/>
              <a:gd name="connsiteY22" fmla="*/ 640305 h 2255745"/>
              <a:gd name="connsiteX23" fmla="*/ 538480 w 1158240"/>
              <a:gd name="connsiteY23" fmla="*/ 609825 h 2255745"/>
              <a:gd name="connsiteX24" fmla="*/ 558800 w 1158240"/>
              <a:gd name="connsiteY24" fmla="*/ 579345 h 2255745"/>
              <a:gd name="connsiteX25" fmla="*/ 589280 w 1158240"/>
              <a:gd name="connsiteY25" fmla="*/ 518385 h 2255745"/>
              <a:gd name="connsiteX26" fmla="*/ 629920 w 1158240"/>
              <a:gd name="connsiteY26" fmla="*/ 498065 h 2255745"/>
              <a:gd name="connsiteX27" fmla="*/ 660400 w 1158240"/>
              <a:gd name="connsiteY27" fmla="*/ 477745 h 2255745"/>
              <a:gd name="connsiteX28" fmla="*/ 711200 w 1158240"/>
              <a:gd name="connsiteY28" fmla="*/ 426945 h 2255745"/>
              <a:gd name="connsiteX29" fmla="*/ 741680 w 1158240"/>
              <a:gd name="connsiteY29" fmla="*/ 365985 h 2255745"/>
              <a:gd name="connsiteX30" fmla="*/ 772160 w 1158240"/>
              <a:gd name="connsiteY30" fmla="*/ 335505 h 2255745"/>
              <a:gd name="connsiteX31" fmla="*/ 782320 w 1158240"/>
              <a:gd name="connsiteY31" fmla="*/ 305025 h 2255745"/>
              <a:gd name="connsiteX32" fmla="*/ 853440 w 1158240"/>
              <a:gd name="connsiteY32" fmla="*/ 213585 h 2255745"/>
              <a:gd name="connsiteX33" fmla="*/ 873760 w 1158240"/>
              <a:gd name="connsiteY33" fmla="*/ 142465 h 2255745"/>
              <a:gd name="connsiteX34" fmla="*/ 904240 w 1158240"/>
              <a:gd name="connsiteY34" fmla="*/ 111985 h 2255745"/>
              <a:gd name="connsiteX35" fmla="*/ 924560 w 1158240"/>
              <a:gd name="connsiteY35" fmla="*/ 81505 h 2255745"/>
              <a:gd name="connsiteX36" fmla="*/ 934720 w 1158240"/>
              <a:gd name="connsiteY36" fmla="*/ 51025 h 2255745"/>
              <a:gd name="connsiteX37" fmla="*/ 965200 w 1158240"/>
              <a:gd name="connsiteY37" fmla="*/ 40865 h 2255745"/>
              <a:gd name="connsiteX38" fmla="*/ 995680 w 1158240"/>
              <a:gd name="connsiteY38" fmla="*/ 10385 h 2255745"/>
              <a:gd name="connsiteX39" fmla="*/ 1158240 w 1158240"/>
              <a:gd name="connsiteY39" fmla="*/ 225 h 225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8240" h="2255745">
                <a:moveTo>
                  <a:pt x="0" y="2255745"/>
                </a:moveTo>
                <a:lnTo>
                  <a:pt x="30480" y="2164305"/>
                </a:lnTo>
                <a:cubicBezTo>
                  <a:pt x="38743" y="2139515"/>
                  <a:pt x="41265" y="2123040"/>
                  <a:pt x="60960" y="2103345"/>
                </a:cubicBezTo>
                <a:cubicBezTo>
                  <a:pt x="69594" y="2094711"/>
                  <a:pt x="81280" y="2089798"/>
                  <a:pt x="91440" y="2083025"/>
                </a:cubicBezTo>
                <a:cubicBezTo>
                  <a:pt x="116977" y="2006413"/>
                  <a:pt x="82529" y="2100847"/>
                  <a:pt x="121920" y="2022065"/>
                </a:cubicBezTo>
                <a:cubicBezTo>
                  <a:pt x="126709" y="2012486"/>
                  <a:pt x="125390" y="1999948"/>
                  <a:pt x="132080" y="1991585"/>
                </a:cubicBezTo>
                <a:cubicBezTo>
                  <a:pt x="139708" y="1982050"/>
                  <a:pt x="152400" y="1978038"/>
                  <a:pt x="162560" y="1971265"/>
                </a:cubicBezTo>
                <a:cubicBezTo>
                  <a:pt x="188323" y="1893976"/>
                  <a:pt x="174371" y="1944380"/>
                  <a:pt x="182880" y="1788385"/>
                </a:cubicBezTo>
                <a:cubicBezTo>
                  <a:pt x="190267" y="1652950"/>
                  <a:pt x="194178" y="1517320"/>
                  <a:pt x="203200" y="1381985"/>
                </a:cubicBezTo>
                <a:cubicBezTo>
                  <a:pt x="204158" y="1367616"/>
                  <a:pt x="224523" y="1276330"/>
                  <a:pt x="233680" y="1270225"/>
                </a:cubicBezTo>
                <a:lnTo>
                  <a:pt x="264160" y="1249905"/>
                </a:lnTo>
                <a:cubicBezTo>
                  <a:pt x="267547" y="1236358"/>
                  <a:pt x="265597" y="1220169"/>
                  <a:pt x="274320" y="1209265"/>
                </a:cubicBezTo>
                <a:cubicBezTo>
                  <a:pt x="281010" y="1200902"/>
                  <a:pt x="294298" y="1201205"/>
                  <a:pt x="304800" y="1199105"/>
                </a:cubicBezTo>
                <a:cubicBezTo>
                  <a:pt x="328282" y="1194409"/>
                  <a:pt x="352213" y="1192332"/>
                  <a:pt x="375920" y="1188945"/>
                </a:cubicBezTo>
                <a:cubicBezTo>
                  <a:pt x="411255" y="1082941"/>
                  <a:pt x="356648" y="1255768"/>
                  <a:pt x="396240" y="965425"/>
                </a:cubicBezTo>
                <a:cubicBezTo>
                  <a:pt x="397890" y="953326"/>
                  <a:pt x="411099" y="945867"/>
                  <a:pt x="416560" y="934945"/>
                </a:cubicBezTo>
                <a:cubicBezTo>
                  <a:pt x="421349" y="925366"/>
                  <a:pt x="422501" y="914309"/>
                  <a:pt x="426720" y="904465"/>
                </a:cubicBezTo>
                <a:cubicBezTo>
                  <a:pt x="432686" y="890544"/>
                  <a:pt x="441722" y="878006"/>
                  <a:pt x="447040" y="863825"/>
                </a:cubicBezTo>
                <a:cubicBezTo>
                  <a:pt x="453798" y="845805"/>
                  <a:pt x="463849" y="788185"/>
                  <a:pt x="467360" y="772385"/>
                </a:cubicBezTo>
                <a:cubicBezTo>
                  <a:pt x="470389" y="758754"/>
                  <a:pt x="472019" y="744580"/>
                  <a:pt x="477520" y="731745"/>
                </a:cubicBezTo>
                <a:cubicBezTo>
                  <a:pt x="482330" y="720522"/>
                  <a:pt x="492379" y="712187"/>
                  <a:pt x="497840" y="701265"/>
                </a:cubicBezTo>
                <a:cubicBezTo>
                  <a:pt x="502629" y="691686"/>
                  <a:pt x="503211" y="680364"/>
                  <a:pt x="508000" y="670785"/>
                </a:cubicBezTo>
                <a:cubicBezTo>
                  <a:pt x="513461" y="659863"/>
                  <a:pt x="522859" y="651227"/>
                  <a:pt x="528320" y="640305"/>
                </a:cubicBezTo>
                <a:cubicBezTo>
                  <a:pt x="533109" y="630726"/>
                  <a:pt x="533691" y="619404"/>
                  <a:pt x="538480" y="609825"/>
                </a:cubicBezTo>
                <a:cubicBezTo>
                  <a:pt x="543941" y="598903"/>
                  <a:pt x="553339" y="590267"/>
                  <a:pt x="558800" y="579345"/>
                </a:cubicBezTo>
                <a:cubicBezTo>
                  <a:pt x="571679" y="553588"/>
                  <a:pt x="564322" y="539183"/>
                  <a:pt x="589280" y="518385"/>
                </a:cubicBezTo>
                <a:cubicBezTo>
                  <a:pt x="600915" y="508689"/>
                  <a:pt x="616770" y="505579"/>
                  <a:pt x="629920" y="498065"/>
                </a:cubicBezTo>
                <a:cubicBezTo>
                  <a:pt x="640522" y="492007"/>
                  <a:pt x="650240" y="484518"/>
                  <a:pt x="660400" y="477745"/>
                </a:cubicBezTo>
                <a:cubicBezTo>
                  <a:pt x="680813" y="416507"/>
                  <a:pt x="653255" y="475232"/>
                  <a:pt x="711200" y="426945"/>
                </a:cubicBezTo>
                <a:cubicBezTo>
                  <a:pt x="747170" y="396970"/>
                  <a:pt x="719143" y="399791"/>
                  <a:pt x="741680" y="365985"/>
                </a:cubicBezTo>
                <a:cubicBezTo>
                  <a:pt x="749650" y="354030"/>
                  <a:pt x="762000" y="345665"/>
                  <a:pt x="772160" y="335505"/>
                </a:cubicBezTo>
                <a:cubicBezTo>
                  <a:pt x="775547" y="325345"/>
                  <a:pt x="777119" y="314387"/>
                  <a:pt x="782320" y="305025"/>
                </a:cubicBezTo>
                <a:cubicBezTo>
                  <a:pt x="812701" y="250339"/>
                  <a:pt x="816416" y="250609"/>
                  <a:pt x="853440" y="213585"/>
                </a:cubicBezTo>
                <a:cubicBezTo>
                  <a:pt x="854795" y="208166"/>
                  <a:pt x="867930" y="151210"/>
                  <a:pt x="873760" y="142465"/>
                </a:cubicBezTo>
                <a:cubicBezTo>
                  <a:pt x="881730" y="130510"/>
                  <a:pt x="895042" y="123023"/>
                  <a:pt x="904240" y="111985"/>
                </a:cubicBezTo>
                <a:cubicBezTo>
                  <a:pt x="912057" y="102604"/>
                  <a:pt x="919099" y="92427"/>
                  <a:pt x="924560" y="81505"/>
                </a:cubicBezTo>
                <a:cubicBezTo>
                  <a:pt x="929349" y="71926"/>
                  <a:pt x="927147" y="58598"/>
                  <a:pt x="934720" y="51025"/>
                </a:cubicBezTo>
                <a:cubicBezTo>
                  <a:pt x="942293" y="43452"/>
                  <a:pt x="955040" y="44252"/>
                  <a:pt x="965200" y="40865"/>
                </a:cubicBezTo>
                <a:cubicBezTo>
                  <a:pt x="975360" y="30705"/>
                  <a:pt x="981654" y="13502"/>
                  <a:pt x="995680" y="10385"/>
                </a:cubicBezTo>
                <a:cubicBezTo>
                  <a:pt x="1042414" y="0"/>
                  <a:pt x="1104421" y="225"/>
                  <a:pt x="1158240" y="225"/>
                </a:cubicBezTo>
              </a:path>
            </a:pathLst>
          </a:cu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Instability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" y="1747838"/>
            <a:ext cx="4471391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Linear regression on COCOMO data</a:t>
            </a:r>
          </a:p>
          <a:p>
            <a:r>
              <a:rPr lang="en-US" dirty="0" smtClean="0"/>
              <a:t>Wild variance in the learned model</a:t>
            </a:r>
          </a:p>
          <a:p>
            <a:pPr lvl="1"/>
            <a:r>
              <a:rPr lang="en-US" dirty="0" smtClean="0"/>
              <a:t>Specifically, in the</a:t>
            </a:r>
            <a:r>
              <a:rPr lang="en-US" dirty="0" smtClean="0"/>
              <a:t> </a:t>
            </a:r>
            <a:r>
              <a:rPr lang="en-US" dirty="0" smtClean="0"/>
              <a:t> variable </a:t>
            </a:r>
            <a:r>
              <a:rPr lang="en-US" dirty="0" smtClean="0"/>
              <a:t>coefficients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c</a:t>
            </a:r>
            <a:r>
              <a:rPr lang="en-US" dirty="0" smtClean="0"/>
              <a:t>) Tim Menzies 2010       creativecommons.org/licenses/by-sa/3.0/3.0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 descr="xper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791" y="1600200"/>
            <a:ext cx="3224809" cy="4572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66800" y="228600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20 * 90% sub-samples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Locality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 smtClean="0"/>
              <a:t>[Brady10]: case-based reasoning to tame instability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77724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Seek best changes to a project</a:t>
            </a:r>
          </a:p>
          <a:p>
            <a:pPr lvl="1"/>
            <a:r>
              <a:rPr lang="en-US" dirty="0" smtClean="0"/>
              <a:t>Tames conclusion instability, but conclusions project specific</a:t>
            </a:r>
          </a:p>
          <a:p>
            <a:r>
              <a:rPr lang="en-US" dirty="0" smtClean="0"/>
              <a:t>B</a:t>
            </a:r>
            <a:r>
              <a:rPr lang="en-US" dirty="0" smtClean="0"/>
              <a:t>eware the snake</a:t>
            </a:r>
            <a:br>
              <a:rPr lang="en-US" dirty="0" smtClean="0"/>
            </a:br>
            <a:r>
              <a:rPr lang="en-US" dirty="0" smtClean="0"/>
              <a:t>oil salesman telling </a:t>
            </a:r>
            <a:br>
              <a:rPr lang="en-US" dirty="0" smtClean="0"/>
            </a:br>
            <a:r>
              <a:rPr lang="en-US" dirty="0" smtClean="0"/>
              <a:t>you that “it worked </a:t>
            </a:r>
            <a:br>
              <a:rPr lang="en-US" dirty="0" smtClean="0"/>
            </a:br>
            <a:r>
              <a:rPr lang="en-US" dirty="0" smtClean="0"/>
              <a:t>there, it will work </a:t>
            </a:r>
            <a:br>
              <a:rPr lang="en-US" dirty="0" smtClean="0"/>
            </a:br>
            <a:r>
              <a:rPr lang="en-US" dirty="0" smtClean="0"/>
              <a:t>here”</a:t>
            </a:r>
          </a:p>
          <a:p>
            <a:r>
              <a:rPr lang="en-US" dirty="0" smtClean="0"/>
              <a:t>Best to assess</a:t>
            </a:r>
            <a:br>
              <a:rPr lang="en-US" dirty="0" smtClean="0"/>
            </a:br>
            <a:r>
              <a:rPr lang="en-US" dirty="0" smtClean="0"/>
              <a:t>policies </a:t>
            </a:r>
            <a:r>
              <a:rPr lang="en-US" dirty="0" err="1" smtClean="0"/>
              <a:t>w.r.t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local data</a:t>
            </a:r>
          </a:p>
          <a:p>
            <a:r>
              <a:rPr lang="en-US" dirty="0" smtClean="0"/>
              <a:t>(Are you</a:t>
            </a:r>
            <a:br>
              <a:rPr lang="en-US" dirty="0" smtClean="0"/>
            </a:br>
            <a:r>
              <a:rPr lang="en-US" dirty="0" smtClean="0"/>
              <a:t>collecting </a:t>
            </a:r>
            <a:br>
              <a:rPr lang="en-US" dirty="0" smtClean="0"/>
            </a:br>
            <a:r>
              <a:rPr lang="en-US" dirty="0" smtClean="0"/>
              <a:t>local data?)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492" y="2667000"/>
            <a:ext cx="5445308" cy="31398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significant data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Some data is better than others</a:t>
            </a:r>
            <a:endParaRPr lang="en-US" sz="36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8001000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Relevancy filtering</a:t>
            </a:r>
          </a:p>
          <a:p>
            <a:pPr lvl="1"/>
            <a:r>
              <a:rPr lang="en-US" dirty="0" smtClean="0"/>
              <a:t>Given a test set T</a:t>
            </a:r>
          </a:p>
          <a:p>
            <a:pPr lvl="1"/>
            <a:r>
              <a:rPr lang="en-US" dirty="0" smtClean="0"/>
              <a:t>Relevant = the </a:t>
            </a:r>
            <a:r>
              <a:rPr lang="en-US" dirty="0" err="1" smtClean="0"/>
              <a:t>k-th</a:t>
            </a:r>
            <a:r>
              <a:rPr lang="en-US" dirty="0" smtClean="0"/>
              <a:t> nearest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neighbors </a:t>
            </a:r>
            <a:r>
              <a:rPr lang="en-US" dirty="0" smtClean="0"/>
              <a:t>in the train set</a:t>
            </a:r>
          </a:p>
          <a:p>
            <a:pPr lvl="1"/>
            <a:r>
              <a:rPr lang="en-US" dirty="0" smtClean="0"/>
              <a:t>Only train on this “relevant” </a:t>
            </a:r>
            <a:r>
              <a:rPr lang="en-US" dirty="0" smtClean="0"/>
              <a:t>set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Data subset selection</a:t>
            </a:r>
          </a:p>
          <a:p>
            <a:pPr lvl="1"/>
            <a:r>
              <a:rPr lang="en-US" dirty="0" smtClean="0"/>
              <a:t>Reveal the core content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917192"/>
            <a:ext cx="3886200" cy="326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Relevancy filtering:</a:t>
            </a:r>
            <a:br>
              <a:rPr lang="en-US" sz="3600" dirty="0" smtClean="0"/>
            </a:br>
            <a:r>
              <a:rPr lang="en-US" sz="3600" dirty="0" smtClean="0"/>
              <a:t>How to use other people’s data</a:t>
            </a:r>
            <a:endParaRPr lang="en-US" sz="36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914401" y="1747838"/>
            <a:ext cx="3581400" cy="4303338"/>
          </a:xfrm>
        </p:spPr>
        <p:txBody>
          <a:bodyPr>
            <a:normAutofit fontScale="92500"/>
          </a:bodyPr>
          <a:lstStyle/>
          <a:p>
            <a:r>
              <a:rPr lang="en-US" sz="1730" b="1" dirty="0" smtClean="0"/>
              <a:t>Learning </a:t>
            </a:r>
          </a:p>
          <a:p>
            <a:pPr lvl="1"/>
            <a:r>
              <a:rPr lang="en-US" sz="1730" dirty="0" smtClean="0"/>
              <a:t>(a) software development estimation or </a:t>
            </a:r>
          </a:p>
          <a:p>
            <a:pPr lvl="1"/>
            <a:r>
              <a:rPr lang="en-US" sz="1730" dirty="0" smtClean="0"/>
              <a:t>(</a:t>
            </a:r>
            <a:r>
              <a:rPr lang="en-US" sz="1730" dirty="0" err="1" smtClean="0"/>
              <a:t>b</a:t>
            </a:r>
            <a:r>
              <a:rPr lang="en-US" sz="1730" dirty="0" smtClean="0"/>
              <a:t>) software defect  predictors</a:t>
            </a:r>
          </a:p>
          <a:p>
            <a:r>
              <a:rPr lang="en-US" sz="1800" dirty="0" smtClean="0"/>
              <a:t>Suppose you don’t have local data</a:t>
            </a:r>
          </a:p>
          <a:p>
            <a:pPr lvl="1"/>
            <a:r>
              <a:rPr lang="en-US" sz="1600" dirty="0" smtClean="0"/>
              <a:t>Find relevant data from other companies</a:t>
            </a:r>
          </a:p>
          <a:p>
            <a:r>
              <a:rPr lang="en-US" sz="1800" dirty="0" smtClean="0"/>
              <a:t>Works as well as if you had local data</a:t>
            </a:r>
          </a:p>
          <a:p>
            <a:pPr lvl="1"/>
            <a:r>
              <a:rPr lang="en-US" sz="1800" dirty="0" smtClean="0"/>
              <a:t>For defect prediction [Turhan09]</a:t>
            </a:r>
          </a:p>
          <a:p>
            <a:pPr lvl="1"/>
            <a:r>
              <a:rPr lang="en-US" sz="1800" dirty="0" smtClean="0"/>
              <a:t>For effort estimation [Menzies10]</a:t>
            </a:r>
            <a:endParaRPr lang="en-US" sz="1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7" name="Content Placeholder 10"/>
          <p:cNvSpPr txBox="1">
            <a:spLocks/>
          </p:cNvSpPr>
          <p:nvPr/>
        </p:nvSpPr>
        <p:spPr>
          <a:xfrm>
            <a:off x="4800600" y="1868862"/>
            <a:ext cx="3581400" cy="430333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342900" marR="0" lvl="0" indent="-342900" defTabSz="914400" fontAlgn="auto">
              <a:lnSpc>
                <a:spcPct val="90000"/>
              </a:lnSpc>
              <a:buClrTx/>
              <a:buSzPct val="80000"/>
              <a:buFont typeface="Wingdings" pitchFamily="2" charset="2"/>
              <a:buChar char="l"/>
              <a:tabLst/>
              <a:defRPr/>
            </a:pPr>
            <a:r>
              <a:rPr lang="en-US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An experiment with N </a:t>
            </a:r>
            <a:r>
              <a:rPr lang="en-US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contractors</a:t>
            </a:r>
            <a:endParaRPr lang="en-US" b="1" dirty="0" smtClean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Imported:  </a:t>
            </a:r>
          </a:p>
          <a:p>
            <a:pPr marL="1257300" lvl="2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train on them, test on me</a:t>
            </a: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Local: </a:t>
            </a:r>
          </a:p>
          <a:p>
            <a:pPr marL="1257300" lvl="2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train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on one, test of one</a:t>
            </a:r>
            <a:endParaRPr lang="en-US" sz="1600" dirty="0" smtClean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Relevant: </a:t>
            </a:r>
          </a:p>
          <a:p>
            <a:pPr marL="1257300" lvl="2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find nearest neighbors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in them, train on just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those</a:t>
            </a:r>
          </a:p>
          <a:p>
            <a:pPr marL="1257300" lvl="2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test on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me</a:t>
            </a:r>
          </a:p>
          <a:p>
            <a:pPr marL="1257300" lvl="2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endParaRPr lang="en-US" sz="1600" dirty="0" smtClean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  <a:p>
            <a:pPr marL="342900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Pd = detection, </a:t>
            </a: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pf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= false alarm</a:t>
            </a: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Imported </a:t>
            </a: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pd,pf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= 94 (!) , </a:t>
            </a:r>
            <a:r>
              <a:rPr lang="en-US" sz="1600" b="1" dirty="0" smtClean="0">
                <a:solidFill>
                  <a:srgbClr val="FF0000"/>
                </a:solidFill>
              </a:rPr>
              <a:t>68</a:t>
            </a: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Local:        </a:t>
            </a: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pd,pf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= 75,29</a:t>
            </a:r>
          </a:p>
          <a:p>
            <a:pPr marL="800100" lvl="1" indent="-342900" defTabSz="914400">
              <a:lnSpc>
                <a:spcPct val="90000"/>
              </a:lnSpc>
              <a:buSzPct val="80000"/>
              <a:buFont typeface="Wingdings" pitchFamily="2" charset="2"/>
              <a:buChar char="l"/>
            </a:pP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Rlevant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:   </a:t>
            </a: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pd,pf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= 69,27</a:t>
            </a:r>
          </a:p>
          <a:p>
            <a:pPr marL="800100" lvl="1" indent="-342900" defTabSz="914400">
              <a:spcBef>
                <a:spcPts val="2000"/>
              </a:spcBef>
              <a:buSzPct val="80000"/>
              <a:buFont typeface="Wingdings" pitchFamily="2" charset="2"/>
              <a:buChar char="l"/>
            </a:pPr>
            <a:endParaRPr kumimoji="0" lang="en-US" sz="206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2000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Feature selection</a:t>
            </a:r>
            <a:r>
              <a:rPr lang="en-US" dirty="0" smtClean="0"/>
              <a:t>: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strip </a:t>
            </a:r>
            <a:r>
              <a:rPr lang="en-US" dirty="0" smtClean="0"/>
              <a:t>away spurious details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921" y="1690045"/>
            <a:ext cx="5300879" cy="40219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80987" y="5943600"/>
            <a:ext cx="742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Useful = 6/16, 10/35, 1/7, 5/45 =  38%, 26%, 14%, 11%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47634" y="2057400"/>
            <a:ext cx="1874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X-axis</a:t>
            </a:r>
          </a:p>
          <a:p>
            <a:r>
              <a:rPr lang="en-US" dirty="0" smtClean="0"/>
              <a:t>sorted </a:t>
            </a:r>
            <a:r>
              <a:rPr lang="en-US" dirty="0" smtClean="0"/>
              <a:t>by entropy</a:t>
            </a:r>
          </a:p>
          <a:p>
            <a:r>
              <a:rPr lang="en-US" dirty="0" smtClean="0"/>
              <a:t>sum(-</a:t>
            </a:r>
            <a:r>
              <a:rPr lang="en-US" dirty="0" err="1" smtClean="0"/>
              <a:t>p</a:t>
            </a:r>
            <a:r>
              <a:rPr lang="en-US" dirty="0" smtClean="0"/>
              <a:t>*</a:t>
            </a:r>
            <a:r>
              <a:rPr lang="en-US" dirty="0" err="1" smtClean="0"/>
              <a:t>log(p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0120" y="2286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</a:t>
            </a:r>
            <a:r>
              <a:rPr lang="en-US" dirty="0" smtClean="0"/>
              <a:t> features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Nomograms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05203"/>
            <a:ext cx="4343400" cy="4314597"/>
          </a:xfrm>
          <a:prstGeom prst="rect">
            <a:avLst/>
          </a:prstGeom>
        </p:spPr>
      </p:pic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228600" y="1828800"/>
            <a:ext cx="57150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Nomograms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[Mozina04]: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Discretize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every feature. </a:t>
            </a:r>
            <a:endParaRPr lang="en-US" sz="1600" dirty="0" smtClean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For all pairs of target / other classes  </a:t>
            </a:r>
            <a:b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</a:b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of size C1, C2 count frequency of </a:t>
            </a:r>
            <a:b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</a:b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range N1, N2 in each class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Log(odds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ratio) =</a:t>
            </a:r>
            <a:b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</a:b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     log((N1/C1) / (N2/C2))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If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positive, then 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more frequent in </a:t>
            </a: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target</a:t>
            </a:r>
          </a:p>
          <a:p>
            <a:pPr marL="796925" lvl="1" indent="-339725" defTabSz="914400">
              <a:spcBef>
                <a:spcPts val="200"/>
              </a:spcBef>
              <a:buSzPct val="80000"/>
            </a:pPr>
            <a:endParaRPr lang="en-US" sz="1600" dirty="0" smtClean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  <a:p>
            <a:pPr marL="339725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Data from Fenton’s </a:t>
            </a:r>
            <a:r>
              <a:rPr lang="en-US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Bayes</a:t>
            </a:r>
            <a:r>
              <a:rPr lang="en-US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Nets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[Fenton08]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Target class: worst defects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Useful subset of attributes: 7%</a:t>
            </a:r>
          </a:p>
          <a:p>
            <a:pPr marL="796925" lvl="1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And of those attributes,</a:t>
            </a:r>
          </a:p>
          <a:p>
            <a:pPr marL="1254125" lvl="2" indent="-339725" defTabSz="914400">
              <a:spcBef>
                <a:spcPts val="200"/>
              </a:spcBef>
              <a:buSzPct val="80000"/>
              <a:buFont typeface="Wingdings" pitchFamily="2" charset="2"/>
              <a:buChar char="l"/>
            </a:pPr>
            <a:r>
              <a:rPr lang="en-US" sz="16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Only a few ranges matter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7543800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Simple entropy, </a:t>
            </a:r>
            <a:r>
              <a:rPr lang="en-US" dirty="0" err="1" smtClean="0"/>
              <a:t>nomograms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running in linear time</a:t>
            </a:r>
          </a:p>
          <a:p>
            <a:pPr lvl="1"/>
            <a:r>
              <a:rPr lang="en-US" dirty="0" smtClean="0"/>
              <a:t>not the best feature selector</a:t>
            </a:r>
          </a:p>
          <a:p>
            <a:r>
              <a:rPr lang="en-US" dirty="0" smtClean="0"/>
              <a:t>Best = WRAPPER</a:t>
            </a:r>
          </a:p>
          <a:p>
            <a:pPr lvl="1"/>
            <a:r>
              <a:rPr lang="en-US" dirty="0" smtClean="0"/>
              <a:t>A search through all subsets of F features</a:t>
            </a:r>
          </a:p>
          <a:p>
            <a:pPr lvl="1"/>
            <a:r>
              <a:rPr lang="en-US" dirty="0" smtClean="0"/>
              <a:t>Warning: may be  impractical for large data sets</a:t>
            </a:r>
          </a:p>
          <a:p>
            <a:r>
              <a:rPr lang="en-US" dirty="0" smtClean="0"/>
              <a:t>Mixed strategies</a:t>
            </a:r>
          </a:p>
          <a:p>
            <a:pPr lvl="1"/>
            <a:r>
              <a:rPr lang="en-US" dirty="0" smtClean="0"/>
              <a:t>S</a:t>
            </a:r>
            <a:r>
              <a:rPr lang="en-US" dirty="0" smtClean="0"/>
              <a:t>end out the scouts (e.g. </a:t>
            </a:r>
            <a:r>
              <a:rPr lang="en-US" dirty="0" err="1" smtClean="0"/>
              <a:t>nomograms</a:t>
            </a:r>
            <a:r>
              <a:rPr lang="en-US" dirty="0" smtClean="0"/>
              <a:t>) to quickly prune </a:t>
            </a:r>
          </a:p>
          <a:p>
            <a:pPr lvl="1"/>
            <a:r>
              <a:rPr lang="en-US" dirty="0" smtClean="0"/>
              <a:t>B</a:t>
            </a:r>
            <a:r>
              <a:rPr lang="en-US" dirty="0" smtClean="0"/>
              <a:t>efore firing the big guns (WRAPEPR)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64022"/>
            <a:ext cx="7403446" cy="1842177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1: Select columns</a:t>
            </a:r>
            <a:br>
              <a:rPr lang="en-US" sz="4000" dirty="0" smtClean="0"/>
            </a:br>
            <a:r>
              <a:rPr lang="en-US" sz="4000" dirty="0" smtClean="0"/>
              <a:t>with WRAPPER for effort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98" y="4945653"/>
            <a:ext cx="3867319" cy="1583666"/>
          </a:xfrm>
        </p:spPr>
        <p:txBody>
          <a:bodyPr>
            <a:normAutofit/>
          </a:bodyPr>
          <a:lstStyle/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Reference: [</a:t>
            </a:r>
            <a:r>
              <a:rPr lang="en-US" sz="2000" dirty="0" smtClean="0"/>
              <a:t>Menzies05]</a:t>
            </a:r>
          </a:p>
          <a:p>
            <a:pPr lvl="1"/>
            <a:r>
              <a:rPr lang="en-US" sz="2000" dirty="0" smtClean="0"/>
              <a:t>Useful = 65%</a:t>
            </a:r>
          </a:p>
          <a:p>
            <a:pPr lvl="1"/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48400" y="6225988"/>
            <a:ext cx="2133600" cy="277906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  <p:pic>
        <p:nvPicPr>
          <p:cNvPr id="6" name="Picture 5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614" y="3268959"/>
            <a:ext cx="3730527" cy="3535148"/>
          </a:xfrm>
          <a:prstGeom prst="rect">
            <a:avLst/>
          </a:prstGeom>
        </p:spPr>
      </p:pic>
      <p:pic>
        <p:nvPicPr>
          <p:cNvPr id="7" name="Picture 6" descr="Picture 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502" y="1664653"/>
            <a:ext cx="3713397" cy="1587584"/>
          </a:xfrm>
          <a:prstGeom prst="rect">
            <a:avLst/>
          </a:prstGeom>
        </p:spPr>
      </p:pic>
      <p:pic>
        <p:nvPicPr>
          <p:cNvPr id="8" name="Picture 7" descr="Picture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26" y="1685646"/>
            <a:ext cx="3655820" cy="1544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Example 2: Select columns</a:t>
            </a:r>
            <a:br>
              <a:rPr lang="en-US" sz="3200" dirty="0" smtClean="0"/>
            </a:br>
            <a:r>
              <a:rPr lang="en-US" sz="3200" dirty="0" smtClean="0"/>
              <a:t>with WRAPPER for defect prediction</a:t>
            </a:r>
            <a:endParaRPr lang="en-US" sz="4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914398" y="6225988"/>
            <a:ext cx="3566160" cy="36576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</a:t>
            </a:r>
            <a:r>
              <a:rPr lang="en-US" dirty="0" smtClean="0"/>
              <a:t>0.45 (mean on </a:t>
            </a:r>
            <a:r>
              <a:rPr lang="en-US" dirty="0" err="1" smtClean="0"/>
              <a:t>x-val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406619"/>
            <a:ext cx="4023358" cy="4232181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10-way cross-</a:t>
            </a:r>
            <a:r>
              <a:rPr lang="en-US" sz="1800" dirty="0" err="1" smtClean="0">
                <a:solidFill>
                  <a:srgbClr val="0000FF"/>
                </a:solidFill>
              </a:rPr>
              <a:t>val</a:t>
            </a:r>
            <a:r>
              <a:rPr lang="en-US" sz="1800" dirty="0" smtClean="0">
                <a:solidFill>
                  <a:srgbClr val="0000FF"/>
                </a:solidFill>
              </a:rPr>
              <a:t>, LSR, on [Bn08]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Defects =    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82.2602 * S1=L,M,VH +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158.6082 * S1=M,VH +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249.407  * S1=VH + 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41.0281 * S2=L,H + 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68.9153 * S2=H +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151.9207 * S3=M,H +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125.4786 * S3=H +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257.8698 * S4=H,M,VL +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108.1679 * S4=VL +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134.9064 * S5=L,M +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-385.7142 * S6=H,M,VH +  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115.5933 * S6=VH +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-178.9595 * S7=H,L,M,VL +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...  </a:t>
            </a:r>
          </a:p>
          <a:p>
            <a:pPr lvl="1">
              <a:spcBef>
                <a:spcPts val="0"/>
              </a:spcBef>
              <a:buNone/>
            </a:pPr>
            <a:r>
              <a:rPr lang="en-US" sz="1800" dirty="0" smtClean="0"/>
              <a:t> [ 50 lines deleted ]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815840" y="6225988"/>
            <a:ext cx="3566160" cy="36576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</a:t>
            </a:r>
            <a:r>
              <a:rPr lang="en-US" dirty="0" smtClean="0"/>
              <a:t>0.98 (mean on </a:t>
            </a:r>
            <a:r>
              <a:rPr lang="en-US" dirty="0" err="1" smtClean="0"/>
              <a:t>x-val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892040" y="1447800"/>
            <a:ext cx="3566160" cy="379291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WRAPPER:</a:t>
            </a:r>
          </a:p>
          <a:p>
            <a:pPr lvl="1"/>
            <a:r>
              <a:rPr lang="en-US" dirty="0" smtClean="0"/>
              <a:t>Search for attributes that matter, 10 times on 90% of the data</a:t>
            </a:r>
          </a:p>
          <a:p>
            <a:pPr lvl="1"/>
            <a:r>
              <a:rPr lang="en-US" dirty="0" smtClean="0"/>
              <a:t>Only build model from attributes selected at least 50% of the time.</a:t>
            </a:r>
          </a:p>
          <a:p>
            <a:pPr lvl="1">
              <a:buNone/>
            </a:pPr>
            <a:r>
              <a:rPr lang="en-US" dirty="0" smtClean="0"/>
              <a:t>Defects =   </a:t>
            </a:r>
          </a:p>
          <a:p>
            <a:pPr lvl="1">
              <a:buNone/>
            </a:pPr>
            <a:r>
              <a:rPr lang="en-US" dirty="0" smtClean="0"/>
              <a:t>       876.3379 * S7=VL +   </a:t>
            </a:r>
            <a:br>
              <a:rPr lang="en-US" dirty="0" smtClean="0"/>
            </a:br>
            <a:r>
              <a:rPr lang="en-US" dirty="0" smtClean="0"/>
              <a:t>-292.9474 * D3=L,M +    483.6206 * P5=M +      5.5113 * </a:t>
            </a:r>
            <a:r>
              <a:rPr lang="en-US" dirty="0" err="1" smtClean="0"/>
              <a:t>KLoC</a:t>
            </a:r>
            <a:r>
              <a:rPr lang="en-US" dirty="0" smtClean="0"/>
              <a:t> +     </a:t>
            </a:r>
          </a:p>
          <a:p>
            <a:pPr lvl="1">
              <a:buNone/>
            </a:pPr>
            <a:r>
              <a:rPr lang="en-US" dirty="0" smtClean="0"/>
              <a:t>       95.4278</a:t>
            </a:r>
          </a:p>
          <a:p>
            <a:pPr lvl="1">
              <a:buNone/>
            </a:pPr>
            <a:r>
              <a:rPr lang="en-US" dirty="0" smtClean="0"/>
              <a:t>Uses 4/53 = 8% </a:t>
            </a:r>
            <a:r>
              <a:rPr lang="en-US" dirty="0" err="1" smtClean="0"/>
              <a:t>o</a:t>
            </a:r>
            <a:r>
              <a:rPr lang="en-US" dirty="0" smtClean="0"/>
              <a:t> </a:t>
            </a:r>
            <a:r>
              <a:rPr lang="en-US" dirty="0" err="1" smtClean="0"/>
              <a:t>f</a:t>
            </a:r>
            <a:r>
              <a:rPr lang="en-US" dirty="0" smtClean="0"/>
              <a:t>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</a:t>
            </a:fld>
            <a:endParaRPr kumimoji="0" lang="en-US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108910" y="4042186"/>
            <a:ext cx="5099123" cy="1588"/>
          </a:xfrm>
          <a:prstGeom prst="line">
            <a:avLst/>
          </a:prstGeom>
          <a:ln w="3175" cap="flat" cmpd="sng" algn="ctr">
            <a:solidFill>
              <a:srgbClr val="6679B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3776"/>
            <a:ext cx="7313613" cy="1264024"/>
          </a:xfrm>
        </p:spPr>
        <p:txBody>
          <a:bodyPr/>
          <a:lstStyle/>
          <a:p>
            <a:r>
              <a:rPr lang="en-US" dirty="0" smtClean="0"/>
              <a:t>Implications for data quality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31614"/>
            <a:ext cx="5109559" cy="4316786"/>
          </a:xfrm>
        </p:spPr>
        <p:txBody>
          <a:bodyPr>
            <a:noAutofit/>
          </a:bodyPr>
          <a:lstStyle/>
          <a:p>
            <a:r>
              <a:rPr lang="en-US" sz="2000" dirty="0" smtClean="0"/>
              <a:t>A warning:  it may be a waste of effort to:</a:t>
            </a:r>
          </a:p>
          <a:p>
            <a:pPr lvl="1"/>
            <a:r>
              <a:rPr lang="en-US" sz="1800" dirty="0" smtClean="0"/>
              <a:t>Expend great effort to precisely define all possible data points,</a:t>
            </a:r>
          </a:p>
          <a:p>
            <a:pPr lvl="1"/>
            <a:r>
              <a:rPr lang="en-US" sz="1800" dirty="0" smtClean="0"/>
              <a:t>Then spend much time collecting data according to those definitions. </a:t>
            </a:r>
          </a:p>
          <a:p>
            <a:r>
              <a:rPr lang="en-US" sz="2000" dirty="0" smtClean="0"/>
              <a:t>Rather,  more effective to: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US" sz="1800" dirty="0" smtClean="0"/>
              <a:t>Quickly implement a draft definition/collection plan. 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US" sz="1800" dirty="0" smtClean="0"/>
              <a:t>As soon as any data is available, apply feature selection. 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US" sz="1800" dirty="0" smtClean="0"/>
              <a:t> Only elaborate data that feature selection reports are significant.</a:t>
            </a:r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057400"/>
            <a:ext cx="2810977" cy="3124200"/>
          </a:xfrm>
          <a:prstGeom prst="rect">
            <a:avLst/>
          </a:prstGeom>
          <a:noFill/>
          <a:ln w="9525">
            <a:solidFill>
              <a:srgbClr val="6679B4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Explaining the surprising conclusions of PROMISE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3613" cy="4303338"/>
          </a:xfrm>
        </p:spPr>
        <p:txBody>
          <a:bodyPr>
            <a:noAutofit/>
          </a:bodyPr>
          <a:lstStyle/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Given the local conditions of a particular project,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Only a small number of features are insignificant:  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E.g. 38%, 26%, 14%, 11%,</a:t>
            </a:r>
            <a:r>
              <a:rPr lang="en-US" sz="2000" dirty="0" smtClean="0"/>
              <a:t> 63%, 7%, 7%  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So in a large pool of messy data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They may exist a subset that is still  useful for prediction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So real-world data is good, providing you get enough of it, and throw most of it away before you learn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225988"/>
            <a:ext cx="2133600" cy="277906"/>
          </a:xfrm>
        </p:spPr>
        <p:txBody>
          <a:bodyPr/>
          <a:lstStyle/>
          <a:p>
            <a:fld id="{3FED2FD1-177F-5B49-A280-4FBF66D0C228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401094" y="2437031"/>
            <a:ext cx="1600200" cy="1588"/>
          </a:xfrm>
          <a:prstGeom prst="line">
            <a:avLst/>
          </a:prstGeom>
          <a:ln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3200400" y="3235542"/>
            <a:ext cx="3352800" cy="1588"/>
          </a:xfrm>
          <a:prstGeom prst="line">
            <a:avLst/>
          </a:prstGeom>
          <a:ln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24400" y="3200400"/>
            <a:ext cx="1726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Collection effort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28800" y="1600200"/>
            <a:ext cx="1289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Value of  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13" name="4-Point Star 12"/>
          <p:cNvSpPr/>
          <p:nvPr/>
        </p:nvSpPr>
        <p:spPr>
          <a:xfrm>
            <a:off x="5750356" y="1712337"/>
            <a:ext cx="609600" cy="610394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/>
          <p:cNvSpPr/>
          <p:nvPr/>
        </p:nvSpPr>
        <p:spPr>
          <a:xfrm>
            <a:off x="3845356" y="1712337"/>
            <a:ext cx="609600" cy="610394"/>
          </a:xfrm>
          <a:prstGeom prst="star4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562600" y="2302430"/>
            <a:ext cx="989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believed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150156" y="1985962"/>
            <a:ext cx="765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rot="10800000">
            <a:off x="4915284" y="2290762"/>
            <a:ext cx="647316" cy="18466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Open </a:t>
            </a:r>
            <a:r>
              <a:rPr lang="en-US" sz="4800" dirty="0" smtClean="0"/>
              <a:t>issues in</a:t>
            </a:r>
            <a:r>
              <a:rPr lang="en-US" sz="4800" dirty="0" smtClean="0"/>
              <a:t> data quality</a:t>
            </a:r>
            <a:br>
              <a:rPr lang="en-US" sz="4800" dirty="0" smtClean="0"/>
            </a:br>
            <a:r>
              <a:rPr lang="en-US" sz="4800" dirty="0" smtClean="0"/>
              <a:t>(for software engineering)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" y="1855414"/>
            <a:ext cx="7313614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Conclusion Instability</a:t>
            </a:r>
          </a:p>
          <a:p>
            <a:r>
              <a:rPr lang="en-US" dirty="0" smtClean="0"/>
              <a:t>Locality</a:t>
            </a:r>
          </a:p>
          <a:p>
            <a:r>
              <a:rPr lang="en-US" dirty="0" smtClean="0"/>
              <a:t>Best way to find significant data</a:t>
            </a:r>
          </a:p>
          <a:p>
            <a:pPr lvl="1"/>
            <a:r>
              <a:rPr lang="en-US" dirty="0" smtClean="0"/>
              <a:t>How to import data from other sites</a:t>
            </a:r>
          </a:p>
          <a:p>
            <a:pPr lvl="1"/>
            <a:r>
              <a:rPr lang="en-US" dirty="0" smtClean="0"/>
              <a:t>Relevancy filtering</a:t>
            </a:r>
          </a:p>
          <a:p>
            <a:pPr lvl="1"/>
            <a:r>
              <a:rPr lang="en-US" dirty="0" smtClean="0"/>
              <a:t>Feature selection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c</a:t>
            </a:r>
            <a:r>
              <a:rPr lang="en-US" dirty="0" smtClean="0"/>
              <a:t>) Tim Menzies 2010       creativecommons.org/licenses/by-sa/3.0/3.0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313613" cy="126402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313613" cy="4831976"/>
          </a:xfrm>
        </p:spPr>
        <p:txBody>
          <a:bodyPr>
            <a:normAutofit fontScale="92500"/>
          </a:bodyPr>
          <a:lstStyle/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[Basili02]	Victor </a:t>
            </a:r>
            <a:r>
              <a:rPr lang="en-US" sz="1200" dirty="0" err="1" smtClean="0"/>
              <a:t>Basili</a:t>
            </a:r>
            <a:r>
              <a:rPr lang="en-US" sz="1200" dirty="0" smtClean="0"/>
              <a:t>, Roseanne </a:t>
            </a:r>
            <a:r>
              <a:rPr lang="en-US" sz="1200" dirty="0" err="1" smtClean="0"/>
              <a:t>Tesoriero</a:t>
            </a:r>
            <a:r>
              <a:rPr lang="en-US" sz="1200" dirty="0" smtClean="0"/>
              <a:t>, Patricia Costa, </a:t>
            </a:r>
            <a:r>
              <a:rPr lang="en-US" sz="1200" dirty="0" err="1" smtClean="0"/>
              <a:t>Mikael</a:t>
            </a:r>
            <a:r>
              <a:rPr lang="en-US" sz="1200" dirty="0" smtClean="0"/>
              <a:t> </a:t>
            </a:r>
            <a:r>
              <a:rPr lang="en-US" sz="1200" dirty="0" err="1" smtClean="0"/>
              <a:t>Lindvall</a:t>
            </a:r>
            <a:r>
              <a:rPr lang="en-US" sz="1200" dirty="0" smtClean="0"/>
              <a:t>, </a:t>
            </a:r>
            <a:r>
              <a:rPr lang="en-US" sz="1200" dirty="0" err="1" smtClean="0"/>
              <a:t>Ioana</a:t>
            </a:r>
            <a:r>
              <a:rPr lang="en-US" sz="1200" dirty="0" smtClean="0"/>
              <a:t> </a:t>
            </a:r>
            <a:r>
              <a:rPr lang="en-US" sz="1200" dirty="0" err="1" smtClean="0"/>
              <a:t>Rus</a:t>
            </a:r>
            <a:r>
              <a:rPr lang="en-US" sz="1200" dirty="0" smtClean="0"/>
              <a:t>, Forrest Shull, and Marvin </a:t>
            </a:r>
            <a:r>
              <a:rPr lang="en-US" sz="1200" dirty="0" err="1" smtClean="0"/>
              <a:t>Zelkowitz</a:t>
            </a:r>
            <a:r>
              <a:rPr lang="en-US" sz="1200" dirty="0" smtClean="0"/>
              <a:t>. Building an experience base for software engineering: A report on the first </a:t>
            </a:r>
            <a:r>
              <a:rPr lang="en-US" sz="1200" dirty="0" err="1" smtClean="0"/>
              <a:t>cebase</a:t>
            </a:r>
            <a:r>
              <a:rPr lang="en-US" sz="1200" dirty="0" smtClean="0"/>
              <a:t> </a:t>
            </a:r>
            <a:r>
              <a:rPr lang="en-US" sz="1200" dirty="0" err="1" smtClean="0"/>
              <a:t>eworkshop</a:t>
            </a:r>
            <a:r>
              <a:rPr lang="en-US" sz="1200" dirty="0" smtClean="0"/>
              <a:t>. In in </a:t>
            </a:r>
            <a:r>
              <a:rPr lang="en-US" sz="1200" dirty="0" err="1" smtClean="0"/>
              <a:t>Profes</a:t>
            </a:r>
            <a:r>
              <a:rPr lang="en-US" sz="1200" dirty="0" smtClean="0"/>
              <a:t> (Product Focused Software Process Improvement, pages 110–125, 2001.</a:t>
            </a:r>
          </a:p>
          <a:p>
            <a:pPr marL="1144588" lvl="1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[Bn08]		http://</a:t>
            </a:r>
            <a:r>
              <a:rPr lang="en-US" sz="1200" dirty="0" err="1" smtClean="0"/>
              <a:t>iccle.googlecode.com/svn/trunk/share/data/arff/bn.arff</a:t>
            </a:r>
            <a:r>
              <a:rPr lang="en-US" sz="1200" dirty="0" smtClean="0"/>
              <a:t> </a:t>
            </a:r>
            <a:endParaRPr lang="en-US" sz="1200" dirty="0" smtClean="0"/>
          </a:p>
          <a:p>
            <a:pPr marL="1144588" lvl="1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[Brady10]	 </a:t>
            </a:r>
            <a:r>
              <a:rPr lang="en-US" sz="1100" dirty="0" smtClean="0"/>
              <a:t>Adam Brady </a:t>
            </a:r>
            <a:r>
              <a:rPr lang="en-US" sz="1100" dirty="0" smtClean="0"/>
              <a:t>and  </a:t>
            </a:r>
            <a:r>
              <a:rPr lang="en-US" sz="1100" dirty="0" smtClean="0"/>
              <a:t>Tim Menzies. Case-Based Reasoning vs. Parametric Models for Software Quality </a:t>
            </a:r>
            <a:r>
              <a:rPr lang="en-US" sz="1100" dirty="0" smtClean="0"/>
              <a:t>Optimization, PROMISE’10</a:t>
            </a:r>
            <a:endParaRPr lang="en-US" sz="1200" dirty="0" smtClean="0"/>
          </a:p>
          <a:p>
            <a:pPr marL="1144588" lvl="1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</a:t>
            </a:r>
            <a:r>
              <a:rPr lang="en-US" sz="1200" dirty="0" smtClean="0"/>
              <a:t>Fenton08]	  Project Data Incorporating Qualitative Factors for Improved Software Defect Prediction Norman Fenton, Martin Neil, William Marsh, Peter Hearty, Lukasz </a:t>
            </a:r>
            <a:r>
              <a:rPr lang="en-US" sz="1200" dirty="0" err="1" smtClean="0"/>
              <a:t>Radlinski</a:t>
            </a:r>
            <a:r>
              <a:rPr lang="en-US" sz="1200" dirty="0" smtClean="0"/>
              <a:t> and Paul Krause., PROMISE 2008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[Gentleman07] 		R. Gentleman and D. Temple Lang. Statistical analyses </a:t>
            </a:r>
            <a:r>
              <a:rPr lang="en-US" sz="1200" dirty="0" err="1" smtClean="0"/>
              <a:t>andreproducible</a:t>
            </a:r>
            <a:r>
              <a:rPr lang="en-US" sz="1200" dirty="0" smtClean="0"/>
              <a:t> research. Journal of Computational </a:t>
            </a:r>
            <a:r>
              <a:rPr lang="en-US" sz="1200" dirty="0" err="1" smtClean="0"/>
              <a:t>andGraphical</a:t>
            </a:r>
            <a:r>
              <a:rPr lang="en-US" sz="1200" dirty="0" smtClean="0"/>
              <a:t> Statistics, 16(1):1–23, March 2007.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[Leisch02] 	F. </a:t>
            </a:r>
            <a:r>
              <a:rPr lang="en-US" sz="1200" dirty="0" err="1" smtClean="0"/>
              <a:t>Leisch</a:t>
            </a:r>
            <a:r>
              <a:rPr lang="en-US" sz="1200" dirty="0" smtClean="0"/>
              <a:t>. </a:t>
            </a:r>
            <a:r>
              <a:rPr lang="en-US" sz="1200" dirty="0" err="1" smtClean="0"/>
              <a:t>Sweave</a:t>
            </a:r>
            <a:r>
              <a:rPr lang="en-US" sz="1200" dirty="0" smtClean="0"/>
              <a:t>: Dynamic generation of statistical </a:t>
            </a:r>
            <a:r>
              <a:rPr lang="en-US" sz="1200" dirty="0" err="1" smtClean="0"/>
              <a:t>reportsusing</a:t>
            </a:r>
            <a:r>
              <a:rPr lang="en-US" sz="1200" dirty="0" smtClean="0"/>
              <a:t> literate data analysis. In W. </a:t>
            </a:r>
            <a:r>
              <a:rPr lang="en-US" sz="1200" dirty="0" err="1" smtClean="0"/>
              <a:t>Härdle</a:t>
            </a:r>
            <a:r>
              <a:rPr lang="en-US" sz="1200" dirty="0" smtClean="0"/>
              <a:t> and B. </a:t>
            </a:r>
            <a:r>
              <a:rPr lang="en-US" sz="1200" dirty="0" err="1" smtClean="0"/>
              <a:t>Rönz</a:t>
            </a:r>
            <a:r>
              <a:rPr lang="en-US" sz="1200" dirty="0" smtClean="0"/>
              <a:t>, </a:t>
            </a:r>
            <a:r>
              <a:rPr lang="en-US" sz="1200" dirty="0" err="1" smtClean="0"/>
              <a:t>editors,Proceedings</a:t>
            </a:r>
            <a:r>
              <a:rPr lang="en-US" sz="1200" dirty="0" smtClean="0"/>
              <a:t> in Computational Statistics (2002), pages575–580. </a:t>
            </a:r>
            <a:r>
              <a:rPr lang="en-US" sz="1200" dirty="0" err="1" smtClean="0"/>
              <a:t>Physica</a:t>
            </a:r>
            <a:r>
              <a:rPr lang="en-US" sz="1200" dirty="0" smtClean="0"/>
              <a:t> 2002</a:t>
            </a:r>
            <a:r>
              <a:rPr lang="en-US" sz="1200" dirty="0" smtClean="0"/>
              <a:t>.</a:t>
            </a:r>
          </a:p>
          <a:p>
            <a:pPr marL="1144588" lvl="1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[Menzies05]	Tim Menzies with Scott Chen and Dan </a:t>
            </a:r>
            <a:r>
              <a:rPr lang="en-US" sz="1200" dirty="0" err="1" smtClean="0"/>
              <a:t>Por</a:t>
            </a:r>
            <a:r>
              <a:rPr lang="en-US" sz="1200" dirty="0" smtClean="0"/>
              <a:t> and Barry Boehm, Finding the Right Data for Software Cost Modeling  , IEEE Software Nov/Dec 2005</a:t>
            </a:r>
          </a:p>
          <a:p>
            <a:pPr marL="1144588" lvl="1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[Menzies06]	</a:t>
            </a:r>
            <a:r>
              <a:rPr lang="en-US" sz="1100" dirty="0" smtClean="0"/>
              <a:t>T. </a:t>
            </a:r>
            <a:r>
              <a:rPr lang="en-US" sz="1100" dirty="0" err="1" smtClean="0"/>
              <a:t>Menies</a:t>
            </a:r>
            <a:r>
              <a:rPr lang="en-US" sz="1100" dirty="0" smtClean="0"/>
              <a:t>, K. </a:t>
            </a:r>
            <a:r>
              <a:rPr lang="en-US" sz="1100" dirty="0" err="1" smtClean="0"/>
              <a:t>Lum</a:t>
            </a:r>
            <a:r>
              <a:rPr lang="en-US" sz="1100" dirty="0" smtClean="0"/>
              <a:t>, and J. </a:t>
            </a:r>
            <a:r>
              <a:rPr lang="en-US" sz="1100" dirty="0" err="1" smtClean="0"/>
              <a:t>Hihn</a:t>
            </a:r>
            <a:r>
              <a:rPr lang="en-US" sz="1100" dirty="0" smtClean="0"/>
              <a:t>. The deviance problem in effort estimation. In </a:t>
            </a:r>
            <a:r>
              <a:rPr lang="en-US" sz="1100" i="1" dirty="0" smtClean="0"/>
              <a:t>PROMISE, 2006,</a:t>
            </a:r>
            <a:endParaRPr lang="en-US" sz="1200" dirty="0" smtClean="0"/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[Menzies07]	T. Menzies with  G. </a:t>
            </a:r>
            <a:r>
              <a:rPr lang="en-US" sz="1200" dirty="0" err="1" smtClean="0"/>
              <a:t>Boetticher</a:t>
            </a:r>
            <a:r>
              <a:rPr lang="en-US" sz="1200" dirty="0" smtClean="0"/>
              <a:t>, and T. </a:t>
            </a:r>
            <a:r>
              <a:rPr lang="en-US" sz="1200" dirty="0" err="1" smtClean="0"/>
              <a:t>Ostrand</a:t>
            </a:r>
            <a:r>
              <a:rPr lang="en-US" sz="1200" dirty="0" smtClean="0"/>
              <a:t>. PROMISE Repository of empirical software engineering data. </a:t>
            </a:r>
            <a:r>
              <a:rPr lang="en-US" sz="1200" dirty="0" err="1" smtClean="0"/>
              <a:t>WestVirginia</a:t>
            </a:r>
            <a:r>
              <a:rPr lang="en-US" sz="1200" dirty="0" smtClean="0"/>
              <a:t> University, Department of Computer Science, 2007.http://promisedata.org/.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[Menzies10]	</a:t>
            </a:r>
            <a:r>
              <a:rPr lang="en-US" sz="1200" dirty="0" err="1" smtClean="0"/>
              <a:t>Ekrem</a:t>
            </a:r>
            <a:r>
              <a:rPr lang="en-US" sz="1200" dirty="0" smtClean="0"/>
              <a:t> </a:t>
            </a:r>
            <a:r>
              <a:rPr lang="en-US" sz="1200" dirty="0" err="1" smtClean="0"/>
              <a:t>Kocaguneli</a:t>
            </a:r>
            <a:r>
              <a:rPr lang="en-US" sz="1200" dirty="0" smtClean="0"/>
              <a:t>, Gregory Gay, Tim Menzies, Ye Yang, Jacky W. Keung: When to use data from other </a:t>
            </a:r>
            <a:r>
              <a:rPr lang="en-US" sz="1189" dirty="0" smtClean="0"/>
              <a:t>projects for effort estimation. ASE 2010: 321-324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189" dirty="0" smtClean="0"/>
              <a:t>[Menzies10a]	Tim Menzies, Zach </a:t>
            </a:r>
            <a:r>
              <a:rPr lang="en-US" sz="1189" dirty="0" smtClean="0"/>
              <a:t>Milton </a:t>
            </a:r>
            <a:r>
              <a:rPr lang="en-US" sz="1189" dirty="0" smtClean="0"/>
              <a:t>Burak </a:t>
            </a:r>
            <a:r>
              <a:rPr lang="en-US" sz="1189" dirty="0" err="1" smtClean="0"/>
              <a:t>Turhan,Bojan</a:t>
            </a:r>
            <a:r>
              <a:rPr lang="en-US" sz="1189" dirty="0" smtClean="0"/>
              <a:t> </a:t>
            </a:r>
            <a:r>
              <a:rPr lang="en-US" sz="1189" dirty="0" err="1" smtClean="0"/>
              <a:t>Cukic</a:t>
            </a:r>
            <a:r>
              <a:rPr lang="en-US" sz="1189" dirty="0" smtClean="0"/>
              <a:t>  et </a:t>
            </a:r>
            <a:r>
              <a:rPr lang="en-US" sz="1189" dirty="0" err="1" smtClean="0"/>
              <a:t>al.Defect</a:t>
            </a:r>
            <a:r>
              <a:rPr lang="en-US" sz="1189" dirty="0" smtClean="0"/>
              <a:t> prediction from static code features: current results, limitations, new </a:t>
            </a:r>
            <a:r>
              <a:rPr lang="en-US" sz="1189" dirty="0" smtClean="0"/>
              <a:t>approaches Automated </a:t>
            </a:r>
            <a:r>
              <a:rPr lang="en-US" sz="1189" dirty="0" smtClean="0"/>
              <a:t>Software </a:t>
            </a:r>
            <a:r>
              <a:rPr lang="en-US" sz="1189" dirty="0" smtClean="0"/>
              <a:t>Engineering, Dec 2010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[Mozina04]	 Martin </a:t>
            </a:r>
            <a:r>
              <a:rPr lang="en-US" sz="1200" dirty="0" err="1" smtClean="0"/>
              <a:t>Mozina</a:t>
            </a:r>
            <a:r>
              <a:rPr lang="en-US" sz="1200" dirty="0" smtClean="0"/>
              <a:t>,, </a:t>
            </a:r>
            <a:r>
              <a:rPr lang="en-US" sz="1200" dirty="0" err="1" smtClean="0"/>
              <a:t>Janez</a:t>
            </a:r>
            <a:r>
              <a:rPr lang="en-US" sz="1200" dirty="0" smtClean="0"/>
              <a:t> </a:t>
            </a:r>
            <a:r>
              <a:rPr lang="en-US" sz="1200" dirty="0" err="1" smtClean="0"/>
              <a:t>Demsar</a:t>
            </a:r>
            <a:r>
              <a:rPr lang="en-US" sz="1200" dirty="0" smtClean="0"/>
              <a:t>, Michael </a:t>
            </a:r>
            <a:r>
              <a:rPr lang="en-US" sz="1200" dirty="0" err="1" smtClean="0"/>
              <a:t>Kattan</a:t>
            </a:r>
            <a:r>
              <a:rPr lang="en-US" sz="1200" dirty="0" smtClean="0"/>
              <a:t>, and </a:t>
            </a:r>
            <a:r>
              <a:rPr lang="en-US" sz="1200" dirty="0" err="1" smtClean="0"/>
              <a:t>Blaz</a:t>
            </a:r>
            <a:r>
              <a:rPr lang="en-US" sz="1200" dirty="0" smtClean="0"/>
              <a:t> </a:t>
            </a:r>
            <a:r>
              <a:rPr lang="en-US" sz="1200" dirty="0" err="1" smtClean="0"/>
              <a:t>Zupan</a:t>
            </a:r>
            <a:r>
              <a:rPr lang="en-US" sz="1200" dirty="0" smtClean="0"/>
              <a:t>, </a:t>
            </a:r>
            <a:r>
              <a:rPr lang="en-US" sz="1200" dirty="0" err="1" smtClean="0"/>
              <a:t>Nomograms</a:t>
            </a:r>
            <a:r>
              <a:rPr lang="en-US" sz="1200" dirty="0" smtClean="0"/>
              <a:t> for Visualization of Naive Bayesian Classifier</a:t>
            </a:r>
            <a:endParaRPr lang="en-US" sz="1200" dirty="0" smtClean="0"/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[Ostrand10]	</a:t>
            </a:r>
            <a:r>
              <a:rPr lang="en-US" sz="1200" dirty="0" smtClean="0"/>
              <a:t>Programmer-based Fault Prediction Thomas J. </a:t>
            </a:r>
            <a:r>
              <a:rPr lang="en-US" sz="1200" dirty="0" err="1" smtClean="0"/>
              <a:t>Ostrand</a:t>
            </a:r>
            <a:r>
              <a:rPr lang="en-US" sz="1200" dirty="0" smtClean="0"/>
              <a:t>, Elaine J. </a:t>
            </a:r>
            <a:r>
              <a:rPr lang="en-US" sz="1200" dirty="0" err="1" smtClean="0"/>
              <a:t>Weyuker</a:t>
            </a:r>
            <a:r>
              <a:rPr lang="en-US" sz="1200" dirty="0" smtClean="0"/>
              <a:t>, </a:t>
            </a:r>
            <a:r>
              <a:rPr lang="en-US" sz="1200" dirty="0" err="1" smtClean="0"/>
              <a:t>Rober</a:t>
            </a:r>
            <a:r>
              <a:rPr lang="en-US" sz="1200" dirty="0" smtClean="0"/>
              <a:t> </a:t>
            </a:r>
            <a:r>
              <a:rPr lang="en-US" sz="1200" dirty="0" err="1" smtClean="0"/>
              <a:t>t</a:t>
            </a:r>
            <a:r>
              <a:rPr lang="en-US" sz="1200" dirty="0" smtClean="0"/>
              <a:t> M. </a:t>
            </a:r>
            <a:r>
              <a:rPr lang="en-US" sz="1200" dirty="0" smtClean="0"/>
              <a:t>Bell. PROMISE’10 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</a:t>
            </a:r>
            <a:r>
              <a:rPr lang="en-US" sz="1200" dirty="0" smtClean="0"/>
              <a:t>Tosun10]	</a:t>
            </a:r>
            <a:r>
              <a:rPr lang="en-US" sz="1200" dirty="0" err="1" smtClean="0"/>
              <a:t>Tosun</a:t>
            </a:r>
            <a:r>
              <a:rPr lang="en-US" sz="1200" dirty="0" smtClean="0"/>
              <a:t>, A., </a:t>
            </a:r>
            <a:r>
              <a:rPr lang="en-US" sz="1200" dirty="0" err="1" smtClean="0"/>
              <a:t>Bener</a:t>
            </a:r>
            <a:r>
              <a:rPr lang="en-US" sz="1200" dirty="0" smtClean="0"/>
              <a:t>, A.: AI-based software defect predictors: Applications and</a:t>
            </a:r>
            <a:r>
              <a:rPr lang="en-US" sz="1200" dirty="0" smtClean="0"/>
              <a:t> benefits. </a:t>
            </a:r>
            <a:r>
              <a:rPr lang="en-US" sz="1200" dirty="0" smtClean="0"/>
              <a:t>In: IAAI’10 (2010)</a:t>
            </a:r>
          </a:p>
          <a:p>
            <a:pPr marL="1144588" indent="-1144588">
              <a:spcBef>
                <a:spcPts val="0"/>
              </a:spcBef>
              <a:buNone/>
              <a:tabLst>
                <a:tab pos="1090613" algn="l"/>
              </a:tabLst>
            </a:pPr>
            <a:r>
              <a:rPr lang="en-US" sz="1200" dirty="0" smtClean="0"/>
              <a:t>[Turhan09]	</a:t>
            </a:r>
            <a:r>
              <a:rPr lang="en-US" sz="1200" dirty="0" err="1" smtClean="0"/>
              <a:t>Turhan</a:t>
            </a:r>
            <a:r>
              <a:rPr lang="en-US" sz="1200" dirty="0" smtClean="0"/>
              <a:t>, B., Menzies, T., </a:t>
            </a:r>
            <a:r>
              <a:rPr lang="en-US" sz="1200" dirty="0" err="1" smtClean="0"/>
              <a:t>Bener</a:t>
            </a:r>
            <a:r>
              <a:rPr lang="en-US" sz="1200" dirty="0" smtClean="0"/>
              <a:t>, A., </a:t>
            </a:r>
            <a:r>
              <a:rPr lang="en-US" sz="1200" dirty="0" err="1" smtClean="0"/>
              <a:t>Distefano</a:t>
            </a:r>
            <a:r>
              <a:rPr lang="en-US" sz="1200" dirty="0" smtClean="0"/>
              <a:t>, J.: On the relative value of cross-company and within- company data for defect prediction. </a:t>
            </a:r>
            <a:r>
              <a:rPr lang="en-US" sz="1200" dirty="0" err="1" smtClean="0"/>
              <a:t>Empir</a:t>
            </a:r>
            <a:r>
              <a:rPr lang="en-US" sz="1200" dirty="0" smtClean="0"/>
              <a:t>. </a:t>
            </a:r>
            <a:r>
              <a:rPr lang="en-US" sz="1200" dirty="0" err="1" smtClean="0"/>
              <a:t>Softw</a:t>
            </a:r>
            <a:r>
              <a:rPr lang="en-US" sz="1200" dirty="0" smtClean="0"/>
              <a:t>. Eng. 68(2), 278–290 (2009). Available from http://menzies.us/pdf/08ccwc.pdf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711200" y="3402012"/>
            <a:ext cx="7823200" cy="1474788"/>
          </a:xfrm>
        </p:spPr>
        <p:txBody>
          <a:bodyPr/>
          <a:lstStyle/>
          <a:p>
            <a:r>
              <a:rPr lang="en-US" dirty="0" smtClean="0"/>
              <a:t>Questions? </a:t>
            </a:r>
            <a:br>
              <a:rPr lang="en-US" dirty="0" smtClean="0"/>
            </a:br>
            <a:r>
              <a:rPr lang="en-US" dirty="0" smtClean="0"/>
              <a:t>Comments?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Tim Menzies 2010       creativecommons.org/licenses/by-sa/3.0/3.0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2FD1-177F-5B49-A280-4FBF66D0C228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8" name="Picture 17" descr="Untitl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200400" y="76200"/>
            <a:ext cx="2736850" cy="2788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Studio.thmx</Template>
  <TotalTime>6008</TotalTime>
  <Words>2364</Words>
  <Application>Microsoft Macintosh PowerPoint</Application>
  <PresentationFormat>On-screen Show (4:3)</PresentationFormat>
  <Paragraphs>274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Studio</vt:lpstr>
      <vt:lpstr>Selecting Quality Data</vt:lpstr>
      <vt:lpstr>Open issues in data quality (for software engineering)</vt:lpstr>
      <vt:lpstr>Background</vt:lpstr>
      <vt:lpstr>The PROMISE Experiment</vt:lpstr>
      <vt:lpstr>http://promisedata.org/data</vt:lpstr>
      <vt:lpstr>Relevance to quality</vt:lpstr>
      <vt:lpstr>Some results: Learning to Organize Testing</vt:lpstr>
      <vt:lpstr>Conclusion Instability</vt:lpstr>
      <vt:lpstr>Slide 9</vt:lpstr>
      <vt:lpstr>Locality</vt:lpstr>
      <vt:lpstr>[Brady10]: case-based reasoning to tame instability</vt:lpstr>
      <vt:lpstr>How to find significant data</vt:lpstr>
      <vt:lpstr>Some data is better than others</vt:lpstr>
      <vt:lpstr>Relevancy filtering: How to use other people’s data</vt:lpstr>
      <vt:lpstr>Feature selection:  strip away spurious details</vt:lpstr>
      <vt:lpstr>Select features with Nomograms</vt:lpstr>
      <vt:lpstr>Caution</vt:lpstr>
      <vt:lpstr>Example 1: Select columns with WRAPPER for effort estimation</vt:lpstr>
      <vt:lpstr>Example 2: Select columns with WRAPPER for defect prediction</vt:lpstr>
      <vt:lpstr>Implications for data quality planning</vt:lpstr>
      <vt:lpstr>Summary</vt:lpstr>
      <vt:lpstr>Explaining the surprising conclusions of PROMISE</vt:lpstr>
      <vt:lpstr>Open issues in data quality (for software engineering)</vt:lpstr>
      <vt:lpstr>References</vt:lpstr>
      <vt:lpstr>Questions?  Comments?  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Quality</dc:title>
  <dc:creator>Tim Menzies</dc:creator>
  <cp:lastModifiedBy>Tim Menzies</cp:lastModifiedBy>
  <cp:revision>146</cp:revision>
  <cp:lastPrinted>2010-10-07T12:44:22Z</cp:lastPrinted>
  <dcterms:created xsi:type="dcterms:W3CDTF">2010-10-07T11:27:35Z</dcterms:created>
  <dcterms:modified xsi:type="dcterms:W3CDTF">2010-10-07T12:57:35Z</dcterms:modified>
</cp:coreProperties>
</file>