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Default Extension="pdf" ContentType="application/pdf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14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914" r:id="rId1"/>
  </p:sldMasterIdLst>
  <p:notesMasterIdLst>
    <p:notesMasterId r:id="rId50"/>
  </p:notesMasterIdLst>
  <p:handoutMasterIdLst>
    <p:handoutMasterId r:id="rId51"/>
  </p:handoutMasterIdLst>
  <p:sldIdLst>
    <p:sldId id="256" r:id="rId2"/>
    <p:sldId id="279" r:id="rId3"/>
    <p:sldId id="322" r:id="rId4"/>
    <p:sldId id="278" r:id="rId5"/>
    <p:sldId id="277" r:id="rId6"/>
    <p:sldId id="281" r:id="rId7"/>
    <p:sldId id="285" r:id="rId8"/>
    <p:sldId id="286" r:id="rId9"/>
    <p:sldId id="291" r:id="rId10"/>
    <p:sldId id="262" r:id="rId11"/>
    <p:sldId id="271" r:id="rId12"/>
    <p:sldId id="267" r:id="rId13"/>
    <p:sldId id="257" r:id="rId14"/>
    <p:sldId id="288" r:id="rId15"/>
    <p:sldId id="289" r:id="rId16"/>
    <p:sldId id="300" r:id="rId17"/>
    <p:sldId id="299" r:id="rId18"/>
    <p:sldId id="301" r:id="rId19"/>
    <p:sldId id="270" r:id="rId20"/>
    <p:sldId id="325" r:id="rId21"/>
    <p:sldId id="332" r:id="rId22"/>
    <p:sldId id="326" r:id="rId23"/>
    <p:sldId id="327" r:id="rId24"/>
    <p:sldId id="328" r:id="rId25"/>
    <p:sldId id="292" r:id="rId26"/>
    <p:sldId id="329" r:id="rId27"/>
    <p:sldId id="293" r:id="rId28"/>
    <p:sldId id="294" r:id="rId29"/>
    <p:sldId id="295" r:id="rId30"/>
    <p:sldId id="296" r:id="rId31"/>
    <p:sldId id="302" r:id="rId32"/>
    <p:sldId id="303" r:id="rId33"/>
    <p:sldId id="304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9" r:id="rId43"/>
    <p:sldId id="318" r:id="rId44"/>
    <p:sldId id="320" r:id="rId45"/>
    <p:sldId id="324" r:id="rId46"/>
    <p:sldId id="321" r:id="rId47"/>
    <p:sldId id="323" r:id="rId48"/>
    <p:sldId id="331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5C5D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 snapVertSplitter="1" vertBarState="minimized">
    <p:restoredLeft sz="15620"/>
    <p:restoredTop sz="94660"/>
  </p:normalViewPr>
  <p:slideViewPr>
    <p:cSldViewPr snapToObjects="1">
      <p:cViewPr varScale="1">
        <p:scale>
          <a:sx n="79" d="100"/>
          <a:sy n="79" d="100"/>
        </p:scale>
        <p:origin x="-25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notesMaster" Target="notesMasters/notesMaster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35" Type="http://schemas.openxmlformats.org/officeDocument/2006/relationships/slide" Target="slides/slide34.xml"/><Relationship Id="rId51" Type="http://schemas.openxmlformats.org/officeDocument/2006/relationships/handoutMaster" Target="handoutMasters/handoutMaster1.xml"/><Relationship Id="rId55" Type="http://schemas.openxmlformats.org/officeDocument/2006/relationships/theme" Target="theme/theme1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tableStyles" Target="tableStyles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printerSettings" Target="printerSettings/printerSettings1.bin"/><Relationship Id="rId54" Type="http://schemas.openxmlformats.org/officeDocument/2006/relationships/viewProps" Target="viewProps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presProps" Target="presProps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5EB3B-75AE-9548-BFCB-AC4FAAE207E4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28249-8B53-3946-9079-3770ABFCE4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E097A-8323-234E-92ED-F2BB7BD18C31}" type="datetimeFigureOut">
              <a:rPr lang="en-US" smtClean="0"/>
              <a:pPr/>
              <a:t>10/8/10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A4098-AB97-5240-92FE-958539022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220CFAC9-891E-BB4C-A00E-0C78954EB4F2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75294"/>
            <a:ext cx="609600" cy="365125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C316-7A51-E548-A3B4-D62F588C5B48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04BEA-F59F-DB49-9B51-BCF4A6BA0B20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C878-07FA-774C-8557-8E4895BED4EC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4712-7C0C-6645-A984-812444304AAF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83BC5-5810-BC41-A276-4D11519E1F2D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C1A6-0E47-EC4B-B1D9-01FBD83B5595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722D-5DA5-A841-A573-081E2633332D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4765-1BB1-274A-8F38-4989F72708BB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15A4-CCC2-A141-88B2-DD5310C0CEF5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FC85742-AC98-5B4A-A547-5622B6E9E09D}" type="datetime1">
              <a:rPr lang="en-US" smtClean="0"/>
              <a:pPr/>
              <a:t>10/8/10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im@menzies.us" TargetMode="External"/><Relationship Id="rId3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df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people.cs.ubc.ca/~pai/movies/beast.mpg" TargetMode="External"/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menzies.us/csx72/img/latin.mov" TargetMode="External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5.xml"/><Relationship Id="rId3" Type="http://schemas.openxmlformats.org/officeDocument/2006/relationships/oleObject" Target="../embeddings/Microsoft_Equation1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191000"/>
            <a:ext cx="8511989" cy="1446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dirty="0" smtClean="0"/>
              <a:t>Welcome to the Singularity?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84874" y="2895600"/>
            <a:ext cx="4428426" cy="1270752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Tim Menzies</a:t>
            </a:r>
          </a:p>
          <a:p>
            <a:r>
              <a:rPr lang="en-US" dirty="0" smtClean="0">
                <a:hlinkClick r:id="rId2"/>
              </a:rPr>
              <a:t>tim@menzies.us</a:t>
            </a:r>
            <a:endParaRPr lang="en-US" dirty="0" smtClean="0"/>
          </a:p>
          <a:p>
            <a:r>
              <a:rPr lang="en-US" dirty="0" smtClean="0"/>
              <a:t>LCSEE, WVU </a:t>
            </a:r>
          </a:p>
          <a:p>
            <a:r>
              <a:rPr lang="en-US" dirty="0" smtClean="0"/>
              <a:t>Oct-8-10</a:t>
            </a:r>
            <a:endParaRPr lang="en-US" dirty="0"/>
          </a:p>
        </p:txBody>
      </p:sp>
      <p:pic>
        <p:nvPicPr>
          <p:cNvPr id="7" name="Picture Placeholder 6" descr="singularity-1.jpg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 t="-22779" b="-22779"/>
          <a:stretch>
            <a:fillRect/>
          </a:stretch>
        </p:blipFill>
        <p:spPr>
          <a:xfrm rot="21263043">
            <a:off x="5272573" y="467455"/>
            <a:ext cx="3220665" cy="3574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There’s this “thing”	</a:t>
            </a:r>
          </a:p>
          <a:p>
            <a:pPr lvl="1"/>
            <a:r>
              <a:rPr lang="en-US" dirty="0" smtClean="0"/>
              <a:t>Called the singularity</a:t>
            </a:r>
          </a:p>
          <a:p>
            <a:r>
              <a:rPr lang="en-US" dirty="0" smtClean="0"/>
              <a:t>That some people think will happen real soon</a:t>
            </a:r>
          </a:p>
          <a:p>
            <a:r>
              <a:rPr lang="en-US" dirty="0" smtClean="0"/>
              <a:t>That others think is a load of </a:t>
            </a:r>
            <a:r>
              <a:rPr lang="en-US" dirty="0" err="1" smtClean="0"/>
              <a:t>cr</a:t>
            </a:r>
            <a:r>
              <a:rPr lang="en-US" dirty="0" smtClean="0"/>
              <a:t>*</a:t>
            </a:r>
            <a:r>
              <a:rPr lang="en-US" dirty="0" err="1" smtClean="0"/>
              <a:t>p</a:t>
            </a:r>
            <a:endParaRPr lang="en-US" dirty="0" smtClean="0"/>
          </a:p>
          <a:p>
            <a:r>
              <a:rPr lang="en-US" dirty="0" smtClean="0"/>
              <a:t>Which I think is already here (</a:t>
            </a:r>
            <a:r>
              <a:rPr lang="en-US" dirty="0" err="1" smtClean="0"/>
              <a:t>ish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06388" y="20708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is the singularity?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Leading experts predict…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singularity</a:t>
            </a:r>
          </a:p>
          <a:p>
            <a:pPr lvl="1"/>
            <a:r>
              <a:rPr lang="en-US" dirty="0" smtClean="0"/>
              <a:t>An event, around 2060, where history will fundamentally change</a:t>
            </a:r>
          </a:p>
          <a:p>
            <a:pPr lvl="1"/>
            <a:r>
              <a:rPr lang="en-US" dirty="0" smtClean="0"/>
              <a:t>After which, we lose our ability to make any further predictions.</a:t>
            </a:r>
          </a:p>
          <a:p>
            <a:r>
              <a:rPr lang="en-US" dirty="0" smtClean="0"/>
              <a:t>Which experts, you ask?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Sheldon Cooper (Ph.D.</a:t>
            </a:r>
            <a:r>
              <a:rPr lang="en-US" dirty="0" smtClean="0"/>
              <a:t>) </a:t>
            </a:r>
            <a:r>
              <a:rPr lang="en-US" dirty="0" err="1" smtClean="0"/>
              <a:t>CalTech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3492" y="1600200"/>
            <a:ext cx="5053108" cy="3408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57200" y="5629870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2060: “The earliest estimate of the Singularity, when man will be able to transfer his consciousness into machines and achieve immortality.”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– </a:t>
            </a:r>
            <a:r>
              <a:rPr lang="en-US" dirty="0" smtClean="0"/>
              <a:t>S. Cooper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85800" y="3886200"/>
            <a:ext cx="1752600" cy="1714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Dr. Cooper is not</a:t>
            </a:r>
            <a:r>
              <a:rPr lang="en-US" dirty="0" smtClean="0"/>
              <a:t> totally correct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175" y="1093694"/>
            <a:ext cx="3425825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dirty="0" smtClean="0"/>
              <a:t>More precisely, the singularity</a:t>
            </a:r>
            <a:r>
              <a:rPr lang="en-US" sz="1800" dirty="0" smtClean="0"/>
              <a:t> is when </a:t>
            </a:r>
          </a:p>
          <a:p>
            <a:pPr lvl="1">
              <a:spcBef>
                <a:spcPts val="0"/>
              </a:spcBef>
            </a:pPr>
            <a:r>
              <a:rPr lang="en-US" sz="1400" dirty="0" smtClean="0"/>
              <a:t>Technological progress becomes so extremely rapid, due to positive </a:t>
            </a:r>
            <a:r>
              <a:rPr lang="en-US" sz="1400" dirty="0" smtClean="0"/>
              <a:t>feedback</a:t>
            </a:r>
            <a:br>
              <a:rPr lang="en-US" sz="1400" dirty="0" smtClean="0"/>
            </a:br>
            <a:endParaRPr lang="en-US" sz="1400" dirty="0" smtClean="0"/>
          </a:p>
          <a:p>
            <a:pPr>
              <a:spcBef>
                <a:spcPts val="0"/>
              </a:spcBef>
            </a:pPr>
            <a:r>
              <a:rPr lang="en-US" sz="1800" dirty="0" smtClean="0"/>
              <a:t>Assumes extrapolation </a:t>
            </a:r>
            <a:br>
              <a:rPr lang="en-US" sz="1800" dirty="0" smtClean="0"/>
            </a:br>
            <a:r>
              <a:rPr lang="en-US" sz="1800" dirty="0" smtClean="0"/>
              <a:t>of current trends </a:t>
            </a:r>
          </a:p>
          <a:p>
            <a:pPr lvl="1">
              <a:spcBef>
                <a:spcPts val="0"/>
              </a:spcBef>
            </a:pPr>
            <a:r>
              <a:rPr lang="en-US" sz="1400" dirty="0" smtClean="0"/>
              <a:t>Is that valid?</a:t>
            </a:r>
          </a:p>
          <a:p>
            <a:pPr lvl="1">
              <a:spcBef>
                <a:spcPts val="0"/>
              </a:spcBef>
            </a:pPr>
            <a:r>
              <a:rPr lang="en-US" sz="1400" dirty="0" smtClean="0"/>
              <a:t>A point we will return </a:t>
            </a:r>
            <a:r>
              <a:rPr lang="en-US" sz="1400" dirty="0" smtClean="0"/>
              <a:t>too</a:t>
            </a:r>
            <a:br>
              <a:rPr lang="en-US" sz="1400" dirty="0" smtClean="0"/>
            </a:br>
            <a:endParaRPr lang="en-US" sz="1400" dirty="0" smtClean="0"/>
          </a:p>
          <a:p>
            <a:pPr>
              <a:spcBef>
                <a:spcPts val="0"/>
              </a:spcBef>
            </a:pPr>
            <a:r>
              <a:rPr lang="en-US" sz="1800" dirty="0" smtClean="0"/>
              <a:t>One common prediction a singularity event:</a:t>
            </a:r>
          </a:p>
          <a:p>
            <a:pPr lvl="1">
              <a:spcBef>
                <a:spcPts val="0"/>
              </a:spcBef>
            </a:pPr>
            <a:r>
              <a:rPr lang="en-US" sz="1400" dirty="0" smtClean="0"/>
              <a:t>The creation of smarter-than-human intelligence </a:t>
            </a:r>
          </a:p>
          <a:p>
            <a:pPr lvl="1">
              <a:spcBef>
                <a:spcPts val="0"/>
              </a:spcBef>
            </a:pPr>
            <a:r>
              <a:rPr lang="en-US" sz="1400" dirty="0" smtClean="0"/>
              <a:t>Human’s would lose their ability to model/ predict/ control the future. </a:t>
            </a:r>
          </a:p>
          <a:p>
            <a:pPr lvl="1">
              <a:spcBef>
                <a:spcPts val="0"/>
              </a:spcBef>
            </a:pPr>
            <a:r>
              <a:rPr lang="en-US" sz="1400" dirty="0" smtClean="0"/>
              <a:t>Since </a:t>
            </a:r>
            <a:r>
              <a:rPr lang="en-US" sz="1400" dirty="0" err="1" smtClean="0"/>
              <a:t>AIs</a:t>
            </a:r>
            <a:r>
              <a:rPr lang="en-US" sz="1400" dirty="0" smtClean="0"/>
              <a:t> can enhance their  minds faster than  humans.  </a:t>
            </a:r>
            <a:endParaRPr lang="en-US" sz="1400" dirty="0" smtClean="0"/>
          </a:p>
          <a:p>
            <a:pPr lvl="1">
              <a:spcBef>
                <a:spcPts val="0"/>
              </a:spcBef>
            </a:pPr>
            <a:r>
              <a:rPr lang="en-US" sz="1400" dirty="0" smtClean="0"/>
              <a:t>And humans can’t predict actions </a:t>
            </a:r>
            <a:r>
              <a:rPr lang="en-US" sz="1400" dirty="0" smtClean="0"/>
              <a:t>of more intelligent entities</a:t>
            </a:r>
          </a:p>
          <a:p>
            <a:pPr lvl="1">
              <a:spcBef>
                <a:spcPts val="0"/>
              </a:spcBef>
            </a:pPr>
            <a:endParaRPr lang="en-US" sz="1400" dirty="0" smtClean="0"/>
          </a:p>
          <a:p>
            <a:pPr lvl="1">
              <a:spcBef>
                <a:spcPts val="0"/>
              </a:spcBef>
            </a:pP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 descr="cp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736" y="2044700"/>
            <a:ext cx="4779264" cy="4023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31822" y="3589626"/>
            <a:ext cx="4082371" cy="566738"/>
          </a:xfrm>
        </p:spPr>
        <p:txBody>
          <a:bodyPr/>
          <a:lstStyle/>
          <a:p>
            <a:pPr lvl="0"/>
            <a:r>
              <a:rPr lang="en-US" dirty="0" smtClean="0"/>
              <a:t>So, soon something may be thinking faster than you or me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/>
          </a:p>
        </p:txBody>
      </p:sp>
      <p:pic>
        <p:nvPicPr>
          <p:cNvPr id="11" name="Picture Placeholder 10" descr="robot.pdf"/>
          <p:cNvPicPr>
            <a:picLocks noGrp="1" noChangeAspect="1"/>
          </p:cNvPicPr>
          <p:nvPr>
            <p:ph type="pic"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3769" r="-3769"/>
              <a:stretch>
                <a:fillRect/>
              </a:stretch>
            </p:blipFill>
          </mc:Choice>
          <mc:Fallback>
            <p:blipFill>
              <a:blip r:embed="rId3"/>
              <a:srcRect l="-3769" r="-3769"/>
              <a:stretch>
                <a:fillRect/>
              </a:stretch>
            </p:blipFill>
          </mc:Fallback>
        </mc:AlternateContent>
        <p:spPr/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31823" y="4161992"/>
            <a:ext cx="3657600" cy="3991408"/>
          </a:xfrm>
        </p:spPr>
        <p:txBody>
          <a:bodyPr/>
          <a:lstStyle/>
          <a:p>
            <a:pPr lvl="1">
              <a:buFont typeface="Arial"/>
              <a:buChar char="•"/>
            </a:pPr>
            <a:r>
              <a:rPr lang="en-US" sz="1800" dirty="0" smtClean="0"/>
              <a:t>But it may not be Sheldon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06388" y="20708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Evidence for the singularity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0400" y="1308100"/>
            <a:ext cx="5080000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12775" y="152400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Exponential trends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1" y="5486400"/>
            <a:ext cx="8458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Complaint: selection </a:t>
            </a:r>
            <a:r>
              <a:rPr lang="en-US" dirty="0"/>
              <a:t>bias in the points that </a:t>
            </a:r>
            <a:r>
              <a:rPr lang="en-US" dirty="0" err="1"/>
              <a:t>Kurzweil</a:t>
            </a:r>
            <a:r>
              <a:rPr lang="en-US" dirty="0"/>
              <a:t> chooses to use. For example, biologist PZ Myers points out that many of the early evolutionary "events" were picked arbitrarily</a:t>
            </a:r>
          </a:p>
        </p:txBody>
      </p:sp>
      <p:pic>
        <p:nvPicPr>
          <p:cNvPr id="8" name="Picture 7" descr="countdow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808" y="533400"/>
            <a:ext cx="6120384" cy="4742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28600"/>
            <a:ext cx="6470904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3400" y="5352871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 lists </a:t>
            </a:r>
            <a:r>
              <a:rPr lang="en-US" dirty="0" smtClean="0"/>
              <a:t>of paradigm </a:t>
            </a:r>
            <a:r>
              <a:rPr lang="en-US" dirty="0" smtClean="0"/>
              <a:t>shifts for key historic events shows an </a:t>
            </a:r>
            <a:r>
              <a:rPr lang="en-US" dirty="0" smtClean="0"/>
              <a:t>exponential trend. </a:t>
            </a:r>
            <a:r>
              <a:rPr lang="en-US" dirty="0" smtClean="0"/>
              <a:t>The lists' compilers include Carl Sagan, Paul D. Boyer,</a:t>
            </a:r>
            <a:r>
              <a:rPr lang="en-US" dirty="0" smtClean="0"/>
              <a:t>  </a:t>
            </a:r>
            <a:r>
              <a:rPr lang="en-US" dirty="0" err="1" smtClean="0"/>
              <a:t>Encyclopædia</a:t>
            </a:r>
            <a:r>
              <a:rPr lang="en-US" dirty="0" smtClean="0"/>
              <a:t> </a:t>
            </a:r>
            <a:r>
              <a:rPr lang="en-US" dirty="0" smtClean="0"/>
              <a:t>Britannica</a:t>
            </a:r>
            <a:r>
              <a:rPr lang="en-US" dirty="0" smtClean="0"/>
              <a:t>, American </a:t>
            </a:r>
            <a:r>
              <a:rPr lang="en-US" dirty="0" smtClean="0"/>
              <a:t>Museum of Natural History, and University of Arizona.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12775" y="152400"/>
            <a:ext cx="7918450" cy="788894"/>
          </a:xfrm>
        </p:spPr>
        <p:txBody>
          <a:bodyPr>
            <a:normAutofit/>
          </a:bodyPr>
          <a:lstStyle/>
          <a:p>
            <a:r>
              <a:rPr lang="en-US" dirty="0" smtClean="0"/>
              <a:t>Exponential trends</a:t>
            </a:r>
            <a:endParaRPr lang="en-US" dirty="0"/>
          </a:p>
        </p:txBody>
      </p:sp>
      <p:pic>
        <p:nvPicPr>
          <p:cNvPr id="7" name="Picture 6" descr="bra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904" y="1347216"/>
            <a:ext cx="6108192" cy="4901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4518" y="1143000"/>
            <a:ext cx="545068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12775" y="152400"/>
            <a:ext cx="7918450" cy="788894"/>
          </a:xfrm>
        </p:spPr>
        <p:txBody>
          <a:bodyPr>
            <a:normAutofit/>
          </a:bodyPr>
          <a:lstStyle/>
          <a:p>
            <a:r>
              <a:rPr lang="en-US" dirty="0" smtClean="0"/>
              <a:t>Exponential trends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06388" y="1295400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Evidence</a:t>
            </a:r>
            <a:r>
              <a:rPr lang="en-US" dirty="0" smtClean="0"/>
              <a:t> against the </a:t>
            </a:r>
            <a:r>
              <a:rPr lang="en-US" dirty="0" smtClean="0"/>
              <a:t>singularity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Extrapolating is bogus?</a:t>
            </a:r>
            <a:br>
              <a:rPr lang="en-US" dirty="0" smtClean="0"/>
            </a:br>
            <a:r>
              <a:rPr lang="en-US" dirty="0" smtClean="0"/>
              <a:t>e.g. number of razor</a:t>
            </a:r>
            <a:br>
              <a:rPr lang="en-US" dirty="0" smtClean="0"/>
            </a:br>
            <a:r>
              <a:rPr lang="en-US" dirty="0" smtClean="0"/>
              <a:t> blades per razor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2316018"/>
            <a:ext cx="3505200" cy="3398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9200" y="6183868"/>
            <a:ext cx="6066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http://www.economist.com/node/5624861?story_id=5624861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Steven </a:t>
            </a:r>
            <a:r>
              <a:rPr lang="en-US" dirty="0" smtClean="0"/>
              <a:t>Pinker, 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"</a:t>
            </a:r>
            <a:r>
              <a:rPr lang="en-US" dirty="0"/>
              <a:t>(...) There is not the slightest reason to believe in a coming singularity.</a:t>
            </a:r>
            <a:r>
              <a:rPr lang="en-US" dirty="0" smtClean="0"/>
              <a:t> “</a:t>
            </a:r>
          </a:p>
          <a:p>
            <a:r>
              <a:rPr lang="en-US" dirty="0" smtClean="0"/>
              <a:t>“The </a:t>
            </a:r>
            <a:r>
              <a:rPr lang="en-US" dirty="0"/>
              <a:t>fact that you can visualize a future in your imagination is not evidence that it is likely or even possible.</a:t>
            </a:r>
            <a:r>
              <a:rPr lang="en-US" dirty="0" smtClean="0"/>
              <a:t> “</a:t>
            </a:r>
          </a:p>
          <a:p>
            <a:r>
              <a:rPr lang="en-US" dirty="0" smtClean="0"/>
              <a:t>“Look </a:t>
            </a:r>
            <a:r>
              <a:rPr lang="en-US" dirty="0"/>
              <a:t>at domed cities, jet-pack commuting, underwater cities, mile-high buildings, and nuclear-powered automobiles — all staples of futuristic fantasies when I was a child that have never arrived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“</a:t>
            </a:r>
            <a:r>
              <a:rPr lang="en-US" dirty="0" smtClean="0"/>
              <a:t>Sheer </a:t>
            </a:r>
            <a:r>
              <a:rPr lang="en-US" dirty="0"/>
              <a:t>processing power is not a pixie dust that magically solves all your problems. (...)"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Some trends are nearly over:</a:t>
            </a:r>
            <a:br>
              <a:rPr lang="en-US" sz="2800" dirty="0" smtClean="0"/>
            </a:br>
            <a:r>
              <a:rPr lang="en-US" sz="2800" dirty="0" smtClean="0"/>
              <a:t>e.g. Moore's </a:t>
            </a:r>
            <a:r>
              <a:rPr lang="en-US" sz="2800" dirty="0" smtClean="0"/>
              <a:t>Law is dead, according to Gordon Moore, its </a:t>
            </a:r>
            <a:r>
              <a:rPr lang="en-US" sz="2800" dirty="0" smtClean="0"/>
              <a:t>inventor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2044700"/>
            <a:ext cx="5333067" cy="4081463"/>
          </a:xfrm>
        </p:spPr>
        <p:txBody>
          <a:bodyPr>
            <a:normAutofit/>
          </a:bodyPr>
          <a:lstStyle/>
          <a:p>
            <a:r>
              <a:rPr lang="en-US" dirty="0" smtClean="0"/>
              <a:t>13 April</a:t>
            </a:r>
            <a:r>
              <a:rPr lang="en-US" dirty="0" smtClean="0"/>
              <a:t> 2005</a:t>
            </a:r>
            <a:endParaRPr lang="en-US" u="sng" dirty="0" smtClean="0"/>
          </a:p>
          <a:p>
            <a:r>
              <a:rPr lang="en-US" dirty="0" smtClean="0"/>
              <a:t>"In terms of size [of transistor] you can see that we're approaching the size of atoms which is a fundamental barrier,</a:t>
            </a:r>
            <a:r>
              <a:rPr lang="en-US" dirty="0" smtClean="0"/>
              <a:t> “</a:t>
            </a:r>
          </a:p>
          <a:p>
            <a:r>
              <a:rPr lang="en-US" dirty="0" smtClean="0"/>
              <a:t>“We </a:t>
            </a:r>
            <a:r>
              <a:rPr lang="en-US" dirty="0" smtClean="0"/>
              <a:t>have another 10 to 20 years before we reach a fundamental limit. By then they'll be able to make bigger chips and have transistor budgets in the billions."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266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1575" y="2286000"/>
            <a:ext cx="2435225" cy="26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Ways through the limits?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828800"/>
            <a:ext cx="4879042" cy="4446494"/>
          </a:xfrm>
        </p:spPr>
        <p:txBody>
          <a:bodyPr>
            <a:noAutofit/>
          </a:bodyPr>
          <a:lstStyle/>
          <a:p>
            <a:r>
              <a:rPr lang="en-US" sz="1600" dirty="0" smtClean="0"/>
              <a:t>Quantum computing</a:t>
            </a:r>
          </a:p>
          <a:p>
            <a:pPr lvl="1"/>
            <a:r>
              <a:rPr lang="en-US" sz="1600" dirty="0" smtClean="0"/>
              <a:t>More bits per bit</a:t>
            </a:r>
          </a:p>
          <a:p>
            <a:r>
              <a:rPr lang="en-US" sz="1600" dirty="0" smtClean="0"/>
              <a:t>Robert Yung (CTO) </a:t>
            </a:r>
            <a:r>
              <a:rPr lang="en-US" sz="1600" dirty="0" err="1" smtClean="0"/>
              <a:t>Tessera</a:t>
            </a:r>
            <a:r>
              <a:rPr lang="en-US" sz="1600" dirty="0" smtClean="0"/>
              <a:t>,</a:t>
            </a:r>
          </a:p>
          <a:p>
            <a:pPr lvl="1"/>
            <a:r>
              <a:rPr lang="en-US" sz="1600" dirty="0" smtClean="0"/>
              <a:t>separating out processing </a:t>
            </a:r>
            <a:br>
              <a:rPr lang="en-US" sz="1600" dirty="0" smtClean="0"/>
            </a:br>
            <a:r>
              <a:rPr lang="en-US" sz="1600" dirty="0" smtClean="0"/>
              <a:t>to several cores</a:t>
            </a:r>
          </a:p>
          <a:p>
            <a:pPr lvl="1"/>
            <a:r>
              <a:rPr lang="en-US" sz="1600" dirty="0" smtClean="0"/>
              <a:t>"scaling out" as opposed</a:t>
            </a:r>
            <a:br>
              <a:rPr lang="en-US" sz="1600" dirty="0" smtClean="0"/>
            </a:br>
            <a:r>
              <a:rPr lang="en-US" sz="1600" dirty="0" smtClean="0"/>
              <a:t> to scaling down. </a:t>
            </a:r>
          </a:p>
          <a:p>
            <a:r>
              <a:rPr lang="en-US" sz="1600" dirty="0" smtClean="0"/>
              <a:t>EUV extreme </a:t>
            </a:r>
            <a:r>
              <a:rPr lang="en-US" sz="1600" dirty="0" smtClean="0"/>
              <a:t>ultraviolet </a:t>
            </a:r>
            <a:r>
              <a:rPr lang="en-US" sz="1600" dirty="0" smtClean="0"/>
              <a:t>lithography</a:t>
            </a:r>
          </a:p>
          <a:p>
            <a:pPr lvl="1"/>
            <a:r>
              <a:rPr lang="en-US" sz="1600" dirty="0" smtClean="0"/>
              <a:t>Ordinary </a:t>
            </a:r>
            <a:r>
              <a:rPr lang="en-US" sz="1600" dirty="0" smtClean="0"/>
              <a:t>lithography uses ultraviolet light,</a:t>
            </a:r>
            <a:r>
              <a:rPr lang="en-US" sz="1600" dirty="0" smtClean="0"/>
              <a:t>  </a:t>
            </a:r>
            <a:r>
              <a:rPr lang="en-US" sz="1600" dirty="0" smtClean="0"/>
              <a:t>wavelength</a:t>
            </a:r>
            <a:r>
              <a:rPr lang="en-US" sz="1600" dirty="0" smtClean="0"/>
              <a:t> = 193 nm</a:t>
            </a:r>
          </a:p>
          <a:p>
            <a:pPr lvl="1"/>
            <a:r>
              <a:rPr lang="en-US" sz="1600" dirty="0" smtClean="0"/>
              <a:t>EUV </a:t>
            </a:r>
            <a:r>
              <a:rPr lang="en-US" sz="1600" dirty="0" smtClean="0"/>
              <a:t>uses wavelengths of about 14 nanometers</a:t>
            </a:r>
            <a:r>
              <a:rPr lang="en-US" sz="1600" dirty="0" smtClean="0"/>
              <a:t>.</a:t>
            </a:r>
          </a:p>
          <a:p>
            <a:pPr lvl="1"/>
            <a:r>
              <a:rPr lang="en-US" sz="1600" dirty="0" smtClean="0"/>
              <a:t>Open issue: will the manufacturing  costs get so </a:t>
            </a:r>
            <a:r>
              <a:rPr lang="en-US" sz="1600" dirty="0" smtClean="0"/>
              <a:t>high, that the value of their lifetime productivity can never justify it. </a:t>
            </a: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287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828800"/>
            <a:ext cx="32893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</a:t>
            </a:r>
            <a:r>
              <a:rPr lang="en-US" dirty="0" smtClean="0"/>
              <a:t>lets go back to the 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critics go so far as to assert that no computer or machine will ever achieve human intelligence,</a:t>
            </a:r>
            <a:r>
              <a:rPr lang="en-US" dirty="0" smtClean="0"/>
              <a:t> </a:t>
            </a:r>
          </a:p>
          <a:p>
            <a:r>
              <a:rPr lang="en-US" dirty="0" smtClean="0"/>
              <a:t>W</a:t>
            </a:r>
            <a:r>
              <a:rPr lang="en-US" dirty="0" smtClean="0"/>
              <a:t>hile </a:t>
            </a:r>
            <a:r>
              <a:rPr lang="en-US" dirty="0"/>
              <a:t>others hold that the definition of intelligence is irrelevant if the net result is the </a:t>
            </a:r>
            <a:r>
              <a:rPr lang="en-US" dirty="0" smtClean="0"/>
              <a:t>same</a:t>
            </a:r>
            <a:r>
              <a:rPr lang="en-US" dirty="0" smtClean="0"/>
              <a:t>	</a:t>
            </a:r>
          </a:p>
          <a:p>
            <a:pPr lvl="1"/>
            <a:r>
              <a:rPr lang="en-US" dirty="0" smtClean="0"/>
              <a:t>Who cares if it is “human intelligence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Smart is smart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Machines don’t think like we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33600"/>
            <a:ext cx="4038600" cy="4506819"/>
          </a:xfrm>
        </p:spPr>
        <p:txBody>
          <a:bodyPr>
            <a:noAutofit/>
          </a:bodyPr>
          <a:lstStyle/>
          <a:p>
            <a:r>
              <a:rPr lang="en-US" sz="2000" dirty="0" smtClean="0"/>
              <a:t>There is a abstract notion of flying/thinking that is independent of birds/humans.</a:t>
            </a:r>
          </a:p>
          <a:p>
            <a:pPr lvl="1"/>
            <a:r>
              <a:rPr lang="en-US" sz="1800" dirty="0" smtClean="0"/>
              <a:t>"Intelligence does not require bulk, Mr. Scott</a:t>
            </a:r>
            <a:r>
              <a:rPr lang="en-US" sz="1800" dirty="0" smtClean="0"/>
              <a:t>”</a:t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1800" dirty="0" smtClean="0"/>
              <a:t>– </a:t>
            </a:r>
            <a:r>
              <a:rPr lang="en-US" sz="1800" dirty="0" smtClean="0"/>
              <a:t>Spock</a:t>
            </a:r>
          </a:p>
          <a:p>
            <a:r>
              <a:rPr lang="en-US" sz="2000" dirty="0" smtClean="0"/>
              <a:t>“Intelligence" could be coded any number of ways (biological, mechanical, a collection of wind-powered beer cans, whatever</a:t>
            </a:r>
            <a:r>
              <a:rPr lang="en-US" sz="2000" dirty="0" smtClean="0"/>
              <a:t>)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532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8998" y="2438400"/>
            <a:ext cx="2041302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you object?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4955242" cy="4081463"/>
          </a:xfrm>
        </p:spPr>
        <p:txBody>
          <a:bodyPr>
            <a:noAutofit/>
          </a:bodyPr>
          <a:lstStyle/>
          <a:p>
            <a:r>
              <a:rPr lang="en-US" sz="1800" dirty="0" smtClean="0"/>
              <a:t>“The </a:t>
            </a:r>
            <a:r>
              <a:rPr lang="en-US" sz="1800" dirty="0" smtClean="0"/>
              <a:t>only thing that can be rational like me is another person”?</a:t>
            </a:r>
          </a:p>
          <a:p>
            <a:pPr lvl="1"/>
            <a:r>
              <a:rPr lang="en-US" sz="1600" dirty="0" smtClean="0"/>
              <a:t>That’s like saying airplanes don’t really  fly (no wing flapping)</a:t>
            </a:r>
          </a:p>
          <a:p>
            <a:r>
              <a:rPr lang="en-US" sz="1800" dirty="0" smtClean="0"/>
              <a:t>Every computer scientist knows this to be true: </a:t>
            </a:r>
          </a:p>
          <a:p>
            <a:pPr lvl="1"/>
            <a:r>
              <a:rPr lang="en-US" sz="1600" dirty="0" smtClean="0"/>
              <a:t>There are computational properties, independent of processor the algorithm runs on, or the implementation language. </a:t>
            </a:r>
          </a:p>
          <a:p>
            <a:pPr lvl="1"/>
            <a:r>
              <a:rPr lang="en-US" sz="1600" dirty="0" smtClean="0"/>
              <a:t>The idea is different to the substrate</a:t>
            </a:r>
          </a:p>
          <a:p>
            <a:pPr lvl="1"/>
            <a:r>
              <a:rPr lang="en-US" sz="1600" dirty="0" smtClean="0"/>
              <a:t>“computer science is no more about computers than astronomy is about telescopes” </a:t>
            </a:r>
          </a:p>
          <a:p>
            <a:pPr lvl="2"/>
            <a:r>
              <a:rPr lang="en-US" sz="1600" dirty="0" err="1" smtClean="0"/>
              <a:t>Dijkstra</a:t>
            </a:r>
            <a:r>
              <a:rPr lang="en-US" sz="1600" dirty="0" smtClean="0"/>
              <a:t>  (and he could have been talking about AI)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5239599" y="2685201"/>
            <a:ext cx="4075002" cy="2819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Platonic Beast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2044700"/>
            <a:ext cx="6098242" cy="4081463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2000" dirty="0" smtClean="0"/>
              <a:t>Thinking about thinking is hard</a:t>
            </a:r>
          </a:p>
          <a:p>
            <a:pPr marL="514350" indent="-514350"/>
            <a:r>
              <a:rPr lang="en-US" sz="2000" dirty="0" smtClean="0"/>
              <a:t>Lets do something simpler- like walking</a:t>
            </a:r>
          </a:p>
          <a:p>
            <a:pPr marL="514350" indent="-514350"/>
            <a:r>
              <a:rPr lang="en-US" sz="2000" dirty="0" smtClean="0"/>
              <a:t>Should </a:t>
            </a:r>
            <a:r>
              <a:rPr lang="en-US" sz="2000" dirty="0" smtClean="0"/>
              <a:t>a robot could/should walk like us? (see </a:t>
            </a:r>
            <a:r>
              <a:rPr lang="en-US" sz="2000" dirty="0" smtClean="0">
                <a:hlinkClick r:id="rId2"/>
              </a:rPr>
              <a:t>http://people.cs.ubc.ca/~pai/movies/beast.mpg</a:t>
            </a:r>
            <a:r>
              <a:rPr lang="en-US" sz="2000" dirty="0" smtClean="0"/>
              <a:t>) 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800" dirty="0" smtClean="0"/>
              <a:t>walks by throwing a spare limb over its head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800" dirty="0" smtClean="0"/>
              <a:t>Such a move would tear us apart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800" dirty="0" smtClean="0"/>
              <a:t>but it’s natural  for that kind of walking thing. </a:t>
            </a: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2133600"/>
            <a:ext cx="2032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41437"/>
            <a:ext cx="5105400" cy="4906963"/>
          </a:xfrm>
        </p:spPr>
        <p:txBody>
          <a:bodyPr>
            <a:noAutofit/>
          </a:bodyPr>
          <a:lstStyle/>
          <a:p>
            <a:pPr marL="514350" indent="-514350"/>
            <a:r>
              <a:rPr lang="en-US" sz="1800" dirty="0" smtClean="0"/>
              <a:t>“</a:t>
            </a:r>
            <a:r>
              <a:rPr lang="en-US" sz="1800" dirty="0" smtClean="0"/>
              <a:t>Latin's square”: no 2 same colors on</a:t>
            </a:r>
            <a:r>
              <a:rPr lang="en-US" sz="1800" dirty="0" smtClean="0"/>
              <a:t> the same row </a:t>
            </a:r>
            <a:r>
              <a:rPr lang="en-US" sz="1800" dirty="0" smtClean="0"/>
              <a:t>or </a:t>
            </a:r>
            <a:r>
              <a:rPr lang="en-US" sz="1800" dirty="0" smtClean="0"/>
              <a:t>column</a:t>
            </a:r>
          </a:p>
          <a:p>
            <a:pPr marL="914400" lvl="1" indent="-514350">
              <a:buFont typeface="Wingdings" charset="2"/>
              <a:buChar char="§"/>
            </a:pPr>
            <a:r>
              <a:rPr lang="en-US" sz="1600" u="sng" dirty="0" smtClean="0"/>
              <a:t> Method 1:</a:t>
            </a:r>
            <a:r>
              <a:rPr lang="en-US" sz="1600" dirty="0" smtClean="0"/>
              <a:t>  deterministic  exhaustive theorem proving  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600" u="sng" dirty="0" smtClean="0"/>
              <a:t>Method 2:</a:t>
            </a:r>
            <a:r>
              <a:rPr lang="en-US" sz="1600" dirty="0" smtClean="0"/>
              <a:t>  stochastic: makes an initial guess, then refines that guess based on local feedback.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600" dirty="0" smtClean="0">
                <a:hlinkClick r:id="rId2"/>
              </a:rPr>
              <a:t>http://menzies.us/csx72/img/latin.mov</a:t>
            </a:r>
            <a:endParaRPr lang="en-US" sz="1600" dirty="0" smtClean="0"/>
          </a:p>
          <a:p>
            <a:pPr marL="971550" lvl="1" indent="-514350">
              <a:buFont typeface="Wingdings" charset="2"/>
              <a:buChar char="§"/>
            </a:pPr>
            <a:r>
              <a:rPr lang="en-US" sz="1600" dirty="0" smtClean="0"/>
              <a:t>Stochastic   kills deterministic</a:t>
            </a:r>
            <a:r>
              <a:rPr lang="en-US" sz="1600" dirty="0" smtClean="0"/>
              <a:t> </a:t>
            </a:r>
          </a:p>
          <a:p>
            <a:pPr marL="571500" indent="-514350"/>
            <a:r>
              <a:rPr lang="en-US" sz="1800" dirty="0" smtClean="0"/>
              <a:t>You </a:t>
            </a:r>
            <a:r>
              <a:rPr lang="en-US" sz="1800" dirty="0" smtClean="0"/>
              <a:t>would not expect a human to think using stochastic search (too much CPU twiddling). 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600" dirty="0" smtClean="0"/>
              <a:t>But for a computer, </a:t>
            </a:r>
            <a:r>
              <a:rPr lang="en-US" sz="1600" dirty="0" err="1" smtClean="0"/>
              <a:t>stochastics</a:t>
            </a:r>
            <a:r>
              <a:rPr lang="en-US" sz="1600" dirty="0" smtClean="0"/>
              <a:t> are useful  since each local twiddle can be done very quickly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600" dirty="0" smtClean="0"/>
              <a:t>A</a:t>
            </a:r>
            <a:r>
              <a:rPr lang="en-US" sz="1600" dirty="0" smtClean="0"/>
              <a:t>n </a:t>
            </a:r>
            <a:r>
              <a:rPr lang="en-US" sz="1600" dirty="0" smtClean="0"/>
              <a:t>AI </a:t>
            </a:r>
            <a:r>
              <a:rPr lang="en-US" sz="1600" dirty="0" smtClean="0"/>
              <a:t>may think wildly different to a human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4247" y="1752600"/>
            <a:ext cx="2736977" cy="3934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/>
          <a:lstStyle/>
          <a:p>
            <a:r>
              <a:rPr lang="en-US" dirty="0" smtClean="0"/>
              <a:t>Stochastic search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2044700"/>
            <a:ext cx="3888441" cy="4081463"/>
          </a:xfrm>
        </p:spPr>
        <p:txBody>
          <a:bodyPr/>
          <a:lstStyle/>
          <a:p>
            <a:r>
              <a:rPr lang="en-US" dirty="0" smtClean="0"/>
              <a:t>The more we turn to computers, </a:t>
            </a:r>
          </a:p>
          <a:p>
            <a:pPr lvl="1"/>
            <a:r>
              <a:rPr lang="en-US" dirty="0" smtClean="0"/>
              <a:t>The more we’ll get answers which</a:t>
            </a:r>
          </a:p>
          <a:p>
            <a:pPr lvl="2"/>
            <a:r>
              <a:rPr lang="en-US" dirty="0" smtClean="0"/>
              <a:t>Work</a:t>
            </a:r>
          </a:p>
          <a:p>
            <a:pPr lvl="2"/>
            <a:r>
              <a:rPr lang="en-US" dirty="0" smtClean="0"/>
              <a:t>But </a:t>
            </a:r>
            <a:r>
              <a:rPr lang="en-US" dirty="0" smtClean="0"/>
              <a:t>which we </a:t>
            </a:r>
            <a:r>
              <a:rPr lang="en-US" dirty="0" smtClean="0"/>
              <a:t>don’t understand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563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114550"/>
            <a:ext cx="2924175" cy="266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06388" y="1232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</a:t>
            </a:r>
            <a:r>
              <a:rPr lang="en-US" dirty="0" smtClean="0"/>
              <a:t>s the AI singularity  already 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is the AI singularity?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2044700"/>
            <a:ext cx="2669242" cy="4081463"/>
          </a:xfrm>
        </p:spPr>
        <p:txBody>
          <a:bodyPr/>
          <a:lstStyle/>
          <a:p>
            <a:r>
              <a:rPr lang="en-US" dirty="0" smtClean="0"/>
              <a:t>Does the AI singularity:</a:t>
            </a:r>
          </a:p>
          <a:p>
            <a:pPr lvl="1"/>
            <a:r>
              <a:rPr lang="en-US" dirty="0" smtClean="0"/>
              <a:t>R</a:t>
            </a:r>
            <a:r>
              <a:rPr lang="en-US" dirty="0" smtClean="0"/>
              <a:t>equire decades of improvement in processor speed?</a:t>
            </a:r>
          </a:p>
          <a:p>
            <a:r>
              <a:rPr lang="en-US" dirty="0" smtClean="0"/>
              <a:t>Or have we already arrived at the AI singularity?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9" name="Picture 8" descr="cp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961" y="2044700"/>
            <a:ext cx="4779264" cy="4023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Eureqa</a:t>
            </a:r>
            <a:r>
              <a:rPr lang="en-US" dirty="0" smtClean="0"/>
              <a:t> Machine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676400"/>
            <a:ext cx="7167284" cy="4081463"/>
          </a:xfrm>
        </p:spPr>
        <p:txBody>
          <a:bodyPr/>
          <a:lstStyle/>
          <a:p>
            <a:r>
              <a:rPr lang="en-US" dirty="0" smtClean="0"/>
              <a:t>Distilling Free-Form Natural </a:t>
            </a:r>
            <a:r>
              <a:rPr lang="en-US" dirty="0" smtClean="0"/>
              <a:t>Laws from </a:t>
            </a:r>
            <a:r>
              <a:rPr lang="en-US" dirty="0" smtClean="0"/>
              <a:t>Experimental </a:t>
            </a:r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Michael Schmidt  </a:t>
            </a:r>
            <a:r>
              <a:rPr lang="en-US" dirty="0" smtClean="0"/>
              <a:t>and </a:t>
            </a:r>
            <a:r>
              <a:rPr lang="en-US" dirty="0" err="1" smtClean="0"/>
              <a:t>Hod</a:t>
            </a:r>
            <a:r>
              <a:rPr lang="en-US" dirty="0" smtClean="0"/>
              <a:t> </a:t>
            </a:r>
            <a:r>
              <a:rPr lang="en-US" dirty="0" smtClean="0"/>
              <a:t>Lipson</a:t>
            </a:r>
          </a:p>
          <a:p>
            <a:pPr lvl="1"/>
            <a:r>
              <a:rPr lang="en-US" dirty="0" smtClean="0"/>
              <a:t>SCIENCE </a:t>
            </a:r>
            <a:r>
              <a:rPr lang="en-US" dirty="0" smtClean="0"/>
              <a:t>VOL 324 3 APRIL 2009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Picture 4" descr="Picture 5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352800"/>
            <a:ext cx="8531225" cy="3308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Searches the space </a:t>
            </a:r>
            <a:br>
              <a:rPr lang="en-US" dirty="0" smtClean="0"/>
            </a:br>
            <a:r>
              <a:rPr lang="en-US" dirty="0" smtClean="0"/>
              <a:t>of possible equations</a:t>
            </a:r>
            <a:endParaRPr lang="en-US" dirty="0"/>
          </a:p>
        </p:txBody>
      </p:sp>
      <p:pic>
        <p:nvPicPr>
          <p:cNvPr id="5" name="Content Placeholder 4" descr="Picture 59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0959" b="-10959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Trades off parsimony  </a:t>
            </a:r>
            <a:br>
              <a:rPr lang="en-US" dirty="0" smtClean="0"/>
            </a:br>
            <a:r>
              <a:rPr lang="en-US" dirty="0" smtClean="0"/>
              <a:t>and predictive 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7" name="Picture 6" descr="Picture 6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798858"/>
            <a:ext cx="7620000" cy="4476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to the </a:t>
            </a:r>
            <a:r>
              <a:rPr lang="en-US" dirty="0" err="1" smtClean="0"/>
              <a:t>Eureqa</a:t>
            </a:r>
            <a:r>
              <a:rPr lang="en-US" dirty="0" smtClean="0"/>
              <a:t> machine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516" y="1828800"/>
            <a:ext cx="2061884" cy="4081463"/>
          </a:xfrm>
        </p:spPr>
        <p:txBody>
          <a:bodyPr>
            <a:noAutofit/>
          </a:bodyPr>
          <a:lstStyle/>
          <a:p>
            <a:r>
              <a:rPr lang="en-US" sz="1800" dirty="0" smtClean="0"/>
              <a:t>Watches numeric data</a:t>
            </a:r>
          </a:p>
          <a:p>
            <a:r>
              <a:rPr lang="en-US" sz="1800" dirty="0" smtClean="0"/>
              <a:t>Infers error in </a:t>
            </a:r>
            <a:br>
              <a:rPr lang="en-US" sz="1800" dirty="0" smtClean="0"/>
            </a:br>
            <a:r>
              <a:rPr lang="en-US" sz="1800" dirty="0" smtClean="0"/>
              <a:t>partial differentials.</a:t>
            </a:r>
          </a:p>
          <a:p>
            <a:r>
              <a:rPr lang="en-US" sz="1800" dirty="0" smtClean="0"/>
              <a:t>Can’t  invent</a:t>
            </a:r>
            <a:br>
              <a:rPr lang="en-US" sz="1800" dirty="0" smtClean="0"/>
            </a:br>
            <a:r>
              <a:rPr lang="en-US" sz="1800" dirty="0" smtClean="0"/>
              <a:t>calculus.</a:t>
            </a:r>
          </a:p>
          <a:p>
            <a:r>
              <a:rPr lang="en-US" sz="1800" dirty="0" smtClean="0"/>
              <a:t>So Newton</a:t>
            </a:r>
            <a:br>
              <a:rPr lang="en-US" sz="1800" dirty="0" smtClean="0"/>
            </a:br>
            <a:r>
              <a:rPr lang="en-US" sz="1800" dirty="0" smtClean="0"/>
              <a:t>can’t be replaced.</a:t>
            </a:r>
          </a:p>
          <a:p>
            <a:r>
              <a:rPr lang="en-US" sz="1800" dirty="0" smtClean="0"/>
              <a:t>Yet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 descr="Picture 6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304" y="1892300"/>
            <a:ext cx="6123296" cy="481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to belief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Eureqa</a:t>
            </a:r>
            <a:r>
              <a:rPr lang="en-US" dirty="0" smtClean="0"/>
              <a:t> and biology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 smtClean="0"/>
              <a:t>Single cell dynamics (bacteria): </a:t>
            </a:r>
          </a:p>
          <a:p>
            <a:pPr lvl="2"/>
            <a:r>
              <a:rPr lang="en-US" dirty="0" smtClean="0"/>
              <a:t>how nutrients increase and decrease</a:t>
            </a:r>
            <a:endParaRPr lang="en-US" dirty="0" smtClean="0"/>
          </a:p>
          <a:p>
            <a:pPr lvl="1"/>
            <a:r>
              <a:rPr lang="en-US" dirty="0" smtClean="0"/>
              <a:t>Crazy complex quilt </a:t>
            </a:r>
            <a:r>
              <a:rPr lang="en-US" dirty="0" smtClean="0"/>
              <a:t>of intra-cellular feedback</a:t>
            </a:r>
          </a:p>
          <a:p>
            <a:pPr lvl="2"/>
            <a:r>
              <a:rPr lang="en-US" dirty="0" smtClean="0"/>
              <a:t>1000s of effects</a:t>
            </a:r>
          </a:p>
          <a:p>
            <a:pPr lvl="1"/>
            <a:r>
              <a:rPr lang="en-US" dirty="0" err="1" smtClean="0"/>
              <a:t>Eureqa</a:t>
            </a:r>
            <a:r>
              <a:rPr lang="en-US" dirty="0" smtClean="0"/>
              <a:t> found two </a:t>
            </a:r>
            <a:r>
              <a:rPr lang="en-US" dirty="0" smtClean="0"/>
              <a:t>equations</a:t>
            </a:r>
            <a:endParaRPr lang="en-US" dirty="0" smtClean="0"/>
          </a:p>
          <a:p>
            <a:pPr lvl="2"/>
            <a:r>
              <a:rPr lang="en-US" dirty="0" smtClean="0"/>
              <a:t>Equations </a:t>
            </a:r>
            <a:r>
              <a:rPr lang="en-US" dirty="0" smtClean="0"/>
              <a:t>match data not used in training</a:t>
            </a:r>
            <a:endParaRPr lang="en-US" dirty="0" smtClean="0"/>
          </a:p>
          <a:p>
            <a:pPr lvl="2"/>
            <a:r>
              <a:rPr lang="en-US" dirty="0" smtClean="0"/>
              <a:t>Predicted results when tested on </a:t>
            </a:r>
            <a:r>
              <a:rPr lang="en-US" dirty="0" smtClean="0"/>
              <a:t>new data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Unpublishable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63312" y="2147887"/>
            <a:ext cx="4023487" cy="3951288"/>
          </a:xfrm>
        </p:spPr>
        <p:txBody>
          <a:bodyPr>
            <a:noAutofit/>
          </a:bodyPr>
          <a:lstStyle/>
          <a:p>
            <a:r>
              <a:rPr lang="en-US" sz="1800" dirty="0" smtClean="0"/>
              <a:t>Don’t know what the equations mean</a:t>
            </a:r>
            <a:endParaRPr lang="en-US" sz="1800" dirty="0" smtClean="0"/>
          </a:p>
          <a:p>
            <a:pPr lvl="1"/>
            <a:r>
              <a:rPr lang="en-US" sz="1600" dirty="0" smtClean="0"/>
              <a:t>Got </a:t>
            </a:r>
            <a:r>
              <a:rPr lang="en-US" sz="1600" dirty="0" smtClean="0"/>
              <a:t>the answer , but not the </a:t>
            </a:r>
            <a:r>
              <a:rPr lang="en-US" sz="1600" dirty="0" smtClean="0"/>
              <a:t>insight</a:t>
            </a:r>
          </a:p>
          <a:p>
            <a:r>
              <a:rPr lang="en-US" sz="1800" dirty="0" smtClean="0"/>
              <a:t>The more we turn to computers</a:t>
            </a:r>
            <a:r>
              <a:rPr lang="en-US" sz="1800" dirty="0" smtClean="0"/>
              <a:t>,</a:t>
            </a:r>
          </a:p>
          <a:p>
            <a:pPr lvl="1"/>
            <a:r>
              <a:rPr lang="en-US" sz="1600" dirty="0" smtClean="0"/>
              <a:t>T</a:t>
            </a:r>
            <a:r>
              <a:rPr lang="en-US" sz="1600" dirty="0" smtClean="0"/>
              <a:t>he </a:t>
            </a:r>
            <a:r>
              <a:rPr lang="en-US" sz="1600" dirty="0" smtClean="0"/>
              <a:t>more we’ll get answers we don’t </a:t>
            </a:r>
            <a:r>
              <a:rPr lang="en-US" sz="1600" dirty="0" smtClean="0"/>
              <a:t>understand</a:t>
            </a: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we use laws </a:t>
            </a:r>
            <a:br>
              <a:rPr lang="en-US" dirty="0" smtClean="0"/>
            </a:br>
            <a:r>
              <a:rPr lang="en-US" dirty="0" smtClean="0"/>
              <a:t>that we can’t explain?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32012" y="2198781"/>
            <a:ext cx="3863788" cy="4068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Gravity</a:t>
            </a:r>
          </a:p>
          <a:p>
            <a:endParaRPr lang="en-US" dirty="0" smtClean="0"/>
          </a:p>
          <a:p>
            <a:r>
              <a:rPr lang="en-US" dirty="0" smtClean="0"/>
              <a:t>1846</a:t>
            </a:r>
            <a:r>
              <a:rPr lang="en-US" dirty="0" smtClean="0"/>
              <a:t>, rival astronomers John Adams (in England) and </a:t>
            </a:r>
            <a:r>
              <a:rPr lang="en-US" dirty="0" err="1" smtClean="0"/>
              <a:t>Urbain</a:t>
            </a:r>
            <a:r>
              <a:rPr lang="en-US" dirty="0" smtClean="0"/>
              <a:t> </a:t>
            </a:r>
            <a:r>
              <a:rPr lang="en-US" dirty="0" err="1" smtClean="0"/>
              <a:t>Leverrier</a:t>
            </a:r>
            <a:r>
              <a:rPr lang="en-US" dirty="0" smtClean="0"/>
              <a:t> (in France) raced to </a:t>
            </a:r>
            <a:r>
              <a:rPr lang="en-US" dirty="0" err="1" smtClean="0"/>
              <a:t>ﬁnd</a:t>
            </a:r>
            <a:r>
              <a:rPr lang="en-US" dirty="0" smtClean="0"/>
              <a:t> a previously unseen planet that was </a:t>
            </a:r>
            <a:r>
              <a:rPr lang="en-US" dirty="0" smtClean="0"/>
              <a:t>disturbing </a:t>
            </a:r>
            <a:r>
              <a:rPr lang="en-US" dirty="0" smtClean="0"/>
              <a:t>the orbit of Uranus</a:t>
            </a:r>
            <a:r>
              <a:rPr lang="en-US" dirty="0" smtClean="0"/>
              <a:t>.</a:t>
            </a:r>
          </a:p>
          <a:p>
            <a:r>
              <a:rPr lang="en-US" dirty="0" smtClean="0"/>
              <a:t>Neptune </a:t>
            </a:r>
            <a:r>
              <a:rPr lang="en-US" dirty="0" smtClean="0"/>
              <a:t>was </a:t>
            </a:r>
            <a:r>
              <a:rPr lang="en-US" dirty="0" err="1" smtClean="0"/>
              <a:t>ﬁrst</a:t>
            </a:r>
            <a:r>
              <a:rPr lang="en-US" dirty="0" smtClean="0"/>
              <a:t> sighted by Adams, then </a:t>
            </a:r>
            <a:r>
              <a:rPr lang="en-US" dirty="0" err="1" smtClean="0"/>
              <a:t>Leverrier</a:t>
            </a:r>
            <a:r>
              <a:rPr lang="en-US" dirty="0" smtClean="0"/>
              <a:t>, after both men pointed their telescopes at the precise point in the sky indicated by Newton’s equations. 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61646" y="2198781"/>
            <a:ext cx="3867912" cy="4068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But for 100s of years, there was no explanation for gravity</a:t>
            </a:r>
          </a:p>
          <a:p>
            <a:r>
              <a:rPr lang="en-US" dirty="0" smtClean="0"/>
              <a:t>Not till relativity and  space-time curvature </a:t>
            </a:r>
          </a:p>
          <a:p>
            <a:pPr lvl="1"/>
            <a:r>
              <a:rPr lang="en-US" dirty="0" smtClean="0"/>
              <a:t>1600s till 1900s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416675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32</a:t>
            </a:fld>
            <a:endParaRPr lang="en-US"/>
          </a:p>
        </p:txBody>
      </p:sp>
      <p:graphicFrame>
        <p:nvGraphicFramePr>
          <p:cNvPr id="330754" name="Object 2"/>
          <p:cNvGraphicFramePr>
            <a:graphicFrameLocks noChangeAspect="1"/>
          </p:cNvGraphicFramePr>
          <p:nvPr/>
        </p:nvGraphicFramePr>
        <p:xfrm>
          <a:off x="2183524" y="2198781"/>
          <a:ext cx="1576552" cy="762000"/>
        </p:xfrm>
        <a:graphic>
          <a:graphicData uri="http://schemas.openxmlformats.org/presentationml/2006/ole">
            <p:oleObj spid="_x0000_s330754" name="Equation" r:id="rId3" imgW="762000" imgH="368300" progId="Equation.3">
              <p:embed/>
            </p:oleObj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00" y="3849781"/>
            <a:ext cx="3822700" cy="2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Five types of theories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Gregor</a:t>
            </a:r>
            <a:r>
              <a:rPr lang="en-US" dirty="0" smtClean="0"/>
              <a:t> ’06)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988358" y="1828800"/>
            <a:ext cx="5107642" cy="4811619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Lists of what is:  taxonomies, </a:t>
            </a:r>
            <a:r>
              <a:rPr lang="en-US" dirty="0" err="1" smtClean="0"/>
              <a:t>o</a:t>
            </a:r>
            <a:r>
              <a:rPr lang="en-US" dirty="0" err="1" smtClean="0"/>
              <a:t>ntologies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Explainers: e.g. case studies on historical data</a:t>
            </a:r>
          </a:p>
          <a:p>
            <a:pPr lvl="1"/>
            <a:r>
              <a:rPr lang="en-US" dirty="0" smtClean="0"/>
              <a:t>No test on data not used in the analysis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Predictors</a:t>
            </a:r>
          </a:p>
          <a:p>
            <a:pPr lvl="1"/>
            <a:r>
              <a:rPr lang="en-US" dirty="0" smtClean="0"/>
              <a:t>And may not don’t explain why </a:t>
            </a:r>
            <a:br>
              <a:rPr lang="en-US" dirty="0" smtClean="0"/>
            </a:br>
            <a:r>
              <a:rPr lang="en-US" dirty="0" smtClean="0"/>
              <a:t>(Neural nets, Naïve </a:t>
            </a:r>
            <a:r>
              <a:rPr lang="en-US" dirty="0" err="1" smtClean="0"/>
              <a:t>Bayes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Explain &amp; predict</a:t>
            </a:r>
          </a:p>
          <a:p>
            <a:pPr lvl="2"/>
            <a:r>
              <a:rPr lang="en-US" dirty="0" smtClean="0"/>
              <a:t>Learn a model: Decision tree learners, linear regression</a:t>
            </a:r>
          </a:p>
          <a:p>
            <a:pPr lvl="2"/>
            <a:r>
              <a:rPr lang="en-US" dirty="0" smtClean="0"/>
              <a:t>Apply the model to predict</a:t>
            </a:r>
          </a:p>
          <a:p>
            <a:pPr lvl="2"/>
            <a:r>
              <a:rPr lang="en-US" dirty="0" smtClean="0"/>
              <a:t>Browse the model to explain the predictions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Convincing models: on some domain-specific criteria</a:t>
            </a:r>
          </a:p>
          <a:p>
            <a:pPr lvl="1"/>
            <a:r>
              <a:rPr lang="en-US" dirty="0" smtClean="0"/>
              <a:t>E.g. “</a:t>
            </a:r>
            <a:r>
              <a:rPr lang="en-US" dirty="0" err="1" smtClean="0"/>
              <a:t>goto</a:t>
            </a:r>
            <a:r>
              <a:rPr lang="en-US" dirty="0" smtClean="0"/>
              <a:t> considered harmful”</a:t>
            </a:r>
          </a:p>
          <a:p>
            <a:pPr lvl="2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6251575" y="3200400"/>
            <a:ext cx="2435225" cy="12192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Post-singularity,</a:t>
            </a:r>
          </a:p>
          <a:p>
            <a:pPr algn="ctr"/>
            <a:r>
              <a:rPr lang="en-US" dirty="0" smtClean="0"/>
              <a:t>e</a:t>
            </a:r>
            <a:r>
              <a:rPr lang="en-US" dirty="0" smtClean="0"/>
              <a:t>xpect these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kinds of statements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E</a:t>
            </a:r>
            <a:r>
              <a:rPr lang="en-US" dirty="0" err="1" smtClean="0"/>
              <a:t>ndres</a:t>
            </a:r>
            <a:r>
              <a:rPr lang="en-US" dirty="0" smtClean="0"/>
              <a:t> &amp; Rombach’03)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4397188" cy="458301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Observations: what you see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Laws: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predict observation B given observation 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Theories: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 explanations of laws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u="sng" dirty="0" smtClean="0"/>
              <a:t>Laws </a:t>
            </a:r>
            <a:r>
              <a:rPr lang="en-US" dirty="0" smtClean="0"/>
              <a:t>predict </a:t>
            </a:r>
            <a:r>
              <a:rPr lang="en-US" dirty="0" smtClean="0"/>
              <a:t>repeatable </a:t>
            </a:r>
            <a:r>
              <a:rPr lang="en-US" u="sng" dirty="0" smtClean="0"/>
              <a:t>observations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u="sng" dirty="0" smtClean="0"/>
              <a:t>Theories </a:t>
            </a:r>
            <a:r>
              <a:rPr lang="en-US" dirty="0" smtClean="0"/>
              <a:t>explain </a:t>
            </a:r>
            <a:r>
              <a:rPr lang="en-US" u="sng" dirty="0" smtClean="0"/>
              <a:t>laws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65" dirty="0" smtClean="0"/>
              <a:t>Laws </a:t>
            </a:r>
            <a:r>
              <a:rPr lang="en-US" sz="2065" dirty="0" smtClean="0"/>
              <a:t>are either </a:t>
            </a:r>
            <a:r>
              <a:rPr lang="en-US" sz="2065" u="sng" dirty="0" smtClean="0">
                <a:ea typeface="ＭＳ Ｐゴシック" pitchFamily="-112" charset="-128"/>
              </a:rPr>
              <a:t>hypotheses </a:t>
            </a:r>
            <a:r>
              <a:rPr lang="en-US" sz="2065" dirty="0" smtClean="0">
                <a:ea typeface="ＭＳ Ｐゴシック" pitchFamily="-112" charset="-128"/>
              </a:rPr>
              <a:t>(tentatively accepted) or </a:t>
            </a:r>
            <a:r>
              <a:rPr lang="en-US" sz="2065" u="sng" dirty="0" smtClean="0">
                <a:ea typeface="ＭＳ Ｐゴシック" pitchFamily="-112" charset="-128"/>
              </a:rPr>
              <a:t>conjectures </a:t>
            </a:r>
            <a:r>
              <a:rPr lang="en-US" sz="2065" dirty="0" smtClean="0">
                <a:ea typeface="ＭＳ Ｐゴシック" pitchFamily="-112" charset="-128"/>
              </a:rPr>
              <a:t>(guesses)</a:t>
            </a:r>
            <a:endParaRPr lang="en-US" sz="2065" dirty="0" smtClean="0"/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5047488" y="5684837"/>
            <a:ext cx="3867912" cy="1096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100+ laws</a:t>
            </a:r>
          </a:p>
          <a:p>
            <a:pPr lvl="1"/>
            <a:r>
              <a:rPr lang="en-US" dirty="0" smtClean="0"/>
              <a:t>No theories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3368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9842" y="2133600"/>
            <a:ext cx="2167131" cy="345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en-US" dirty="0" smtClean="0"/>
              <a:t>esearch into defect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7445188" cy="4068763"/>
          </a:xfrm>
        </p:spPr>
        <p:txBody>
          <a:bodyPr/>
          <a:lstStyle/>
          <a:p>
            <a:r>
              <a:rPr lang="en-US" dirty="0" smtClean="0"/>
              <a:t>Useful to (say) organize testing resources</a:t>
            </a:r>
          </a:p>
          <a:p>
            <a:pPr lvl="1"/>
            <a:r>
              <a:rPr lang="en-US" dirty="0" smtClean="0"/>
              <a:t>Assumes that you don’t have the resources to test everything 100% rigorously</a:t>
            </a:r>
          </a:p>
          <a:p>
            <a:r>
              <a:rPr lang="en-US" dirty="0" smtClean="0"/>
              <a:t>If something looks like its going to be bad</a:t>
            </a:r>
          </a:p>
          <a:p>
            <a:pPr lvl="1"/>
            <a:r>
              <a:rPr lang="en-US" dirty="0" smtClean="0"/>
              <a:t>Allocate more resources to it</a:t>
            </a:r>
          </a:p>
          <a:p>
            <a:r>
              <a:rPr lang="en-US" dirty="0" smtClean="0"/>
              <a:t>Method: data </a:t>
            </a:r>
            <a:r>
              <a:rPr lang="en-US" dirty="0" smtClean="0"/>
              <a:t>mining</a:t>
            </a:r>
            <a:r>
              <a:rPr lang="en-US" dirty="0" smtClean="0"/>
              <a:t> on logs of prior defects</a:t>
            </a:r>
          </a:p>
          <a:p>
            <a:pPr lvl="1"/>
            <a:r>
              <a:rPr lang="en-US" dirty="0" smtClean="0"/>
              <a:t>What predicts for defects?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dirty="0" smtClean="0"/>
              <a:t>Which of these most predict for software defects?</a:t>
            </a:r>
            <a:endParaRPr lang="en-US" dirty="0"/>
          </a:p>
        </p:txBody>
      </p:sp>
      <p:pic>
        <p:nvPicPr>
          <p:cNvPr id="6" name="Content Placeholder 5" descr="Picture 63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3650" b="-13650"/>
          <a:stretch>
            <a:fillRect/>
          </a:stretch>
        </p:blipFill>
        <p:spPr>
          <a:xfrm>
            <a:off x="1676400" y="1143000"/>
            <a:ext cx="5807176" cy="611524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dirty="0" smtClean="0"/>
              <a:t>No common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1" y="1093694"/>
            <a:ext cx="7899213" cy="4068763"/>
          </a:xfrm>
        </p:spPr>
        <p:txBody>
          <a:bodyPr/>
          <a:lstStyle/>
          <a:p>
            <a:r>
              <a:rPr lang="en-US" dirty="0" smtClean="0"/>
              <a:t> pd, </a:t>
            </a:r>
            <a:r>
              <a:rPr lang="en-US" dirty="0" err="1" smtClean="0"/>
              <a:t>pf</a:t>
            </a:r>
            <a:r>
              <a:rPr lang="en-US" dirty="0" smtClean="0"/>
              <a:t> = </a:t>
            </a:r>
            <a:r>
              <a:rPr lang="en-US" dirty="0" err="1" smtClean="0"/>
              <a:t>prob.detection</a:t>
            </a:r>
            <a:r>
              <a:rPr lang="en-US" dirty="0" smtClean="0"/>
              <a:t>, </a:t>
            </a:r>
            <a:r>
              <a:rPr lang="en-US" dirty="0" err="1" smtClean="0"/>
              <a:t>prob.falseAlarm</a:t>
            </a:r>
            <a:endParaRPr lang="en-US" dirty="0" smtClean="0"/>
          </a:p>
          <a:p>
            <a:r>
              <a:rPr lang="en-US" dirty="0" smtClean="0"/>
              <a:t>Data sets = pc1, mw1m kc3,cm1, pc2, kc4, pc4,pc4</a:t>
            </a:r>
          </a:p>
          <a:p>
            <a:r>
              <a:rPr lang="en-US" dirty="0" smtClean="0"/>
              <a:t>Learner = Naïve </a:t>
            </a:r>
            <a:r>
              <a:rPr lang="en-US" dirty="0" err="1" smtClean="0"/>
              <a:t>Bayes</a:t>
            </a:r>
            <a:endParaRPr lang="en-US" dirty="0" smtClean="0"/>
          </a:p>
          <a:p>
            <a:r>
              <a:rPr lang="en-US" dirty="0" smtClean="0"/>
              <a:t>Attribute selection = WRAPPER</a:t>
            </a:r>
            <a:endParaRPr lang="en-US" dirty="0"/>
          </a:p>
        </p:txBody>
      </p:sp>
      <p:pic>
        <p:nvPicPr>
          <p:cNvPr id="6" name="Content Placeholder 5" descr="Picture 64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62461" b="-62461"/>
          <a:stretch>
            <a:fillRect/>
          </a:stretch>
        </p:blipFill>
        <p:spPr>
          <a:xfrm>
            <a:off x="1143000" y="1295400"/>
            <a:ext cx="6776958" cy="712886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dirty="0" smtClean="0"/>
              <a:t>Managing Software Development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7445188" cy="4068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Take a project described by</a:t>
            </a:r>
          </a:p>
          <a:p>
            <a:pPr lvl="1"/>
            <a:r>
              <a:rPr lang="en-US" dirty="0" smtClean="0"/>
              <a:t>Task complexity</a:t>
            </a:r>
          </a:p>
          <a:p>
            <a:pPr lvl="1"/>
            <a:r>
              <a:rPr lang="en-US" dirty="0" smtClean="0"/>
              <a:t>Skill of the analysts</a:t>
            </a:r>
          </a:p>
          <a:p>
            <a:pPr lvl="1"/>
            <a:r>
              <a:rPr lang="en-US" dirty="0" smtClean="0"/>
              <a:t>Schedule pressure</a:t>
            </a:r>
          </a:p>
          <a:p>
            <a:pPr lvl="1"/>
            <a:r>
              <a:rPr lang="en-US" dirty="0" smtClean="0"/>
              <a:t>Etc</a:t>
            </a:r>
          </a:p>
          <a:p>
            <a:r>
              <a:rPr lang="en-US" dirty="0" smtClean="0"/>
              <a:t>Assume </a:t>
            </a:r>
            <a:r>
              <a:rPr lang="en-US" dirty="0" smtClean="0"/>
              <a:t>p</a:t>
            </a:r>
            <a:r>
              <a:rPr lang="en-US" dirty="0" smtClean="0"/>
              <a:t>artial partial control of some of these features</a:t>
            </a:r>
          </a:p>
          <a:p>
            <a:r>
              <a:rPr lang="en-US" dirty="0" smtClean="0"/>
              <a:t>Find changes that most</a:t>
            </a:r>
          </a:p>
          <a:p>
            <a:pPr lvl="1"/>
            <a:r>
              <a:rPr lang="en-US" dirty="0" smtClean="0"/>
              <a:t>Reduce development time</a:t>
            </a:r>
          </a:p>
          <a:p>
            <a:pPr lvl="1"/>
            <a:r>
              <a:rPr lang="en-US" dirty="0" smtClean="0"/>
              <a:t>Reduce defects</a:t>
            </a:r>
          </a:p>
          <a:p>
            <a:pPr lvl="1"/>
            <a:r>
              <a:rPr lang="en-US" dirty="0" smtClean="0"/>
              <a:t>Reduce required staff</a:t>
            </a:r>
          </a:p>
          <a:p>
            <a:r>
              <a:rPr lang="en-US" dirty="0" smtClean="0"/>
              <a:t>Method: AI search algorithms </a:t>
            </a:r>
          </a:p>
          <a:p>
            <a:pPr lvl="1"/>
            <a:r>
              <a:rPr lang="en-US" dirty="0" smtClean="0"/>
              <a:t>Model-based, instance-based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sz="3600" dirty="0" smtClean="0"/>
              <a:t>Which of these most predict for software</a:t>
            </a:r>
            <a:r>
              <a:rPr lang="en-US" sz="3600" dirty="0" smtClean="0"/>
              <a:t> development problems?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6" name="Picture 5" descr="Picture 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093" y="1676400"/>
            <a:ext cx="5373307" cy="48832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sz="4000" dirty="0" smtClean="0"/>
              <a:t>Instance-based planner to reduce defects, effort, months 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32012" y="1905000"/>
            <a:ext cx="3289972" cy="4068763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NASA data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W 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instance-based planner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Other: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standard  changes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Median = 50</a:t>
            </a:r>
            <a:r>
              <a:rPr lang="en-US" baseline="30000" dirty="0" smtClean="0"/>
              <a:t>th</a:t>
            </a:r>
            <a:r>
              <a:rPr lang="en-US" dirty="0" smtClean="0"/>
              <a:t> %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Spread = (75-25)</a:t>
            </a:r>
            <a:r>
              <a:rPr lang="en-US" baseline="30000" dirty="0" smtClean="0"/>
              <a:t>th  </a:t>
            </a:r>
            <a:r>
              <a:rPr lang="en-US" dirty="0" smtClean="0"/>
              <a:t>%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Reduction </a:t>
            </a:r>
            <a:br>
              <a:rPr lang="en-US" dirty="0" smtClean="0"/>
            </a:br>
            <a:r>
              <a:rPr lang="en-US" dirty="0" smtClean="0"/>
              <a:t>   = (init-final)/init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8" name="Picture 7" descr="Picture 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893981"/>
            <a:ext cx="4841016" cy="43544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But again, no common pattern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41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90600" y="1219200"/>
          <a:ext cx="7255939" cy="413338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3794"/>
                <a:gridCol w="693794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664887"/>
              </a:tblGrid>
              <a:tr h="28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acap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stor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tool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of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</a:tr>
              <a:tr h="231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Changes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632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8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Overall: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8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4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Content Placeholder 10"/>
          <p:cNvSpPr txBox="1">
            <a:spLocks/>
          </p:cNvSpPr>
          <p:nvPr/>
        </p:nvSpPr>
        <p:spPr>
          <a:xfrm>
            <a:off x="914400" y="5504982"/>
            <a:ext cx="7614527" cy="12006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 repeats over 2:1 split </a:t>
            </a:r>
            <a:r>
              <a:rPr lang="en-US" sz="2000" dirty="0" smtClean="0"/>
              <a:t>to </a:t>
            </a:r>
            <a:r>
              <a:rPr lang="en-US" sz="2000" dirty="0" err="1" smtClean="0"/>
              <a:t>train:test</a:t>
            </a:r>
            <a:endParaRPr lang="en-US" sz="20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Learner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lang="en-US" sz="2000" dirty="0" smtClean="0"/>
              <a:t>the “W” instance-based planner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Only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shows ranges found in &gt; 50% of the repeats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all these SE experiments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generate useful predictions</a:t>
            </a:r>
          </a:p>
          <a:p>
            <a:pPr lvl="1"/>
            <a:r>
              <a:rPr lang="en-US" dirty="0" smtClean="0"/>
              <a:t>Defect prediction</a:t>
            </a:r>
          </a:p>
          <a:p>
            <a:pPr lvl="1"/>
            <a:r>
              <a:rPr lang="en-US" dirty="0" smtClean="0"/>
              <a:t>Software process planning</a:t>
            </a:r>
          </a:p>
          <a:p>
            <a:r>
              <a:rPr lang="en-US" dirty="0" smtClean="0"/>
              <a:t>But no general pattern</a:t>
            </a:r>
          </a:p>
          <a:p>
            <a:pPr lvl="1"/>
            <a:r>
              <a:rPr lang="en-US" dirty="0" smtClean="0"/>
              <a:t>Performance, but no insight</a:t>
            </a:r>
          </a:p>
          <a:p>
            <a:pPr lvl="1"/>
            <a:r>
              <a:rPr lang="en-US" dirty="0" smtClean="0"/>
              <a:t>These AI tools “just” work</a:t>
            </a:r>
          </a:p>
          <a:p>
            <a:pPr lvl="1"/>
            <a:r>
              <a:rPr lang="en-US" dirty="0" smtClean="0"/>
              <a:t>And we don’t understand why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06388" y="24518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And so…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There’s this “thing”	</a:t>
            </a:r>
          </a:p>
          <a:p>
            <a:pPr lvl="1"/>
            <a:r>
              <a:rPr lang="en-US" dirty="0" smtClean="0"/>
              <a:t>Called the singularity</a:t>
            </a:r>
          </a:p>
          <a:p>
            <a:r>
              <a:rPr lang="en-US" dirty="0" smtClean="0"/>
              <a:t>That some people think will happen real soon</a:t>
            </a:r>
          </a:p>
          <a:p>
            <a:r>
              <a:rPr lang="en-US" dirty="0" smtClean="0"/>
              <a:t>That others think is a load of </a:t>
            </a:r>
            <a:r>
              <a:rPr lang="en-US" dirty="0" err="1" smtClean="0"/>
              <a:t>cr</a:t>
            </a:r>
            <a:r>
              <a:rPr lang="en-US" dirty="0" smtClean="0"/>
              <a:t>*</a:t>
            </a:r>
            <a:r>
              <a:rPr lang="en-US" dirty="0" err="1" smtClean="0"/>
              <a:t>p</a:t>
            </a:r>
            <a:endParaRPr lang="en-US" dirty="0" smtClean="0"/>
          </a:p>
          <a:p>
            <a:r>
              <a:rPr lang="en-US" dirty="0" smtClean="0"/>
              <a:t>Which I think is already here (</a:t>
            </a:r>
            <a:r>
              <a:rPr lang="en-US" dirty="0" err="1" smtClean="0"/>
              <a:t>ish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is the AI singularity?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2044700"/>
            <a:ext cx="2669242" cy="4081463"/>
          </a:xfrm>
        </p:spPr>
        <p:txBody>
          <a:bodyPr/>
          <a:lstStyle/>
          <a:p>
            <a:r>
              <a:rPr lang="en-US" dirty="0" smtClean="0"/>
              <a:t>Does the AI singularity:</a:t>
            </a:r>
          </a:p>
          <a:p>
            <a:pPr lvl="1"/>
            <a:r>
              <a:rPr lang="en-US" dirty="0" smtClean="0"/>
              <a:t>R</a:t>
            </a:r>
            <a:r>
              <a:rPr lang="en-US" dirty="0" smtClean="0"/>
              <a:t>equire decades of improvement in processor speed?</a:t>
            </a:r>
          </a:p>
          <a:p>
            <a:r>
              <a:rPr lang="en-US" dirty="0" smtClean="0"/>
              <a:t>Or have we already arrived at the AI singularity?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9" name="Picture 8" descr="cp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961" y="2044700"/>
            <a:ext cx="4779264" cy="4023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31823" y="1684626"/>
            <a:ext cx="3657600" cy="566738"/>
          </a:xfrm>
        </p:spPr>
        <p:txBody>
          <a:bodyPr/>
          <a:lstStyle/>
          <a:p>
            <a:r>
              <a:rPr lang="en-US" dirty="0" smtClean="0"/>
              <a:t>Michael Schmidt, Cornell U.</a:t>
            </a:r>
            <a:endParaRPr lang="en-US" dirty="0"/>
          </a:p>
        </p:txBody>
      </p:sp>
      <p:pic>
        <p:nvPicPr>
          <p:cNvPr id="11" name="Picture Placeholder 10" descr="IMG_3376e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14940" b="-14940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631823" y="2256991"/>
            <a:ext cx="3657600" cy="4383427"/>
          </a:xfrm>
        </p:spPr>
        <p:txBody>
          <a:bodyPr>
            <a:normAutofit fontScale="92500" lnSpcReduction="10000"/>
          </a:bodyPr>
          <a:lstStyle/>
          <a:p>
            <a:pPr marL="284163" indent="-284163">
              <a:buFont typeface="Arial"/>
              <a:buChar char="•"/>
            </a:pPr>
            <a:r>
              <a:rPr lang="en-US" dirty="0" smtClean="0"/>
              <a:t>Creator of </a:t>
            </a:r>
            <a:r>
              <a:rPr lang="en-US" dirty="0" err="1" smtClean="0"/>
              <a:t>Eureqa</a:t>
            </a:r>
            <a:endParaRPr lang="en-US" dirty="0" smtClean="0"/>
          </a:p>
          <a:p>
            <a:pPr marL="284163" indent="-284163">
              <a:buFont typeface="Arial"/>
              <a:buChar char="•"/>
            </a:pPr>
            <a:endParaRPr lang="en-US" dirty="0" smtClean="0"/>
          </a:p>
          <a:p>
            <a:pPr marL="284163" indent="-284163">
              <a:buFont typeface="Arial"/>
              <a:buChar char="•"/>
            </a:pPr>
            <a:r>
              <a:rPr lang="en-US" dirty="0" smtClean="0"/>
              <a:t>“</a:t>
            </a:r>
            <a:r>
              <a:rPr lang="en-US" dirty="0" smtClean="0"/>
              <a:t>We’ve have this window in human history when we could not just know things but actually understand them.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 smtClean="0"/>
          </a:p>
          <a:p>
            <a:pPr marL="284163" indent="-284163">
              <a:buFont typeface="Arial"/>
              <a:buChar char="•"/>
            </a:pPr>
            <a:r>
              <a:rPr lang="en-US" dirty="0" smtClean="0"/>
              <a:t>“That </a:t>
            </a:r>
            <a:r>
              <a:rPr lang="en-US" dirty="0" smtClean="0"/>
              <a:t>is, we could you  know why they were true and not just know but to know </a:t>
            </a:r>
            <a:r>
              <a:rPr lang="en-US" dirty="0" smtClean="0"/>
              <a:t>why.</a:t>
            </a:r>
            <a:br>
              <a:rPr lang="en-US" dirty="0" smtClean="0"/>
            </a:br>
            <a:endParaRPr lang="en-US" dirty="0" smtClean="0"/>
          </a:p>
          <a:p>
            <a:pPr marL="284163" indent="-284163">
              <a:buFont typeface="Arial"/>
              <a:buChar char="•"/>
            </a:pPr>
            <a:r>
              <a:rPr lang="en-US" dirty="0" smtClean="0"/>
              <a:t>“And </a:t>
            </a:r>
            <a:r>
              <a:rPr lang="en-US" dirty="0" smtClean="0"/>
              <a:t>that’s a beautiful moment in human </a:t>
            </a:r>
            <a:r>
              <a:rPr lang="en-US" dirty="0" smtClean="0"/>
              <a:t>history.</a:t>
            </a:r>
            <a:br>
              <a:rPr lang="en-US" dirty="0" smtClean="0"/>
            </a:br>
            <a:endParaRPr lang="en-US" dirty="0" smtClean="0"/>
          </a:p>
          <a:p>
            <a:pPr marL="284163" indent="-284163">
              <a:buFont typeface="Arial"/>
              <a:buChar char="•"/>
            </a:pPr>
            <a:r>
              <a:rPr lang="en-US" dirty="0" smtClean="0"/>
              <a:t>“But </a:t>
            </a:r>
            <a:r>
              <a:rPr lang="en-US" dirty="0" smtClean="0"/>
              <a:t>I feel like it may only be a moment</a:t>
            </a:r>
            <a:r>
              <a:rPr lang="en-US" dirty="0" smtClean="0"/>
              <a:t>.”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mtClean="0"/>
              <a:t>My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AI tools are producing theories that:</a:t>
            </a:r>
          </a:p>
          <a:p>
            <a:pPr lvl="1"/>
            <a:r>
              <a:rPr lang="en-US" dirty="0" smtClean="0"/>
              <a:t>Work</a:t>
            </a:r>
          </a:p>
          <a:p>
            <a:pPr lvl="1"/>
            <a:r>
              <a:rPr lang="en-US" dirty="0" smtClean="0"/>
              <a:t>But offer no insight why they work</a:t>
            </a:r>
          </a:p>
          <a:p>
            <a:r>
              <a:rPr lang="en-US" dirty="0" smtClean="0"/>
              <a:t>Or is this the shape of things to come?</a:t>
            </a:r>
          </a:p>
          <a:p>
            <a:pPr lvl="1"/>
            <a:r>
              <a:rPr lang="en-US" dirty="0" smtClean="0"/>
              <a:t>The more we turn to computers</a:t>
            </a:r>
            <a:r>
              <a:rPr lang="en-US" dirty="0" smtClean="0"/>
              <a:t>, </a:t>
            </a:r>
          </a:p>
          <a:p>
            <a:pPr lvl="2"/>
            <a:r>
              <a:rPr lang="en-US" dirty="0" smtClean="0"/>
              <a:t>T</a:t>
            </a:r>
            <a:r>
              <a:rPr lang="en-US" sz="1600" dirty="0" smtClean="0"/>
              <a:t>he </a:t>
            </a:r>
            <a:r>
              <a:rPr lang="en-US" sz="1600" dirty="0" smtClean="0"/>
              <a:t>more we’ll get answers </a:t>
            </a:r>
            <a:r>
              <a:rPr lang="en-US" sz="1600" dirty="0" smtClean="0"/>
              <a:t>which</a:t>
            </a:r>
          </a:p>
          <a:p>
            <a:pPr lvl="3"/>
            <a:r>
              <a:rPr lang="en-US" dirty="0" smtClean="0"/>
              <a:t>Work</a:t>
            </a:r>
          </a:p>
          <a:p>
            <a:pPr lvl="3"/>
            <a:r>
              <a:rPr lang="en-US" dirty="0" smtClean="0"/>
              <a:t>But which we don’t </a:t>
            </a:r>
            <a:r>
              <a:rPr lang="en-US" dirty="0" smtClean="0"/>
              <a:t>understand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2686</TotalTime>
  <Words>2237</Words>
  <Application>Microsoft Macintosh PowerPoint</Application>
  <PresentationFormat>On-screen Show (4:3)</PresentationFormat>
  <Paragraphs>463</Paragraphs>
  <Slides>48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Twilight</vt:lpstr>
      <vt:lpstr>Microsoft Equation</vt:lpstr>
      <vt:lpstr>Welcome to the Singularity?</vt:lpstr>
      <vt:lpstr>Outline</vt:lpstr>
      <vt:lpstr>What is the singularity?</vt:lpstr>
      <vt:lpstr>Leading experts predict… </vt:lpstr>
      <vt:lpstr>Sheldon Cooper (Ph.D.) CalTech</vt:lpstr>
      <vt:lpstr>Dr. Cooper is not totally correct</vt:lpstr>
      <vt:lpstr>So, soon something may be thinking faster than you or me </vt:lpstr>
      <vt:lpstr>Evidence for the singularity</vt:lpstr>
      <vt:lpstr>Slide 9</vt:lpstr>
      <vt:lpstr>Slide 10</vt:lpstr>
      <vt:lpstr>Slide 11</vt:lpstr>
      <vt:lpstr>Exponential trends</vt:lpstr>
      <vt:lpstr>Exponential trends</vt:lpstr>
      <vt:lpstr>Evidence against the singularity</vt:lpstr>
      <vt:lpstr>Extrapolating is bogus? e.g. number of razor  blades per razor</vt:lpstr>
      <vt:lpstr>Steven Pinker, 2008</vt:lpstr>
      <vt:lpstr>Some trends are nearly over: e.g. Moore's Law is dead, according to Gordon Moore, its inventor</vt:lpstr>
      <vt:lpstr>Ways through the limits?</vt:lpstr>
      <vt:lpstr>But lets go back to the AI</vt:lpstr>
      <vt:lpstr>Machines don’t think like we do</vt:lpstr>
      <vt:lpstr>Do you object?</vt:lpstr>
      <vt:lpstr>The Platonic Beast</vt:lpstr>
      <vt:lpstr>Stochastic search</vt:lpstr>
      <vt:lpstr>Prediction</vt:lpstr>
      <vt:lpstr>Is the AI singularity  already here?</vt:lpstr>
      <vt:lpstr>When is the AI singularity?</vt:lpstr>
      <vt:lpstr>The Eureqa Machine</vt:lpstr>
      <vt:lpstr>Searches the space  of possible equations</vt:lpstr>
      <vt:lpstr>Trades off parsimony   and predictive ability</vt:lpstr>
      <vt:lpstr>Limits to the Eureqa machine</vt:lpstr>
      <vt:lpstr>Limits to belief</vt:lpstr>
      <vt:lpstr>Should we use laws  that we can’t explain?</vt:lpstr>
      <vt:lpstr>Five types of theories (Gregor ’06)</vt:lpstr>
      <vt:lpstr>Three kinds of statements (Endres &amp; Rombach’03)</vt:lpstr>
      <vt:lpstr>Research into defect prediction</vt:lpstr>
      <vt:lpstr>Which of these most predict for software defects?</vt:lpstr>
      <vt:lpstr>No common pattern</vt:lpstr>
      <vt:lpstr>Managing Software Development Projects</vt:lpstr>
      <vt:lpstr>Which of these most predict for software development problems?</vt:lpstr>
      <vt:lpstr>Instance-based planner to reduce defects, effort, months  </vt:lpstr>
      <vt:lpstr>But again, no common pattern</vt:lpstr>
      <vt:lpstr>In all these SE experiments</vt:lpstr>
      <vt:lpstr>And so…</vt:lpstr>
      <vt:lpstr>Outline</vt:lpstr>
      <vt:lpstr>When is the AI singularity?</vt:lpstr>
      <vt:lpstr>Michael Schmidt, Cornell U.</vt:lpstr>
      <vt:lpstr> My results</vt:lpstr>
      <vt:lpstr>Questions? Comments?</vt:lpstr>
    </vt:vector>
  </TitlesOfParts>
  <Company>wvu/lcsee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155</cp:revision>
  <cp:lastPrinted>2010-10-10T13:06:26Z</cp:lastPrinted>
  <dcterms:created xsi:type="dcterms:W3CDTF">2010-10-09T00:11:48Z</dcterms:created>
  <dcterms:modified xsi:type="dcterms:W3CDTF">2010-10-10T18:34:59Z</dcterms:modified>
</cp:coreProperties>
</file>