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79" r:id="rId3"/>
    <p:sldId id="358" r:id="rId4"/>
    <p:sldId id="359" r:id="rId5"/>
    <p:sldId id="333" r:id="rId6"/>
    <p:sldId id="353" r:id="rId7"/>
    <p:sldId id="349" r:id="rId8"/>
    <p:sldId id="334" r:id="rId9"/>
    <p:sldId id="351" r:id="rId10"/>
    <p:sldId id="335" r:id="rId11"/>
    <p:sldId id="350" r:id="rId12"/>
    <p:sldId id="342" r:id="rId13"/>
    <p:sldId id="343" r:id="rId14"/>
    <p:sldId id="347" r:id="rId15"/>
    <p:sldId id="348" r:id="rId16"/>
    <p:sldId id="341" r:id="rId17"/>
    <p:sldId id="340" r:id="rId18"/>
    <p:sldId id="338" r:id="rId19"/>
    <p:sldId id="344" r:id="rId20"/>
    <p:sldId id="345" r:id="rId21"/>
    <p:sldId id="346" r:id="rId22"/>
    <p:sldId id="360" r:id="rId23"/>
    <p:sldId id="361" r:id="rId24"/>
    <p:sldId id="362" r:id="rId25"/>
    <p:sldId id="363" r:id="rId26"/>
    <p:sldId id="364" r:id="rId27"/>
    <p:sldId id="352" r:id="rId28"/>
    <p:sldId id="354" r:id="rId29"/>
    <p:sldId id="355" r:id="rId30"/>
    <p:sldId id="356" r:id="rId31"/>
    <p:sldId id="357" r:id="rId32"/>
    <p:sldId id="33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>
    <p:restoredLeft sz="15620" autoAdjust="0"/>
    <p:restoredTop sz="94626" autoAdjust="0"/>
  </p:normalViewPr>
  <p:slideViewPr>
    <p:cSldViewPr snapToObjects="1">
      <p:cViewPr>
        <p:scale>
          <a:sx n="66" d="100"/>
          <a:sy n="66" d="100"/>
        </p:scale>
        <p:origin x="-3480" y="-1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handoutMaster" Target="handoutMasters/handoutMaster1.xml"/><Relationship Id="rId31" Type="http://schemas.openxmlformats.org/officeDocument/2006/relationships/slide" Target="slides/slide30.xml"/><Relationship Id="rId34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40" Type="http://schemas.openxmlformats.org/officeDocument/2006/relationships/tableStyles" Target="tableStyles.xml"/><Relationship Id="rId7" Type="http://schemas.openxmlformats.org/officeDocument/2006/relationships/slide" Target="slides/slide6.xml"/><Relationship Id="rId36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viewProps" Target="viewProp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ict"/><Relationship Id="rId1" Type="http://schemas.openxmlformats.org/officeDocument/2006/relationships/image" Target="../media/image5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im@menzies.us" TargetMode="External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oleObject" Target="!OLE_LINK3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1" TargetMode="Externa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oleObject" Target="!OLE_LINK4" TargetMode="Externa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5" TargetMode="External"/><Relationship Id="rId1" Type="http://schemas.openxmlformats.org/officeDocument/2006/relationships/vmlDrawing" Target="../drawings/vmlDrawing3.v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oleObject" Target="!OLE_LINK6" TargetMode="External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572825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 smtClean="0"/>
              <a:t>Data Mining for Adaptive Business Intelligence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895600"/>
            <a:ext cx="4428426" cy="1270752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Tim Menzies</a:t>
            </a:r>
          </a:p>
          <a:p>
            <a:r>
              <a:rPr lang="en-US" dirty="0" smtClean="0">
                <a:hlinkClick r:id="rId2"/>
              </a:rPr>
              <a:t>tim@menzies.us</a:t>
            </a:r>
            <a:endParaRPr lang="en-US" dirty="0" smtClean="0"/>
          </a:p>
          <a:p>
            <a:r>
              <a:rPr lang="en-US" dirty="0" smtClean="0"/>
              <a:t>LCSEE, WVU </a:t>
            </a:r>
          </a:p>
          <a:p>
            <a:r>
              <a:rPr lang="en-US" dirty="0" smtClean="0"/>
              <a:t>Nov-31-10</a:t>
            </a:r>
            <a:endParaRPr lang="en-US" dirty="0"/>
          </a:p>
        </p:txBody>
      </p:sp>
      <p:pic>
        <p:nvPicPr>
          <p:cNvPr id="7" name="Picture Placeholder 6" descr="singularity-1.jpg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 t="-22779" b="-22779"/>
          <a:stretch>
            <a:fillRect/>
          </a:stretch>
        </p:blipFill>
        <p:spPr>
          <a:xfrm rot="21263043">
            <a:off x="5272573" y="467455"/>
            <a:ext cx="3220665" cy="357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need to do more “data mining”</a:t>
            </a:r>
          </a:p>
          <a:p>
            <a:pPr lvl="1"/>
            <a:r>
              <a:rPr lang="en-US" dirty="0" smtClean="0"/>
              <a:t>Not just on different projects</a:t>
            </a:r>
          </a:p>
          <a:p>
            <a:pPr lvl="1"/>
            <a:r>
              <a:rPr lang="en-US" dirty="0" smtClean="0"/>
              <a:t>But again and again on the same project</a:t>
            </a:r>
          </a:p>
          <a:p>
            <a:r>
              <a:rPr lang="en-US" dirty="0" smtClean="0"/>
              <a:t>And by “data Mining” we really mean</a:t>
            </a:r>
          </a:p>
          <a:p>
            <a:pPr lvl="1"/>
            <a:r>
              <a:rPr lang="en-US" dirty="0" smtClean="0"/>
              <a:t>Automated agents that implement</a:t>
            </a:r>
          </a:p>
          <a:p>
            <a:pPr lvl="2"/>
            <a:r>
              <a:rPr lang="en-US" dirty="0" smtClean="0"/>
              <a:t>prediction</a:t>
            </a:r>
          </a:p>
          <a:p>
            <a:pPr lvl="2"/>
            <a:r>
              <a:rPr lang="en-US" dirty="0" smtClean="0"/>
              <a:t>monitoring</a:t>
            </a:r>
          </a:p>
          <a:p>
            <a:pPr lvl="2"/>
            <a:r>
              <a:rPr lang="en-US" dirty="0" smtClean="0"/>
              <a:t>diagnosis,</a:t>
            </a:r>
          </a:p>
          <a:p>
            <a:pPr lvl="2"/>
            <a:r>
              <a:rPr lang="en-US" dirty="0" smtClean="0"/>
              <a:t>Planning</a:t>
            </a:r>
          </a:p>
          <a:p>
            <a:pPr lvl="2"/>
            <a:r>
              <a:rPr lang="en-US" dirty="0" smtClean="0"/>
              <a:t>Adaptive business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plea for industrial partners to aid in this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The new idea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roller skates to </a:t>
            </a:r>
            <a:br>
              <a:rPr lang="en-US" dirty="0" smtClean="0"/>
            </a:br>
            <a:r>
              <a:rPr lang="en-US" dirty="0" smtClean="0"/>
              <a:t>science and</a:t>
            </a:r>
            <a:br>
              <a:rPr lang="en-US" dirty="0" smtClean="0"/>
            </a:br>
            <a:r>
              <a:rPr lang="en-US" dirty="0" smtClean="0"/>
              <a:t>engineering</a:t>
            </a:r>
          </a:p>
          <a:p>
            <a:r>
              <a:rPr lang="en-US" dirty="0" smtClean="0"/>
              <a:t>Always use </a:t>
            </a:r>
            <a:br>
              <a:rPr lang="en-US" dirty="0" smtClean="0"/>
            </a:br>
            <a:r>
              <a:rPr lang="en-US" dirty="0" smtClean="0"/>
              <a:t>data mining </a:t>
            </a:r>
            <a:br>
              <a:rPr lang="en-US" dirty="0" smtClean="0"/>
            </a:br>
            <a:r>
              <a:rPr lang="en-US" dirty="0" smtClean="0"/>
              <a:t>on SE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590800"/>
            <a:ext cx="5554685" cy="3477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kinds of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few data collection teams</a:t>
            </a:r>
          </a:p>
          <a:p>
            <a:pPr lvl="1"/>
            <a:r>
              <a:rPr lang="en-US" dirty="0" smtClean="0"/>
              <a:t>Collecting case study data</a:t>
            </a:r>
          </a:p>
          <a:p>
            <a:pPr lvl="1"/>
            <a:r>
              <a:rPr lang="en-US" dirty="0" smtClean="0"/>
              <a:t>Publishing what they can</a:t>
            </a:r>
          </a:p>
          <a:p>
            <a:pPr marL="342900" lvl="1" indent="-342900">
              <a:spcBef>
                <a:spcPts val="2200"/>
              </a:spcBef>
              <a:buClr>
                <a:schemeClr val="bg2"/>
              </a:buClr>
            </a:pPr>
            <a:r>
              <a:rPr lang="en-US" dirty="0" smtClean="0"/>
              <a:t>Many many more data mining teams</a:t>
            </a:r>
          </a:p>
          <a:p>
            <a:pPr lvl="1"/>
            <a:r>
              <a:rPr lang="en-US" dirty="0" smtClean="0"/>
              <a:t>Analyzing the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914400"/>
            <a:ext cx="8513762" cy="48006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Who</a:t>
            </a:r>
            <a:br>
              <a:rPr lang="en-US" sz="13000" dirty="0" smtClean="0"/>
            </a:br>
            <a:r>
              <a:rPr lang="en-US" sz="13000" dirty="0" smtClean="0"/>
              <a:t>benefits?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Data collection teams get </a:t>
            </a:r>
          </a:p>
          <a:p>
            <a:pPr lvl="2"/>
            <a:r>
              <a:rPr lang="en-US" dirty="0" smtClean="0"/>
              <a:t>Comparisons of their data to data from other sites</a:t>
            </a:r>
          </a:p>
          <a:p>
            <a:pPr lvl="2"/>
            <a:r>
              <a:rPr lang="en-US" dirty="0" smtClean="0"/>
              <a:t>Data analysis via crowd sourcing</a:t>
            </a:r>
          </a:p>
          <a:p>
            <a:pPr lvl="1"/>
            <a:r>
              <a:rPr lang="en-US" dirty="0" smtClean="0"/>
              <a:t>Data mining teams get</a:t>
            </a:r>
          </a:p>
          <a:p>
            <a:pPr lvl="2"/>
            <a:r>
              <a:rPr lang="en-US" dirty="0" smtClean="0"/>
              <a:t>Fuel for their analysis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Standards Bodies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SE</a:t>
            </a:r>
          </a:p>
          <a:p>
            <a:pPr lvl="1"/>
            <a:r>
              <a:rPr lang="en-US" dirty="0" smtClean="0"/>
              <a:t>Prescriptions of how we think it should be</a:t>
            </a:r>
          </a:p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SE</a:t>
            </a:r>
          </a:p>
          <a:p>
            <a:pPr lvl="1"/>
            <a:r>
              <a:rPr lang="en-US" dirty="0" smtClean="0"/>
              <a:t>Descriptions of how it is</a:t>
            </a:r>
          </a:p>
          <a:p>
            <a:pPr lvl="1"/>
            <a:r>
              <a:rPr lang="en-US" dirty="0" smtClean="0"/>
              <a:t>Massive data collection</a:t>
            </a:r>
          </a:p>
          <a:p>
            <a:pPr lvl="1"/>
            <a:r>
              <a:rPr lang="en-US" dirty="0" smtClean="0"/>
              <a:t>Comparisons across different sites</a:t>
            </a:r>
          </a:p>
          <a:p>
            <a:pPr lvl="1"/>
            <a:r>
              <a:rPr lang="en-US" dirty="0" smtClean="0"/>
              <a:t>Recognitions of common patterns</a:t>
            </a:r>
          </a:p>
          <a:p>
            <a:pPr lvl="2"/>
            <a:r>
              <a:rPr lang="en-US" dirty="0" smtClean="0"/>
              <a:t>Good smells: patterns to be propagated</a:t>
            </a:r>
          </a:p>
          <a:p>
            <a:pPr lvl="2"/>
            <a:r>
              <a:rPr lang="en-US" dirty="0" smtClean="0"/>
              <a:t>Bad smells: patterns to be avoided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Industrial practitioners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Analysts-in-a-box</a:t>
            </a:r>
          </a:p>
          <a:p>
            <a:pPr lvl="1"/>
            <a:r>
              <a:rPr lang="en-US" dirty="0" smtClean="0"/>
              <a:t>Rapid and automated analysis</a:t>
            </a:r>
          </a:p>
          <a:p>
            <a:r>
              <a:rPr lang="en-US" dirty="0" smtClean="0"/>
              <a:t>Learn best practices</a:t>
            </a:r>
          </a:p>
          <a:p>
            <a:pPr lvl="1"/>
            <a:r>
              <a:rPr lang="en-US" dirty="0" smtClean="0"/>
              <a:t>Learn when other people’s best practices do not apply to you </a:t>
            </a:r>
          </a:p>
          <a:p>
            <a:r>
              <a:rPr lang="en-US" dirty="0" smtClean="0"/>
              <a:t>Get more data from other sites</a:t>
            </a:r>
          </a:p>
          <a:p>
            <a:pPr lvl="1"/>
            <a:r>
              <a:rPr lang="en-US" dirty="0" smtClean="0"/>
              <a:t>So, if using a technology that is new to you</a:t>
            </a:r>
          </a:p>
          <a:p>
            <a:pPr lvl="1"/>
            <a:r>
              <a:rPr lang="en-US" dirty="0" smtClean="0"/>
              <a:t>But has been explored at other site</a:t>
            </a:r>
          </a:p>
          <a:p>
            <a:pPr lvl="1"/>
            <a:r>
              <a:rPr lang="en-US" dirty="0" smtClean="0"/>
              <a:t>Then you can still determine (say)</a:t>
            </a:r>
          </a:p>
          <a:p>
            <a:pPr lvl="2"/>
            <a:r>
              <a:rPr lang="en-US" dirty="0" smtClean="0"/>
              <a:t>Expected defect rates </a:t>
            </a:r>
          </a:p>
          <a:p>
            <a:pPr lvl="2"/>
            <a:r>
              <a:rPr lang="en-US" dirty="0" smtClean="0"/>
              <a:t>Expected development effort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905000"/>
            <a:ext cx="8513762" cy="38100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3000" dirty="0" smtClean="0"/>
              <a:t>Details</a:t>
            </a:r>
            <a:endParaRPr lang="en-US" sz="1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  <p:bldP spid="15" grpId="0"/>
      <p:bldP spid="16" grpId="0"/>
      <p:bldP spid="18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Adaptive business intelligence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Via incremental data mining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incremental </a:t>
            </a:r>
            <a:r>
              <a:rPr lang="en-US" dirty="0" err="1" smtClean="0"/>
              <a:t>discretization</a:t>
            </a:r>
            <a:r>
              <a:rPr lang="en-US" dirty="0" smtClean="0"/>
              <a:t> + incremental clustering and classification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What is different here?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Not “apply data mining to build a predictor”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But add monitor and repair tools to recognize and handle the breakdown of old predictors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Trust = data mining + monitor + repair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457200"/>
            <a:ext cx="8513762" cy="2729753"/>
          </a:xfrm>
        </p:spPr>
        <p:txBody>
          <a:bodyPr/>
          <a:lstStyle/>
          <a:p>
            <a:pPr algn="ctr"/>
            <a:r>
              <a:rPr lang="en-US" sz="5400" dirty="0" smtClean="0"/>
              <a:t>Most of the technology required for this approach can be implemented via data mining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Q1: How to learn faster?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active learning: reflect on examples to date to ask most informative next question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Q2: How to recognize breakdown?</a:t>
            </a:r>
          </a:p>
          <a:p>
            <a:pPr marL="800100" lvl="1" indent="-457200">
              <a:spcBef>
                <a:spcPts val="0"/>
              </a:spcBef>
            </a:pPr>
            <a:r>
              <a:rPr lang="en-US" dirty="0" smtClean="0"/>
              <a:t>Technology: </a:t>
            </a:r>
            <a:r>
              <a:rPr lang="en-US" dirty="0" err="1" smtClean="0"/>
              <a:t>bayesian</a:t>
            </a:r>
            <a:r>
              <a:rPr lang="en-US" dirty="0" smtClean="0"/>
              <a:t> anomaly detection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Q3: How to classify  mode?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Recognize if you’ve arrived at a mode seen before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Q4: How to make predictions?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Using the norms of a mode, report expected behavior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Technology: table look-up of data inside </a:t>
            </a:r>
            <a:r>
              <a:rPr lang="en-US" sz="1800" dirty="0" err="1" smtClean="0"/>
              <a:t>Bayes</a:t>
            </a:r>
            <a:r>
              <a:rPr lang="en-US" sz="1800" dirty="0" smtClean="0"/>
              <a:t>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Q5: What went wrong? (diagnosis)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prior,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Q6: What to do? (planning) 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Delta between current and  other, better,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contrast set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Q7: How to understand a mode (explanation)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Presentation of essential features of a mode</a:t>
            </a:r>
          </a:p>
          <a:p>
            <a:pPr marL="457200" indent="-457200">
              <a:spcBef>
                <a:spcPts val="0"/>
              </a:spcBef>
            </a:pPr>
            <a:r>
              <a:rPr lang="en-US" dirty="0" smtClean="0"/>
              <a:t>Technology: Dimensionality reduction, feature selection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6" y="5018181"/>
            <a:ext cx="7167284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Q8: How to start?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All the above can be based on a matrix P*T: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Products (P) described using a set of terms (T)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800" dirty="0" smtClean="0"/>
              <a:t>Probably a sparse matrix</a:t>
            </a:r>
          </a:p>
          <a:p>
            <a:pPr marL="800100" lvl="1" indent="-457200">
              <a:spcBef>
                <a:spcPts val="0"/>
              </a:spcBef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25303" y="332773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Agents for adaptive business intelligence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915" y="4648200"/>
            <a:ext cx="7621309" cy="244941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Q9: What terms to collect?</a:t>
            </a:r>
          </a:p>
          <a:p>
            <a:pPr marL="457200" indent="-457200">
              <a:spcBef>
                <a:spcPts val="0"/>
              </a:spcBef>
            </a:pPr>
            <a:r>
              <a:rPr lang="en-US" sz="2000" dirty="0" smtClean="0"/>
              <a:t>A: Everything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Assign all project artifacts and unique ID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Place all project artifacts in (say) a </a:t>
            </a:r>
            <a:r>
              <a:rPr lang="en-US" sz="1600" dirty="0" err="1" smtClean="0"/>
              <a:t>wiki</a:t>
            </a:r>
            <a:endParaRPr lang="en-US" sz="1600" dirty="0" smtClean="0"/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Use text mining to generate the P*T matrix</a:t>
            </a:r>
          </a:p>
          <a:p>
            <a:pPr marL="800100" lvl="1" indent="-457200">
              <a:spcBef>
                <a:spcPts val="0"/>
              </a:spcBef>
            </a:pPr>
            <a:r>
              <a:rPr lang="en-US" sz="1600" dirty="0" smtClean="0"/>
              <a:t>Add a join key that maps artifacts to some quality measure (defects, effort, whatever is important and monitored at your site) </a:t>
            </a:r>
          </a:p>
          <a:p>
            <a:pPr marL="800100" lvl="1" indent="-457200">
              <a:spcBef>
                <a:spcPts val="0"/>
              </a:spcBef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53403" y="3250168"/>
            <a:ext cx="1600200" cy="1588"/>
          </a:xfrm>
          <a:prstGeom prst="line">
            <a:avLst/>
          </a:prstGeom>
          <a:ln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52709" y="4051062"/>
            <a:ext cx="5639594" cy="1588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593014" y="2364932"/>
            <a:ext cx="5305778" cy="1592203"/>
          </a:xfrm>
          <a:custGeom>
            <a:avLst/>
            <a:gdLst>
              <a:gd name="connsiteX0" fmla="*/ 0 w 5305778"/>
              <a:gd name="connsiteY0" fmla="*/ 1592203 h 1592203"/>
              <a:gd name="connsiteX1" fmla="*/ 310445 w 5305778"/>
              <a:gd name="connsiteY1" fmla="*/ 547980 h 1592203"/>
              <a:gd name="connsiteX2" fmla="*/ 832556 w 5305778"/>
              <a:gd name="connsiteY2" fmla="*/ 590314 h 1592203"/>
              <a:gd name="connsiteX3" fmla="*/ 1143000 w 5305778"/>
              <a:gd name="connsiteY3" fmla="*/ 435092 h 1592203"/>
              <a:gd name="connsiteX4" fmla="*/ 1439333 w 5305778"/>
              <a:gd name="connsiteY4" fmla="*/ 590314 h 1592203"/>
              <a:gd name="connsiteX5" fmla="*/ 1707445 w 5305778"/>
              <a:gd name="connsiteY5" fmla="*/ 505647 h 1592203"/>
              <a:gd name="connsiteX6" fmla="*/ 1890889 w 5305778"/>
              <a:gd name="connsiteY6" fmla="*/ 1041869 h 1592203"/>
              <a:gd name="connsiteX7" fmla="*/ 2130778 w 5305778"/>
              <a:gd name="connsiteY7" fmla="*/ 1422869 h 1592203"/>
              <a:gd name="connsiteX8" fmla="*/ 2441222 w 5305778"/>
              <a:gd name="connsiteY8" fmla="*/ 209314 h 1592203"/>
              <a:gd name="connsiteX9" fmla="*/ 2794000 w 5305778"/>
              <a:gd name="connsiteY9" fmla="*/ 279869 h 1592203"/>
              <a:gd name="connsiteX10" fmla="*/ 3175000 w 5305778"/>
              <a:gd name="connsiteY10" fmla="*/ 138758 h 1592203"/>
              <a:gd name="connsiteX11" fmla="*/ 3386667 w 5305778"/>
              <a:gd name="connsiteY11" fmla="*/ 308092 h 1592203"/>
              <a:gd name="connsiteX12" fmla="*/ 3640667 w 5305778"/>
              <a:gd name="connsiteY12" fmla="*/ 181092 h 1592203"/>
              <a:gd name="connsiteX13" fmla="*/ 3795889 w 5305778"/>
              <a:gd name="connsiteY13" fmla="*/ 1394647 h 1592203"/>
              <a:gd name="connsiteX14" fmla="*/ 3908778 w 5305778"/>
              <a:gd name="connsiteY14" fmla="*/ 844314 h 1592203"/>
              <a:gd name="connsiteX15" fmla="*/ 4162778 w 5305778"/>
              <a:gd name="connsiteY15" fmla="*/ 914869 h 1592203"/>
              <a:gd name="connsiteX16" fmla="*/ 4402667 w 5305778"/>
              <a:gd name="connsiteY16" fmla="*/ 844314 h 1592203"/>
              <a:gd name="connsiteX17" fmla="*/ 4755445 w 5305778"/>
              <a:gd name="connsiteY17" fmla="*/ 928980 h 1592203"/>
              <a:gd name="connsiteX18" fmla="*/ 4995333 w 5305778"/>
              <a:gd name="connsiteY18" fmla="*/ 872536 h 1592203"/>
              <a:gd name="connsiteX19" fmla="*/ 5305778 w 5305778"/>
              <a:gd name="connsiteY19" fmla="*/ 928980 h 1592203"/>
              <a:gd name="connsiteX20" fmla="*/ 5305778 w 5305778"/>
              <a:gd name="connsiteY20" fmla="*/ 928980 h 159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05778" h="1592203">
                <a:moveTo>
                  <a:pt x="0" y="1592203"/>
                </a:moveTo>
                <a:cubicBezTo>
                  <a:pt x="85843" y="1153582"/>
                  <a:pt x="171686" y="714961"/>
                  <a:pt x="310445" y="547980"/>
                </a:cubicBezTo>
                <a:cubicBezTo>
                  <a:pt x="449204" y="380999"/>
                  <a:pt x="693797" y="609129"/>
                  <a:pt x="832556" y="590314"/>
                </a:cubicBezTo>
                <a:cubicBezTo>
                  <a:pt x="971315" y="571499"/>
                  <a:pt x="1041871" y="435092"/>
                  <a:pt x="1143000" y="435092"/>
                </a:cubicBezTo>
                <a:cubicBezTo>
                  <a:pt x="1244129" y="435092"/>
                  <a:pt x="1345259" y="578555"/>
                  <a:pt x="1439333" y="590314"/>
                </a:cubicBezTo>
                <a:cubicBezTo>
                  <a:pt x="1533407" y="602073"/>
                  <a:pt x="1632186" y="430388"/>
                  <a:pt x="1707445" y="505647"/>
                </a:cubicBezTo>
                <a:cubicBezTo>
                  <a:pt x="1782704" y="580906"/>
                  <a:pt x="1820334" y="888999"/>
                  <a:pt x="1890889" y="1041869"/>
                </a:cubicBezTo>
                <a:cubicBezTo>
                  <a:pt x="1961444" y="1194739"/>
                  <a:pt x="2039056" y="1561628"/>
                  <a:pt x="2130778" y="1422869"/>
                </a:cubicBezTo>
                <a:cubicBezTo>
                  <a:pt x="2222500" y="1284110"/>
                  <a:pt x="2330685" y="399814"/>
                  <a:pt x="2441222" y="209314"/>
                </a:cubicBezTo>
                <a:cubicBezTo>
                  <a:pt x="2551759" y="18814"/>
                  <a:pt x="2671704" y="291628"/>
                  <a:pt x="2794000" y="279869"/>
                </a:cubicBezTo>
                <a:cubicBezTo>
                  <a:pt x="2916296" y="268110"/>
                  <a:pt x="3076222" y="134054"/>
                  <a:pt x="3175000" y="138758"/>
                </a:cubicBezTo>
                <a:cubicBezTo>
                  <a:pt x="3273778" y="143462"/>
                  <a:pt x="3309056" y="301036"/>
                  <a:pt x="3386667" y="308092"/>
                </a:cubicBezTo>
                <a:cubicBezTo>
                  <a:pt x="3464278" y="315148"/>
                  <a:pt x="3572463" y="0"/>
                  <a:pt x="3640667" y="181092"/>
                </a:cubicBezTo>
                <a:cubicBezTo>
                  <a:pt x="3708871" y="362185"/>
                  <a:pt x="3751204" y="1284110"/>
                  <a:pt x="3795889" y="1394647"/>
                </a:cubicBezTo>
                <a:cubicBezTo>
                  <a:pt x="3840574" y="1505184"/>
                  <a:pt x="3847630" y="924277"/>
                  <a:pt x="3908778" y="844314"/>
                </a:cubicBezTo>
                <a:cubicBezTo>
                  <a:pt x="3969926" y="764351"/>
                  <a:pt x="4080463" y="914869"/>
                  <a:pt x="4162778" y="914869"/>
                </a:cubicBezTo>
                <a:cubicBezTo>
                  <a:pt x="4245093" y="914869"/>
                  <a:pt x="4303889" y="841962"/>
                  <a:pt x="4402667" y="844314"/>
                </a:cubicBezTo>
                <a:cubicBezTo>
                  <a:pt x="4501445" y="846666"/>
                  <a:pt x="4656667" y="924276"/>
                  <a:pt x="4755445" y="928980"/>
                </a:cubicBezTo>
                <a:cubicBezTo>
                  <a:pt x="4854223" y="933684"/>
                  <a:pt x="4903611" y="872536"/>
                  <a:pt x="4995333" y="872536"/>
                </a:cubicBezTo>
                <a:cubicBezTo>
                  <a:pt x="5087055" y="872536"/>
                  <a:pt x="5305778" y="928980"/>
                  <a:pt x="5305778" y="928980"/>
                </a:cubicBezTo>
                <a:lnTo>
                  <a:pt x="5305778" y="928980"/>
                </a:lnTo>
              </a:path>
            </a:pathLst>
          </a:cu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2620" y="4202668"/>
            <a:ext cx="300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collected over 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266196"/>
            <a:ext cx="1268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Quality</a:t>
            </a:r>
          </a:p>
          <a:p>
            <a:r>
              <a:rPr lang="en-US" dirty="0" smtClean="0"/>
              <a:t>(e.g. </a:t>
            </a:r>
          </a:p>
          <a:p>
            <a:r>
              <a:rPr lang="en-US" dirty="0" smtClean="0"/>
              <a:t>PRED(30))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903" y="2450068"/>
            <a:ext cx="121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 #1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2703" y="33644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break </a:t>
            </a:r>
          </a:p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05903" y="337613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68103" y="2145268"/>
            <a:ext cx="156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04614" y="3288268"/>
            <a:ext cx="153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1703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#3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15703" y="2831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Organizing the artifacts 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Wiki (“</a:t>
            </a:r>
            <a:r>
              <a:rPr lang="en-US" dirty="0" err="1" smtClean="0"/>
              <a:t>Viki</a:t>
            </a:r>
            <a:r>
              <a:rPr lang="en-US" dirty="0" smtClean="0"/>
              <a:t>”) concept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219200" y="1371600"/>
          <a:ext cx="6584987" cy="3722594"/>
        </p:xfrm>
        <a:graphic>
          <a:graphicData uri="http://schemas.openxmlformats.org/presentationml/2006/ole">
            <p:oleObj spid="_x0000_s47107" name="Document" r:id="rId3" imgW="5638800" imgH="3187700" progId="Word.Document.12">
              <p:link updateAutomatic="1"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1739900" y="5295900"/>
          <a:ext cx="5664200" cy="1181100"/>
        </p:xfrm>
        <a:graphic>
          <a:graphicData uri="http://schemas.openxmlformats.org/presentationml/2006/ole">
            <p:oleObj spid="_x0000_s47109" name="Document" r:id="rId4" imgW="5664200" imgH="11811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Artifacts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5532437"/>
            <a:ext cx="7167284" cy="944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Add documents; organize; search; navigate</a:t>
            </a:r>
          </a:p>
          <a:p>
            <a:r>
              <a:rPr lang="en-US" dirty="0" smtClean="0"/>
              <a:t>Edit properties, documents, add links, extract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8130" name="Picture 2" descr="conflue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4907583" cy="381000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26332" y="1593850"/>
          <a:ext cx="4360468" cy="3740150"/>
        </p:xfrm>
        <a:graphic>
          <a:graphicData uri="http://schemas.openxmlformats.org/presentationml/2006/ole">
            <p:oleObj spid="_x0000_s48131" name="Document" r:id="rId4" imgW="3035300" imgH="26035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76200"/>
            <a:ext cx="7918450" cy="788894"/>
          </a:xfrm>
        </p:spPr>
        <p:txBody>
          <a:bodyPr/>
          <a:lstStyle/>
          <a:p>
            <a:r>
              <a:rPr lang="en-US" dirty="0" smtClean="0"/>
              <a:t>Various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12775" y="865094"/>
          <a:ext cx="7814789" cy="4903694"/>
        </p:xfrm>
        <a:graphic>
          <a:graphicData uri="http://schemas.openxmlformats.org/presentationml/2006/ole">
            <p:oleObj spid="_x0000_s49154" name="Document" r:id="rId3" imgW="6629400" imgH="3835400" progId="Word.Document.12">
              <p:link updateAutomatic="1"/>
            </p:oleObj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88358" y="5943600"/>
            <a:ext cx="7167284" cy="944563"/>
          </a:xfrm>
        </p:spPr>
        <p:txBody>
          <a:bodyPr>
            <a:normAutofit/>
          </a:bodyPr>
          <a:lstStyle/>
          <a:p>
            <a:r>
              <a:rPr lang="en-US" dirty="0" smtClean="0"/>
              <a:t>Bottom left: business process descriptions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VikiBuilder</a:t>
            </a:r>
            <a:r>
              <a:rPr lang="en-US" dirty="0" smtClean="0"/>
              <a:t> – generating </a:t>
            </a:r>
            <a:r>
              <a:rPr lang="en-US" dirty="0" err="1" smtClean="0"/>
              <a:t>Vikis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371600"/>
            <a:ext cx="59021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4300" y="2209800"/>
          <a:ext cx="2971800" cy="2895600"/>
        </p:xfrm>
        <a:graphic>
          <a:graphicData uri="http://schemas.openxmlformats.org/presentationml/2006/ole">
            <p:oleObj spid="_x0000_s50179" name="Document" r:id="rId4" imgW="2971800" imgH="28956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6388" y="1842247"/>
            <a:ext cx="8513762" cy="272975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9600" dirty="0" smtClean="0"/>
              <a:t>Finding the </a:t>
            </a:r>
            <a:r>
              <a:rPr lang="en-US" sz="9600" dirty="0" err="1" smtClean="0"/>
              <a:t>controllables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control points?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certainly,</a:t>
            </a:r>
          </a:p>
          <a:p>
            <a:pPr lvl="1"/>
            <a:r>
              <a:rPr lang="en-US" dirty="0" smtClean="0"/>
              <a:t>Our initial data collection will be incomplete</a:t>
            </a:r>
          </a:p>
          <a:p>
            <a:r>
              <a:rPr lang="en-US" dirty="0" smtClean="0"/>
              <a:t>If we add all products to a </a:t>
            </a:r>
            <a:r>
              <a:rPr lang="en-US" dirty="0" err="1" smtClean="0"/>
              <a:t>wiki</a:t>
            </a:r>
            <a:endParaRPr lang="en-US" dirty="0" smtClean="0"/>
          </a:p>
          <a:p>
            <a:pPr lvl="1"/>
            <a:r>
              <a:rPr lang="en-US" dirty="0" smtClean="0"/>
              <a:t>We still might miss the process options that can change a project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Domain interviews</a:t>
            </a:r>
          </a:p>
          <a:p>
            <a:pPr lvl="1"/>
            <a:r>
              <a:rPr lang="en-US" dirty="0" smtClean="0"/>
              <a:t>When modes identified</a:t>
            </a:r>
          </a:p>
          <a:p>
            <a:pPr lvl="1"/>
            <a:r>
              <a:rPr lang="en-US" dirty="0" smtClean="0"/>
              <a:t>Conduct structured interviews with managers …</a:t>
            </a:r>
          </a:p>
          <a:p>
            <a:pPr lvl="1"/>
            <a:r>
              <a:rPr lang="en-US" dirty="0" smtClean="0"/>
              <a:t>… on the delta of this mode to others…</a:t>
            </a:r>
          </a:p>
          <a:p>
            <a:pPr lvl="1"/>
            <a:r>
              <a:rPr lang="en-US" dirty="0" smtClean="0"/>
              <a:t>… to indentify the process actions or the market forces that resulted in a mode</a:t>
            </a:r>
          </a:p>
          <a:p>
            <a:r>
              <a:rPr lang="en-US" dirty="0" smtClean="0"/>
              <a:t>Some of these actions/forces will be controllable</a:t>
            </a:r>
          </a:p>
          <a:p>
            <a:pPr lvl="1"/>
            <a:r>
              <a:rPr lang="en-US" dirty="0" smtClean="0"/>
              <a:t>Augment T with these new actions/forces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And so…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seek industrial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place textual versions of their products in a </a:t>
            </a:r>
            <a:r>
              <a:rPr lang="en-US" dirty="0" err="1" smtClean="0"/>
              <a:t>wiki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offer joins of those products to quality measures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That will suffer us interviewing their managers, from time to time, to learn the control points.</a:t>
            </a:r>
          </a:p>
          <a:p>
            <a:pPr marL="457200" indent="-457200">
              <a:buNone/>
            </a:pPr>
            <a:r>
              <a:rPr lang="en-US" dirty="0" smtClean="0"/>
              <a:t>(Note: 1,2 can be behind your firewalls.)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return, we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Agents for </a:t>
            </a:r>
          </a:p>
          <a:p>
            <a:pPr lvl="1"/>
            <a:r>
              <a:rPr lang="en-US" dirty="0" smtClean="0"/>
              <a:t>automatic, adaptive, business intelligence </a:t>
            </a:r>
          </a:p>
          <a:p>
            <a:pPr lvl="1"/>
            <a:r>
              <a:rPr lang="en-US" dirty="0" smtClean="0"/>
              <a:t>that tunes itself to your local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2783</TotalTime>
  <Words>1160</Words>
  <Application>Microsoft Macintosh PowerPoint</Application>
  <PresentationFormat>On-screen Show (4:3)</PresentationFormat>
  <Paragraphs>293</Paragraphs>
  <Slides>32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Twilight</vt:lpstr>
      <vt:lpstr>!OLE_LINK1</vt:lpstr>
      <vt:lpstr>!OLE_LINK3</vt:lpstr>
      <vt:lpstr>!OLE_LINK4</vt:lpstr>
      <vt:lpstr>!OLE_LINK5</vt:lpstr>
      <vt:lpstr>!OLE_LINK6</vt:lpstr>
      <vt:lpstr>Data Mining for Adaptive Business Intelligence</vt:lpstr>
      <vt:lpstr>Summary</vt:lpstr>
      <vt:lpstr>This talk</vt:lpstr>
      <vt:lpstr>The new idea</vt:lpstr>
      <vt:lpstr>A proposal</vt:lpstr>
      <vt:lpstr>Two kinds of teams</vt:lpstr>
      <vt:lpstr>Who benefits?</vt:lpstr>
      <vt:lpstr>Researchers</vt:lpstr>
      <vt:lpstr>Industrial Standards Bodies</vt:lpstr>
      <vt:lpstr>Industrial practitioners </vt:lpstr>
      <vt:lpstr>Details</vt:lpstr>
      <vt:lpstr>Agents for adaptive business intelligence</vt:lpstr>
      <vt:lpstr>Agents for adaptive business intelligence</vt:lpstr>
      <vt:lpstr>Agents for adaptive business intelligence</vt:lpstr>
      <vt:lpstr>Most of the technology required for this approach can be implemented via data mining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Agents for adaptive business intelligence</vt:lpstr>
      <vt:lpstr>Organizing the artifacts </vt:lpstr>
      <vt:lpstr>Visual Wiki (“Viki”) concept</vt:lpstr>
      <vt:lpstr>Enterprise Artifacts example</vt:lpstr>
      <vt:lpstr>Various Vikis</vt:lpstr>
      <vt:lpstr>VikiBuilder – generating Vikis</vt:lpstr>
      <vt:lpstr>Finding the controllables</vt:lpstr>
      <vt:lpstr>What are the control points?</vt:lpstr>
      <vt:lpstr>And so…</vt:lpstr>
      <vt:lpstr>We seek industrial partners</vt:lpstr>
      <vt:lpstr>In return, we offer</vt:lpstr>
      <vt:lpstr>Questions? Comments?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169</cp:revision>
  <cp:lastPrinted>2010-10-10T13:06:26Z</cp:lastPrinted>
  <dcterms:created xsi:type="dcterms:W3CDTF">2011-01-19T20:12:32Z</dcterms:created>
  <dcterms:modified xsi:type="dcterms:W3CDTF">2011-01-19T20:14:56Z</dcterms:modified>
</cp:coreProperties>
</file>