
<file path=[Content_Types].xml><?xml version="1.0" encoding="utf-8"?>
<Types xmlns="http://schemas.openxmlformats.org/package/2006/content-types">
  <Override PartName="/ppt/slides/slide12.xml" ContentType="application/vnd.openxmlformats-officedocument.presentationml.slide+xml"/>
  <Override PartName="/ppt/slides/slide46.xml" ContentType="application/vnd.openxmlformats-officedocument.presentationml.slide+xml"/>
  <Override PartName="/ppt/slideLayouts/slideLayout8.xml" ContentType="application/vnd.openxmlformats-officedocument.presentationml.slideLayout+xml"/>
  <Override PartName="/ppt/slides/slide22.xml" ContentType="application/vnd.openxmlformats-officedocument.presentationml.slide+xml"/>
  <Override PartName="/ppt/slides/slide28.xml" ContentType="application/vnd.openxmlformats-officedocument.presentationml.slide+xml"/>
  <Override PartName="/ppt/theme/theme2.xml" ContentType="application/vnd.openxmlformats-officedocument.theme+xml"/>
  <Override PartName="/ppt/slides/slide2.xml" ContentType="application/vnd.openxmlformats-officedocument.presentationml.slide+xml"/>
  <Override PartName="/docProps/app.xml" ContentType="application/vnd.openxmlformats-officedocument.extended-properties+xml"/>
  <Override PartName="/ppt/slides/slide30.xml" ContentType="application/vnd.openxmlformats-officedocument.presentationml.slide+xml"/>
  <Override PartName="/ppt/slides/slide35.xml" ContentType="application/vnd.openxmlformats-officedocument.presentationml.slide+xml"/>
  <Override PartName="/ppt/slides/slide42.xml" ContentType="application/vnd.openxmlformats-officedocument.presentationml.slide+xml"/>
  <Override PartName="/ppt/slides/slide36.xml" ContentType="application/vnd.openxmlformats-officedocument.presentationml.slide+xml"/>
  <Override PartName="/ppt/slides/slide11.xml" ContentType="application/vnd.openxmlformats-officedocument.presentationml.slide+xml"/>
  <Override PartName="/ppt/slides/slide18.xml" ContentType="application/vnd.openxmlformats-officedocument.presentationml.slide+xml"/>
  <Override PartName="/ppt/theme/theme3.xml" ContentType="application/vnd.openxmlformats-officedocument.theme+xml"/>
  <Override PartName="/ppt/slides/slide45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21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23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Default Extension="xml" ContentType="application/xml"/>
  <Override PartName="/ppt/slides/slide7.xml" ContentType="application/vnd.openxmlformats-officedocument.presentationml.slide+xml"/>
  <Override PartName="/ppt/slides/slide26.xml" ContentType="application/vnd.openxmlformats-officedocument.presentationml.slide+xml"/>
  <Override PartName="/ppt/slideMasters/slideMaster1.xml" ContentType="application/vnd.openxmlformats-officedocument.presentationml.slideMaster+xml"/>
  <Override PartName="/ppt/viewProps.xml" ContentType="application/vnd.openxmlformats-officedocument.presentationml.viewProps+xml"/>
  <Override PartName="/ppt/slides/slide25.xml" ContentType="application/vnd.openxmlformats-officedocument.presentationml.slide+xml"/>
  <Override PartName="/ppt/handoutMasters/handoutMaster1.xml" ContentType="application/vnd.openxmlformats-officedocument.presentationml.handoutMaster+xml"/>
  <Override PartName="/ppt/slides/slide13.xml" ContentType="application/vnd.openxmlformats-officedocument.presentationml.slide+xml"/>
  <Override PartName="/ppt/slides/slide40.xml" ContentType="application/vnd.openxmlformats-officedocument.presentationml.slide+xml"/>
  <Override PartName="/ppt/slides/slide14.xml" ContentType="application/vnd.openxmlformats-officedocument.presentationml.slide+xml"/>
  <Override PartName="/ppt/slides/slide34.xml" ContentType="application/vnd.openxmlformats-officedocument.presentationml.slide+xml"/>
  <Override PartName="/ppt/slides/slide44.xml" ContentType="application/vnd.openxmlformats-officedocument.presentationml.slide+xml"/>
  <Default Extension="pict" ContentType="image/pict"/>
  <Override PartName="/ppt/slides/slide20.xml" ContentType="application/vnd.openxmlformats-officedocument.presentationml.slide+xml"/>
  <Override PartName="/ppt/slides/slide1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6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5.xml" ContentType="application/vnd.openxmlformats-officedocument.presentationml.slide+xml"/>
  <Override PartName="/ppt/slides/slide37.xml" ContentType="application/vnd.openxmlformats-officedocument.presentationml.slide+xml"/>
  <Override PartName="/ppt/slides/slide10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3.xml" ContentType="application/vnd.openxmlformats-officedocument.presentationml.slide+xml"/>
  <Override PartName="/ppt/slideLayouts/slideLayout14.xml" ContentType="application/vnd.openxmlformats-officedocument.presentationml.slideLayout+xml"/>
  <Override PartName="/ppt/presProps.xml" ContentType="application/vnd.openxmlformats-officedocument.presentationml.presProps+xml"/>
  <Default Extension="jpeg" ContentType="image/jpeg"/>
  <Default Extension="vml" ContentType="application/vnd.openxmlformats-officedocument.vmlDrawing"/>
  <Default Extension="png" ContentType="image/png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27.xml" ContentType="application/vnd.openxmlformats-officedocument.presentationml.slide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ppt/slideLayouts/slideLayout13.xml" ContentType="application/vnd.openxmlformats-officedocument.presentationml.slideLayout+xml"/>
  <Override PartName="/ppt/slides/slide8.xml" ContentType="application/vnd.openxmlformats-officedocument.presentationml.slide+xml"/>
  <Override PartName="/ppt/slides/slide31.xml" ContentType="application/vnd.openxmlformats-officedocument.presentationml.slide+xml"/>
  <Override PartName="/ppt/slides/slide15.xml" ContentType="application/vnd.openxmlformats-officedocument.presentationml.slide+xml"/>
  <Default Extension="bin" ContentType="application/vnd.openxmlformats-officedocument.presentationml.printerSettings"/>
  <Default Extension="rels" ContentType="application/vnd.openxmlformats-package.relationships+xml"/>
  <Override PartName="/ppt/slides/slide9.xml" ContentType="application/vnd.openxmlformats-officedocument.presentationml.slide+xml"/>
  <Override PartName="/ppt/slides/slide24.xml" ContentType="application/vnd.openxmlformats-officedocument.presentationml.slide+xml"/>
  <Override PartName="/ppt/slides/slide39.xml" ContentType="application/vnd.openxmlformats-officedocument.presentationml.slide+xml"/>
  <Override PartName="/ppt/slides/slide32.xml" ContentType="application/vnd.openxmlformats-officedocument.presentationml.slide+xml"/>
  <Override PartName="/ppt/slides/slide6.xml" ContentType="application/vnd.openxmlformats-officedocument.presentationml.slide+xml"/>
  <Override PartName="/ppt/slides/slide16.xml" ContentType="application/vnd.openxmlformats-officedocument.presentationml.slide+xml"/>
  <Override PartName="/ppt/slides/slide38.xml" ContentType="application/vnd.openxmlformats-officedocument.presentationml.slide+xml"/>
  <Override PartName="/ppt/slideLayouts/slideLayout12.xml" ContentType="application/vnd.openxmlformats-officedocument.presentationml.slideLayout+xml"/>
  <Override PartName="/ppt/slides/slide19.xml" ContentType="application/vnd.openxmlformats-officedocument.presentationml.slide+xml"/>
  <Override PartName="/ppt/slides/slide41.xml" ContentType="application/vnd.openxmlformats-officedocument.presentationml.slide+xml"/>
  <Override PartName="/ppt/slides/slide29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SpecialPlsOnTitleSld="0" saveSubsetFonts="1" autoCompressPictures="0">
  <p:sldMasterIdLst>
    <p:sldMasterId r:id="rId1"/>
  </p:sldMasterIdLst>
  <p:notesMasterIdLst>
    <p:notesMasterId r:id="rId48"/>
  </p:notesMasterIdLst>
  <p:handoutMasterIdLst>
    <p:handoutMasterId r:id="rId49"/>
  </p:handoutMasterIdLst>
  <p:sldIdLst>
    <p:sldId id="256" r:id="rId2"/>
    <p:sldId id="279" r:id="rId3"/>
    <p:sldId id="358" r:id="rId4"/>
    <p:sldId id="381" r:id="rId5"/>
    <p:sldId id="383" r:id="rId6"/>
    <p:sldId id="382" r:id="rId7"/>
    <p:sldId id="333" r:id="rId8"/>
    <p:sldId id="391" r:id="rId9"/>
    <p:sldId id="380" r:id="rId10"/>
    <p:sldId id="372" r:id="rId11"/>
    <p:sldId id="385" r:id="rId12"/>
    <p:sldId id="386" r:id="rId13"/>
    <p:sldId id="392" r:id="rId14"/>
    <p:sldId id="393" r:id="rId15"/>
    <p:sldId id="387" r:id="rId16"/>
    <p:sldId id="375" r:id="rId17"/>
    <p:sldId id="376" r:id="rId18"/>
    <p:sldId id="377" r:id="rId19"/>
    <p:sldId id="378" r:id="rId20"/>
    <p:sldId id="394" r:id="rId21"/>
    <p:sldId id="341" r:id="rId22"/>
    <p:sldId id="340" r:id="rId23"/>
    <p:sldId id="338" r:id="rId24"/>
    <p:sldId id="344" r:id="rId25"/>
    <p:sldId id="345" r:id="rId26"/>
    <p:sldId id="346" r:id="rId27"/>
    <p:sldId id="360" r:id="rId28"/>
    <p:sldId id="361" r:id="rId29"/>
    <p:sldId id="362" r:id="rId30"/>
    <p:sldId id="363" r:id="rId31"/>
    <p:sldId id="364" r:id="rId32"/>
    <p:sldId id="352" r:id="rId33"/>
    <p:sldId id="354" r:id="rId34"/>
    <p:sldId id="355" r:id="rId35"/>
    <p:sldId id="356" r:id="rId36"/>
    <p:sldId id="357" r:id="rId37"/>
    <p:sldId id="331" r:id="rId38"/>
    <p:sldId id="388" r:id="rId39"/>
    <p:sldId id="349" r:id="rId40"/>
    <p:sldId id="334" r:id="rId41"/>
    <p:sldId id="351" r:id="rId42"/>
    <p:sldId id="335" r:id="rId43"/>
    <p:sldId id="350" r:id="rId44"/>
    <p:sldId id="342" r:id="rId45"/>
    <p:sldId id="343" r:id="rId46"/>
    <p:sldId id="347" r:id="rId4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prnPr/>
  <p:clrMru>
    <a:srgbClr val="5C5D5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SorterView" showComments="0">
  <p:normalViewPr showOutlineIcons="0">
    <p:restoredLeft sz="15569" autoAdjust="0"/>
    <p:restoredTop sz="94626" autoAdjust="0"/>
  </p:normalViewPr>
  <p:slideViewPr>
    <p:cSldViewPr snapToObjects="1">
      <p:cViewPr>
        <p:scale>
          <a:sx n="66" d="100"/>
          <a:sy n="66" d="100"/>
        </p:scale>
        <p:origin x="-3680" y="-14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387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9" Type="http://schemas.openxmlformats.org/officeDocument/2006/relationships/slide" Target="slides/slide38.xml"/><Relationship Id="rId7" Type="http://schemas.openxmlformats.org/officeDocument/2006/relationships/slide" Target="slides/slide6.xml"/><Relationship Id="rId43" Type="http://schemas.openxmlformats.org/officeDocument/2006/relationships/slide" Target="slides/slide42.xml"/><Relationship Id="rId25" Type="http://schemas.openxmlformats.org/officeDocument/2006/relationships/slide" Target="slides/slide24.xml"/><Relationship Id="rId10" Type="http://schemas.openxmlformats.org/officeDocument/2006/relationships/slide" Target="slides/slide9.xml"/><Relationship Id="rId50" Type="http://schemas.openxmlformats.org/officeDocument/2006/relationships/printerSettings" Target="printerSettings/printerSettings1.bin"/><Relationship Id="rId17" Type="http://schemas.openxmlformats.org/officeDocument/2006/relationships/slide" Target="slides/slide16.xml"/><Relationship Id="rId9" Type="http://schemas.openxmlformats.org/officeDocument/2006/relationships/slide" Target="slides/slide8.xml"/><Relationship Id="rId18" Type="http://schemas.openxmlformats.org/officeDocument/2006/relationships/slide" Target="slides/slide17.xml"/><Relationship Id="rId27" Type="http://schemas.openxmlformats.org/officeDocument/2006/relationships/slide" Target="slides/slide26.xml"/><Relationship Id="rId14" Type="http://schemas.openxmlformats.org/officeDocument/2006/relationships/slide" Target="slides/slide13.xml"/><Relationship Id="rId4" Type="http://schemas.openxmlformats.org/officeDocument/2006/relationships/slide" Target="slides/slide3.xml"/><Relationship Id="rId28" Type="http://schemas.openxmlformats.org/officeDocument/2006/relationships/slide" Target="slides/slide27.xml"/><Relationship Id="rId45" Type="http://schemas.openxmlformats.org/officeDocument/2006/relationships/slide" Target="slides/slide44.xml"/><Relationship Id="rId42" Type="http://schemas.openxmlformats.org/officeDocument/2006/relationships/slide" Target="slides/slide41.xml"/><Relationship Id="rId6" Type="http://schemas.openxmlformats.org/officeDocument/2006/relationships/slide" Target="slides/slide5.xml"/><Relationship Id="rId49" Type="http://schemas.openxmlformats.org/officeDocument/2006/relationships/handoutMaster" Target="handoutMasters/handoutMaster1.xml"/><Relationship Id="rId44" Type="http://schemas.openxmlformats.org/officeDocument/2006/relationships/slide" Target="slides/slide43.xml"/><Relationship Id="rId19" Type="http://schemas.openxmlformats.org/officeDocument/2006/relationships/slide" Target="slides/slide18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2" Type="http://schemas.openxmlformats.org/officeDocument/2006/relationships/slide" Target="slides/slide1.xml"/><Relationship Id="rId46" Type="http://schemas.openxmlformats.org/officeDocument/2006/relationships/slide" Target="slides/slide45.xml"/><Relationship Id="rId35" Type="http://schemas.openxmlformats.org/officeDocument/2006/relationships/slide" Target="slides/slide34.xml"/><Relationship Id="rId51" Type="http://schemas.openxmlformats.org/officeDocument/2006/relationships/presProps" Target="presProps.xml"/><Relationship Id="rId31" Type="http://schemas.openxmlformats.org/officeDocument/2006/relationships/slide" Target="slides/slide30.xml"/><Relationship Id="rId34" Type="http://schemas.openxmlformats.org/officeDocument/2006/relationships/slide" Target="slides/slide33.xml"/><Relationship Id="rId40" Type="http://schemas.openxmlformats.org/officeDocument/2006/relationships/slide" Target="slides/slide39.xml"/><Relationship Id="rId36" Type="http://schemas.openxmlformats.org/officeDocument/2006/relationships/slide" Target="slides/slide35.xml"/><Relationship Id="rId1" Type="http://schemas.openxmlformats.org/officeDocument/2006/relationships/slideMaster" Target="slideMasters/slideMaster1.xml"/><Relationship Id="rId24" Type="http://schemas.openxmlformats.org/officeDocument/2006/relationships/slide" Target="slides/slide23.xml"/><Relationship Id="rId47" Type="http://schemas.openxmlformats.org/officeDocument/2006/relationships/slide" Target="slides/slide46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2" Type="http://schemas.openxmlformats.org/officeDocument/2006/relationships/viewProps" Target="viewProps.xml"/><Relationship Id="rId54" Type="http://schemas.openxmlformats.org/officeDocument/2006/relationships/tableStyles" Target="tableStyles.xml"/><Relationship Id="rId12" Type="http://schemas.openxmlformats.org/officeDocument/2006/relationships/slide" Target="slides/slide11.xml"/><Relationship Id="rId3" Type="http://schemas.openxmlformats.org/officeDocument/2006/relationships/slide" Target="slides/slide2.xml"/><Relationship Id="rId23" Type="http://schemas.openxmlformats.org/officeDocument/2006/relationships/slide" Target="slides/slide22.xml"/><Relationship Id="rId53" Type="http://schemas.openxmlformats.org/officeDocument/2006/relationships/theme" Target="theme/theme1.xml"/><Relationship Id="rId26" Type="http://schemas.openxmlformats.org/officeDocument/2006/relationships/slide" Target="slides/slide25.xml"/><Relationship Id="rId30" Type="http://schemas.openxmlformats.org/officeDocument/2006/relationships/slide" Target="slides/slide29.xml"/><Relationship Id="rId11" Type="http://schemas.openxmlformats.org/officeDocument/2006/relationships/slide" Target="slides/slide10.xml"/><Relationship Id="rId29" Type="http://schemas.openxmlformats.org/officeDocument/2006/relationships/slide" Target="slides/slide28.xml"/><Relationship Id="rId16" Type="http://schemas.openxmlformats.org/officeDocument/2006/relationships/slide" Target="slides/slide15.xml"/><Relationship Id="rId33" Type="http://schemas.openxmlformats.org/officeDocument/2006/relationships/slide" Target="slides/slide32.xml"/><Relationship Id="rId41" Type="http://schemas.openxmlformats.org/officeDocument/2006/relationships/slide" Target="slides/slide4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2" Type="http://schemas.openxmlformats.org/officeDocument/2006/relationships/slide" Target="slides/slide21.xml"/><Relationship Id="rId21" Type="http://schemas.openxmlformats.org/officeDocument/2006/relationships/slide" Target="slides/slide20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ict"/><Relationship Id="rId1" Type="http://schemas.openxmlformats.org/officeDocument/2006/relationships/image" Target="../media/image11.pict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pict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pict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pict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B5EB3B-75AE-9548-BFCB-AC4FAAE207E4}" type="datetimeFigureOut">
              <a:rPr lang="en-US" smtClean="0"/>
              <a:pPr/>
              <a:t>1/21/11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F28249-8B53-3946-9079-3770ABFCE49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1E097A-8323-234E-92ED-F2BB7BD18C31}" type="datetimeFigureOut">
              <a:rPr lang="en-US" smtClean="0"/>
              <a:pPr/>
              <a:t>1/21/11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FA4098-AB97-5240-92FE-95853902270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6388" y="739588"/>
            <a:ext cx="8513762" cy="2729753"/>
          </a:xfrm>
        </p:spPr>
        <p:txBody>
          <a:bodyPr>
            <a:noAutofit/>
          </a:bodyPr>
          <a:lstStyle>
            <a:lvl1pPr algn="l">
              <a:lnSpc>
                <a:spcPts val="10800"/>
              </a:lnSpc>
              <a:defRPr sz="10000" b="1" spc="-25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6388" y="3505200"/>
            <a:ext cx="4683050" cy="1344706"/>
          </a:xfrm>
        </p:spPr>
        <p:txBody>
          <a:bodyPr anchor="b" anchorCtr="0">
            <a:normAutofit/>
          </a:bodyPr>
          <a:lstStyle>
            <a:lvl1pPr marL="0" indent="0" algn="l">
              <a:buNone/>
              <a:defRPr sz="440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75294"/>
            <a:ext cx="1600200" cy="365125"/>
          </a:xfrm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fld id="{220CFAC9-891E-BB4C-A00E-0C78954EB4F2}" type="datetime1">
              <a:rPr lang="en-US" smtClean="0"/>
              <a:pPr/>
              <a:t>1/21/11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09800" y="6275294"/>
            <a:ext cx="5638800" cy="365125"/>
          </a:xfrm>
        </p:spPr>
        <p:txBody>
          <a:bodyPr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6275294"/>
            <a:ext cx="609600" cy="365125"/>
          </a:xfr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fld id="{91AF2B4D-6B12-4EDF-87BB-2B55CECB661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spcBef>
                <a:spcPts val="2200"/>
              </a:spcBef>
              <a:defRPr/>
            </a:lvl1pPr>
            <a:lvl2pPr>
              <a:spcBef>
                <a:spcPts val="600"/>
              </a:spcBef>
              <a:defRPr/>
            </a:lvl2pPr>
            <a:lvl3pPr>
              <a:spcBef>
                <a:spcPts val="600"/>
              </a:spcBef>
              <a:defRPr/>
            </a:lvl3pPr>
            <a:lvl4pPr>
              <a:spcBef>
                <a:spcPts val="600"/>
              </a:spcBef>
              <a:defRPr/>
            </a:lvl4pPr>
            <a:lvl5pPr>
              <a:spcBef>
                <a:spcPts val="600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FC316-7A51-E548-A3B4-D62F588C5B48}" type="datetime1">
              <a:rPr lang="en-US" smtClean="0"/>
              <a:pPr/>
              <a:t>1/21/11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151" y="4822206"/>
            <a:ext cx="8511989" cy="1446975"/>
          </a:xfrm>
        </p:spPr>
        <p:txBody>
          <a:bodyPr lIns="0" tIns="0" rIns="0" bIns="0" anchor="t">
            <a:noAutofit/>
          </a:bodyPr>
          <a:lstStyle>
            <a:lvl1pPr algn="l">
              <a:lnSpc>
                <a:spcPts val="13800"/>
              </a:lnSpc>
              <a:defRPr sz="13500" b="1" cap="none" spc="-25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4874" y="3525980"/>
            <a:ext cx="8355714" cy="1270752"/>
          </a:xfrm>
        </p:spPr>
        <p:txBody>
          <a:bodyPr lIns="0" tIns="0" rIns="0" bIns="0" anchor="b">
            <a:normAutofit/>
          </a:bodyPr>
          <a:lstStyle>
            <a:lvl1pPr marL="0" indent="0" algn="l">
              <a:buNone/>
              <a:defRPr sz="4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Section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151" y="4822206"/>
            <a:ext cx="8511989" cy="1446975"/>
          </a:xfrm>
        </p:spPr>
        <p:txBody>
          <a:bodyPr lIns="0" tIns="0" rIns="0" bIns="0" anchor="t">
            <a:noAutofit/>
          </a:bodyPr>
          <a:lstStyle>
            <a:lvl1pPr algn="l">
              <a:lnSpc>
                <a:spcPts val="13800"/>
              </a:lnSpc>
              <a:defRPr sz="13500" b="1" cap="none" spc="-25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4874" y="3525980"/>
            <a:ext cx="4428426" cy="1270752"/>
          </a:xfrm>
        </p:spPr>
        <p:txBody>
          <a:bodyPr lIns="0" tIns="0" rIns="0" bIns="0" anchor="b">
            <a:normAutofit/>
          </a:bodyPr>
          <a:lstStyle>
            <a:lvl1pPr marL="0" indent="0" algn="l">
              <a:buNone/>
              <a:defRPr sz="4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Picture Placeholder 2"/>
          <p:cNvSpPr>
            <a:spLocks noGrp="1"/>
          </p:cNvSpPr>
          <p:nvPr>
            <p:ph type="pic" idx="13"/>
          </p:nvPr>
        </p:nvSpPr>
        <p:spPr>
          <a:xfrm rot="21263043">
            <a:off x="5231118" y="261015"/>
            <a:ext cx="3433660" cy="4204035"/>
          </a:xfrm>
          <a:prstGeom prst="rect">
            <a:avLst/>
          </a:prstGeom>
          <a:noFill/>
          <a:ln w="177800" cap="sq">
            <a:solidFill>
              <a:schemeClr val="tx1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</p:spTree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2012" y="2057400"/>
            <a:ext cx="3863788" cy="4068763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000"/>
            </a:lvl1pPr>
            <a:lvl2pPr>
              <a:spcBef>
                <a:spcPts val="600"/>
              </a:spcBef>
              <a:defRPr sz="1800"/>
            </a:lvl2pPr>
            <a:lvl3pPr>
              <a:spcBef>
                <a:spcPts val="600"/>
              </a:spcBef>
              <a:defRPr sz="1800"/>
            </a:lvl3pPr>
            <a:lvl4pPr>
              <a:spcBef>
                <a:spcPts val="600"/>
              </a:spcBef>
              <a:defRPr sz="1800"/>
            </a:lvl4pPr>
            <a:lvl5pPr>
              <a:spcBef>
                <a:spcPts val="600"/>
              </a:spcBef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1646" y="2057400"/>
            <a:ext cx="3867912" cy="4068763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000"/>
            </a:lvl1pPr>
            <a:lvl2pPr>
              <a:spcBef>
                <a:spcPts val="600"/>
              </a:spcBef>
              <a:defRPr sz="1800"/>
            </a:lvl2pPr>
            <a:lvl3pPr>
              <a:spcBef>
                <a:spcPts val="600"/>
              </a:spcBef>
              <a:defRPr sz="1800"/>
            </a:lvl3pPr>
            <a:lvl4pPr>
              <a:spcBef>
                <a:spcPts val="600"/>
              </a:spcBef>
              <a:defRPr sz="1800"/>
            </a:lvl4pPr>
            <a:lvl5pPr>
              <a:spcBef>
                <a:spcPts val="600"/>
              </a:spcBef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04BEA-F59F-DB49-9B51-BCF4A6BA0B20}" type="datetime1">
              <a:rPr lang="en-US" smtClean="0"/>
              <a:pPr/>
              <a:t>1/21/11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775" y="582706"/>
            <a:ext cx="7918450" cy="788894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5545" y="1546412"/>
            <a:ext cx="3867912" cy="464950"/>
          </a:xfrm>
        </p:spPr>
        <p:txBody>
          <a:bodyPr anchor="b">
            <a:noAutofit/>
          </a:bodyPr>
          <a:lstStyle>
            <a:lvl1pPr marL="0" indent="0" algn="ctr">
              <a:buNone/>
              <a:defRPr sz="26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936" y="2147887"/>
            <a:ext cx="3867912" cy="3951288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000"/>
            </a:lvl1pPr>
            <a:lvl2pPr>
              <a:spcBef>
                <a:spcPts val="600"/>
              </a:spcBef>
              <a:defRPr sz="1800"/>
            </a:lvl2pPr>
            <a:lvl3pPr>
              <a:spcBef>
                <a:spcPts val="600"/>
              </a:spcBef>
              <a:defRPr sz="1800"/>
            </a:lvl3pPr>
            <a:lvl4pPr>
              <a:spcBef>
                <a:spcPts val="600"/>
              </a:spcBef>
              <a:defRPr sz="1800"/>
            </a:lvl4pPr>
            <a:lvl5pPr>
              <a:spcBef>
                <a:spcPts val="600"/>
              </a:spcBef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313" y="1545018"/>
            <a:ext cx="3867912" cy="466344"/>
          </a:xfrm>
        </p:spPr>
        <p:txBody>
          <a:bodyPr anchor="b">
            <a:noAutofit/>
          </a:bodyPr>
          <a:lstStyle>
            <a:lvl1pPr marL="0" indent="0" algn="ctr">
              <a:buNone/>
              <a:defRPr sz="26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313" y="2147887"/>
            <a:ext cx="3867912" cy="3951288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000"/>
            </a:lvl1pPr>
            <a:lvl2pPr>
              <a:spcBef>
                <a:spcPts val="600"/>
              </a:spcBef>
              <a:defRPr sz="1800"/>
            </a:lvl2pPr>
            <a:lvl3pPr>
              <a:spcBef>
                <a:spcPts val="600"/>
              </a:spcBef>
              <a:defRPr sz="1800"/>
            </a:lvl3pPr>
            <a:lvl4pPr>
              <a:spcBef>
                <a:spcPts val="600"/>
              </a:spcBef>
              <a:defRPr sz="1800"/>
            </a:lvl4pPr>
            <a:lvl5pPr>
              <a:spcBef>
                <a:spcPts val="600"/>
              </a:spcBef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6C878-07FA-774C-8557-8E4895BED4EC}" type="datetime1">
              <a:rPr lang="en-US" smtClean="0"/>
              <a:pPr/>
              <a:t>1/21/11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>
          <a:xfrm flipH="1">
            <a:off x="4574241" y="1694516"/>
            <a:ext cx="18288" cy="4389120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75000"/>
                </a:schemeClr>
              </a:gs>
              <a:gs pos="100000">
                <a:schemeClr val="tx2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 flipH="1">
            <a:off x="4574241" y="1694516"/>
            <a:ext cx="18288" cy="4389120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75000"/>
                </a:schemeClr>
              </a:gs>
              <a:gs pos="100000">
                <a:schemeClr val="tx2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 flipH="1">
            <a:off x="4574241" y="1694516"/>
            <a:ext cx="18288" cy="4389120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75000"/>
                </a:schemeClr>
              </a:gs>
              <a:gs pos="100000">
                <a:schemeClr val="tx2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 flipH="1">
            <a:off x="4574241" y="1694516"/>
            <a:ext cx="18288" cy="4389120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75000"/>
                </a:schemeClr>
              </a:gs>
              <a:gs pos="100000">
                <a:schemeClr val="tx2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B4712-7C0C-6645-A984-812444304AAF}" type="datetime1">
              <a:rPr lang="en-US" smtClean="0"/>
              <a:pPr/>
              <a:t>1/21/11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83BC5-5810-BC41-A276-4D11519E1F2D}" type="datetime1">
              <a:rPr lang="en-US" smtClean="0"/>
              <a:pPr/>
              <a:t>1/21/11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1825" y="1720103"/>
            <a:ext cx="3657600" cy="1162050"/>
          </a:xfrm>
        </p:spPr>
        <p:txBody>
          <a:bodyPr anchor="b">
            <a:noAutofit/>
          </a:bodyPr>
          <a:lstStyle>
            <a:lvl1pPr algn="ctr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92650" y="658906"/>
            <a:ext cx="3819338" cy="5467258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000"/>
            </a:lvl1pPr>
            <a:lvl2pPr>
              <a:spcBef>
                <a:spcPts val="600"/>
              </a:spcBef>
              <a:defRPr sz="1800"/>
            </a:lvl2pPr>
            <a:lvl3pPr>
              <a:spcBef>
                <a:spcPts val="600"/>
              </a:spcBef>
              <a:defRPr sz="1800"/>
            </a:lvl3pPr>
            <a:lvl4pPr>
              <a:spcBef>
                <a:spcPts val="600"/>
              </a:spcBef>
              <a:defRPr sz="1800"/>
            </a:lvl4pPr>
            <a:lvl5pPr>
              <a:spcBef>
                <a:spcPts val="600"/>
              </a:spcBef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1825" y="2877671"/>
            <a:ext cx="3657600" cy="2339788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EC1A6-0E47-EC4B-B1D9-01FBD83B5595}" type="datetime1">
              <a:rPr lang="en-US" smtClean="0"/>
              <a:pPr/>
              <a:t>1/21/11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1823" y="1227427"/>
            <a:ext cx="3657600" cy="566738"/>
          </a:xfrm>
        </p:spPr>
        <p:txBody>
          <a:bodyPr anchor="b">
            <a:no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194096">
            <a:off x="4845353" y="975801"/>
            <a:ext cx="3496570" cy="4747249"/>
          </a:xfrm>
          <a:prstGeom prst="rect">
            <a:avLst/>
          </a:prstGeom>
          <a:noFill/>
          <a:ln w="177800" cap="sq">
            <a:solidFill>
              <a:schemeClr val="tx1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1823" y="1799793"/>
            <a:ext cx="3657600" cy="3991408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6722D-5DA5-A841-A573-081E2633332D}" type="datetime1">
              <a:rPr lang="en-US" smtClean="0"/>
              <a:pPr/>
              <a:t>1/21/11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011" y="4329953"/>
            <a:ext cx="7907151" cy="927847"/>
          </a:xfrm>
        </p:spPr>
        <p:txBody>
          <a:bodyPr anchor="b" anchorCtr="0">
            <a:noAutofit/>
          </a:bodyPr>
          <a:lstStyle>
            <a:lvl1pPr algn="l">
              <a:defRPr sz="36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85742-AC98-5B4A-A547-5622B6E9E09D}" type="datetime1">
              <a:rPr lang="en-US" smtClean="0"/>
              <a:pPr/>
              <a:t>1/21/11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634196" y="5257800"/>
            <a:ext cx="7904950" cy="9906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0" indent="0">
              <a:buNone/>
              <a:defRPr sz="1800"/>
            </a:lvl2pPr>
            <a:lvl3pPr marL="0" indent="0">
              <a:buNone/>
              <a:defRPr sz="1800"/>
            </a:lvl3pPr>
            <a:lvl4pPr marL="0" indent="0">
              <a:buNone/>
              <a:defRPr sz="1800"/>
            </a:lvl4pPr>
            <a:lvl5pPr marL="0" indent="0">
              <a:buNone/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 rot="319004">
            <a:off x="2075968" y="741009"/>
            <a:ext cx="4914362" cy="3240064"/>
          </a:xfrm>
          <a:prstGeom prst="rect">
            <a:avLst/>
          </a:prstGeom>
          <a:noFill/>
          <a:ln w="177800" cap="sq">
            <a:solidFill>
              <a:schemeClr val="tx1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</p:spTree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2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idx="14"/>
          </p:nvPr>
        </p:nvSpPr>
        <p:spPr>
          <a:xfrm rot="21346724">
            <a:off x="436037" y="494284"/>
            <a:ext cx="4663440" cy="3030003"/>
          </a:xfrm>
          <a:prstGeom prst="rect">
            <a:avLst/>
          </a:prstGeom>
          <a:noFill/>
          <a:ln w="177800" cap="sq">
            <a:solidFill>
              <a:schemeClr val="tx1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011" y="4329953"/>
            <a:ext cx="7907151" cy="927847"/>
          </a:xfrm>
        </p:spPr>
        <p:txBody>
          <a:bodyPr anchor="b" anchorCtr="0">
            <a:noAutofit/>
          </a:bodyPr>
          <a:lstStyle>
            <a:lvl1pPr algn="l">
              <a:defRPr sz="36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85742-AC98-5B4A-A547-5622B6E9E09D}" type="datetime1">
              <a:rPr lang="en-US" smtClean="0"/>
              <a:pPr/>
              <a:t>1/21/11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634196" y="5257800"/>
            <a:ext cx="7904950" cy="9906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0" indent="0">
              <a:buNone/>
              <a:defRPr sz="1800"/>
            </a:lvl2pPr>
            <a:lvl3pPr marL="0" indent="0">
              <a:buNone/>
              <a:defRPr sz="1800"/>
            </a:lvl3pPr>
            <a:lvl4pPr marL="0" indent="0">
              <a:buNone/>
              <a:defRPr sz="1800"/>
            </a:lvl4pPr>
            <a:lvl5pPr marL="0" indent="0">
              <a:buNone/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 rot="152337">
            <a:off x="4118577" y="735553"/>
            <a:ext cx="4663440" cy="3030003"/>
          </a:xfrm>
          <a:prstGeom prst="rect">
            <a:avLst/>
          </a:prstGeom>
          <a:noFill/>
          <a:ln w="177800" cap="sq">
            <a:solidFill>
              <a:schemeClr val="tx1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</p:spTree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>
            <a:normAutofit/>
          </a:bodyPr>
          <a:lstStyle>
            <a:lvl1pPr>
              <a:spcBef>
                <a:spcPts val="2000"/>
              </a:spcBef>
              <a:defRPr/>
            </a:lvl1pPr>
            <a:lvl2pPr>
              <a:spcBef>
                <a:spcPts val="600"/>
              </a:spcBef>
              <a:defRPr/>
            </a:lvl2pPr>
            <a:lvl3pPr>
              <a:spcBef>
                <a:spcPts val="600"/>
              </a:spcBef>
              <a:defRPr/>
            </a:lvl3pPr>
            <a:lvl4pPr>
              <a:spcBef>
                <a:spcPts val="600"/>
              </a:spcBef>
              <a:defRPr/>
            </a:lvl4pPr>
            <a:lvl5pPr>
              <a:spcBef>
                <a:spcPts val="600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14765-1BB1-274A-8F38-4989F72708BB}" type="datetime1">
              <a:rPr lang="en-US" smtClean="0"/>
              <a:pPr/>
              <a:t>1/21/11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72400" y="685801"/>
            <a:ext cx="757518" cy="5440680"/>
          </a:xfrm>
        </p:spPr>
        <p:txBody>
          <a:bodyPr vert="eaVert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31825" y="685801"/>
            <a:ext cx="6561137" cy="5440680"/>
          </a:xfrm>
        </p:spPr>
        <p:txBody>
          <a:bodyPr vert="eaVer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915A4-CCC2-A141-88B2-DD5310C0CEF5}" type="datetime1">
              <a:rPr lang="en-US" smtClean="0"/>
              <a:pPr/>
              <a:t>1/21/11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4" Type="http://schemas.openxmlformats.org/officeDocument/2006/relationships/slideLayout" Target="../slideLayouts/slideLayout14.xml"/><Relationship Id="rId4" Type="http://schemas.openxmlformats.org/officeDocument/2006/relationships/slideLayout" Target="../slideLayouts/slideLayout4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12775" y="582706"/>
            <a:ext cx="7918450" cy="788894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8358" y="2044700"/>
            <a:ext cx="7167284" cy="40814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275294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fld id="{6FC85742-AC98-5B4A-A547-5622B6E9E09D}" type="datetime1">
              <a:rPr lang="en-US" smtClean="0"/>
              <a:pPr/>
              <a:t>1/21/11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05318" y="6275294"/>
            <a:ext cx="56432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77200" y="6275294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</a:defRPr>
            </a:lvl1pPr>
          </a:lstStyle>
          <a:p>
            <a:fld id="{A1A03BBE-D9E5-7546-B009-EDCC2C80495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r:id="rId1"/>
    <p:sldLayoutId r:id="rId2"/>
    <p:sldLayoutId r:id="rId3"/>
    <p:sldLayoutId r:id="rId4"/>
    <p:sldLayoutId r:id="rId5"/>
    <p:sldLayoutId r:id="rId6"/>
    <p:sldLayoutId r:id="rId7"/>
    <p:sldLayoutId r:id="rId8"/>
    <p:sldLayoutId r:id="rId9"/>
    <p:sldLayoutId r:id="rId10"/>
    <p:sldLayoutId r:id="rId11"/>
    <p:sldLayoutId r:id="rId12"/>
    <p:sldLayoutId r:id="rId13"/>
    <p:sldLayoutId r:id="rId14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2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chemeClr val="bg2"/>
        </a:buClr>
        <a:buSzPct val="90000"/>
        <a:buFont typeface="Wingdings 2" pitchFamily="18" charset="2"/>
        <a:buChar char="Ü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ct val="20000"/>
        </a:spcBef>
        <a:buClr>
          <a:schemeClr val="bg2">
            <a:lumMod val="60000"/>
            <a:lumOff val="40000"/>
          </a:schemeClr>
        </a:buClr>
        <a:buSzPct val="90000"/>
        <a:buFont typeface="Wingdings 2" pitchFamily="18" charset="2"/>
        <a:buChar char="Ü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35050" indent="-349250" algn="l" defTabSz="914400" rtl="0" eaLnBrk="1" latinLnBrk="0" hangingPunct="1">
        <a:spcBef>
          <a:spcPct val="20000"/>
        </a:spcBef>
        <a:buClr>
          <a:schemeClr val="bg2"/>
        </a:buClr>
        <a:buSzPct val="90000"/>
        <a:buFont typeface="Wingdings 2" pitchFamily="18" charset="2"/>
        <a:buChar char="Ü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336550" algn="l" defTabSz="914400" rtl="0" eaLnBrk="1" latinLnBrk="0" hangingPunct="1">
        <a:spcBef>
          <a:spcPct val="20000"/>
        </a:spcBef>
        <a:buClr>
          <a:schemeClr val="bg2">
            <a:lumMod val="60000"/>
            <a:lumOff val="40000"/>
          </a:schemeClr>
        </a:buClr>
        <a:buSzPct val="90000"/>
        <a:buFont typeface="Wingdings 2" pitchFamily="18" charset="2"/>
        <a:buChar char="Ü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720850" indent="-349250" algn="l" defTabSz="914400" rtl="0" eaLnBrk="1" latinLnBrk="0" hangingPunct="1">
        <a:spcBef>
          <a:spcPct val="20000"/>
        </a:spcBef>
        <a:buClr>
          <a:schemeClr val="bg2"/>
        </a:buClr>
        <a:buSzPct val="90000"/>
        <a:buFont typeface="Wingdings 2" pitchFamily="18" charset="2"/>
        <a:buChar char="Ü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3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3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4" Type="http://schemas.openxmlformats.org/officeDocument/2006/relationships/oleObject" Target="!OLE_LINK3" TargetMode="External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Relationship Id="rId3" Type="http://schemas.openxmlformats.org/officeDocument/2006/relationships/oleObject" Target="!OLE_LINK1" TargetMode="External"/></Relationships>
</file>

<file path=ppt/slides/_rels/slide29.xml.rels><?xml version="1.0" encoding="UTF-8" standalone="yes"?>
<Relationships xmlns="http://schemas.openxmlformats.org/package/2006/relationships"><Relationship Id="rId4" Type="http://schemas.openxmlformats.org/officeDocument/2006/relationships/oleObject" Target="!OLE_LINK4" TargetMode="External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Relationship Id="rId3" Type="http://schemas.openxmlformats.org/officeDocument/2006/relationships/image" Target="../media/image14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3" Type="http://schemas.openxmlformats.org/officeDocument/2006/relationships/oleObject" Target="!OLE_LINK5" TargetMode="External"/><Relationship Id="rId1" Type="http://schemas.openxmlformats.org/officeDocument/2006/relationships/vmlDrawing" Target="../drawings/vmlDrawing3.vml"/></Relationships>
</file>

<file path=ppt/slides/_rels/slide31.xml.rels><?xml version="1.0" encoding="UTF-8" standalone="yes"?>
<Relationships xmlns="http://schemas.openxmlformats.org/package/2006/relationships"><Relationship Id="rId4" Type="http://schemas.openxmlformats.org/officeDocument/2006/relationships/oleObject" Target="!OLE_LINK6" TargetMode="External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2.xml"/><Relationship Id="rId3" Type="http://schemas.openxmlformats.org/officeDocument/2006/relationships/image" Target="../media/image17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151" y="4572825"/>
            <a:ext cx="8511989" cy="1446975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5400" dirty="0" smtClean="0"/>
              <a:t>Empirical Software Engineering, Version 2.0 </a:t>
            </a:r>
            <a:endParaRPr lang="en-US" sz="7200" dirty="0"/>
          </a:p>
        </p:txBody>
      </p:sp>
      <p:sp>
        <p:nvSpPr>
          <p:cNvPr id="3" name="Subtitle 2"/>
          <p:cNvSpPr>
            <a:spLocks noGrp="1"/>
          </p:cNvSpPr>
          <p:nvPr>
            <p:ph type="body" idx="1"/>
          </p:nvPr>
        </p:nvSpPr>
        <p:spPr>
          <a:xfrm>
            <a:off x="384874" y="2133600"/>
            <a:ext cx="4428426" cy="2032752"/>
          </a:xfrm>
        </p:spPr>
        <p:txBody>
          <a:bodyPr>
            <a:normAutofit/>
          </a:bodyPr>
          <a:lstStyle/>
          <a:p>
            <a:r>
              <a:rPr lang="en-US" sz="2000" dirty="0" smtClean="0"/>
              <a:t>Tim Menzies</a:t>
            </a:r>
            <a:r>
              <a:rPr lang="en-US" sz="2000" dirty="0" smtClean="0"/>
              <a:t>  (</a:t>
            </a:r>
            <a:r>
              <a:rPr lang="en-US" sz="2000" dirty="0" smtClean="0"/>
              <a:t>WVU, USA)</a:t>
            </a:r>
            <a:br>
              <a:rPr lang="en-US" sz="2000" dirty="0" smtClean="0"/>
            </a:br>
            <a:r>
              <a:rPr lang="en-US" sz="2000" dirty="0" smtClean="0"/>
              <a:t>Forrest </a:t>
            </a:r>
            <a:r>
              <a:rPr lang="en-US" sz="2000" dirty="0" smtClean="0"/>
              <a:t>Shull   </a:t>
            </a:r>
            <a:r>
              <a:rPr lang="en-US" sz="2000" dirty="0" smtClean="0"/>
              <a:t>(Fraunhofer , USA)</a:t>
            </a:r>
          </a:p>
          <a:p>
            <a:r>
              <a:rPr lang="en-US" sz="2000" dirty="0" smtClean="0"/>
              <a:t>John Grundy (Swinburne, Oz)</a:t>
            </a:r>
          </a:p>
          <a:p>
            <a:r>
              <a:rPr lang="en-US" sz="2000" dirty="0" smtClean="0"/>
              <a:t>Jan27-2011</a:t>
            </a:r>
            <a:endParaRPr lang="en-US" sz="2000" dirty="0"/>
          </a:p>
        </p:txBody>
      </p:sp>
      <p:pic>
        <p:nvPicPr>
          <p:cNvPr id="8" name="Picture Placeholder 7" descr="dm.jpg"/>
          <p:cNvPicPr>
            <a:picLocks noGrp="1" noChangeAspect="1"/>
          </p:cNvPicPr>
          <p:nvPr>
            <p:ph type="pic" idx="13"/>
          </p:nvPr>
        </p:nvPicPr>
        <p:blipFill>
          <a:blip r:embed="rId2"/>
          <a:srcRect l="6060" r="6060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We need to do more “data mining”</a:t>
            </a:r>
          </a:p>
          <a:p>
            <a:pPr lvl="1"/>
            <a:r>
              <a:rPr lang="en-US" dirty="0" smtClean="0"/>
              <a:t>Not just on different projects</a:t>
            </a:r>
          </a:p>
          <a:p>
            <a:pPr lvl="1"/>
            <a:r>
              <a:rPr lang="en-US" dirty="0" smtClean="0"/>
              <a:t>But again and again on the same project</a:t>
            </a:r>
          </a:p>
          <a:p>
            <a:r>
              <a:rPr lang="en-US" dirty="0" smtClean="0"/>
              <a:t>And by “data Mining” we really mean</a:t>
            </a:r>
          </a:p>
          <a:p>
            <a:pPr lvl="1"/>
            <a:r>
              <a:rPr lang="en-US" dirty="0" smtClean="0"/>
              <a:t>Automated agents that implement</a:t>
            </a:r>
          </a:p>
          <a:p>
            <a:pPr lvl="2"/>
            <a:r>
              <a:rPr lang="en-US" dirty="0" smtClean="0"/>
              <a:t>prediction</a:t>
            </a:r>
          </a:p>
          <a:p>
            <a:pPr lvl="2"/>
            <a:r>
              <a:rPr lang="en-US" dirty="0" smtClean="0"/>
              <a:t>monitoring</a:t>
            </a:r>
          </a:p>
          <a:p>
            <a:pPr lvl="2"/>
            <a:r>
              <a:rPr lang="en-US" dirty="0" smtClean="0"/>
              <a:t>diagnosis,</a:t>
            </a:r>
          </a:p>
          <a:p>
            <a:pPr lvl="2"/>
            <a:r>
              <a:rPr lang="en-US" dirty="0" smtClean="0"/>
              <a:t>Planning</a:t>
            </a:r>
          </a:p>
          <a:p>
            <a:pPr lvl="2"/>
            <a:r>
              <a:rPr lang="en-US" dirty="0" smtClean="0"/>
              <a:t>Adaptive business intelligence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A1A03BBE-D9E5-7546-B009-EDCC2C804958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This talk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plea for industrial partners to aid in this research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306388" y="914400"/>
            <a:ext cx="8513762" cy="4800600"/>
          </a:xfrm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en-US" sz="13000" dirty="0" smtClean="0"/>
              <a:t>Science 2.0</a:t>
            </a:r>
            <a:endParaRPr lang="en-US" sz="13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Ben </a:t>
            </a:r>
            <a:r>
              <a:rPr lang="en-US" dirty="0" err="1" smtClean="0"/>
              <a:t>Shneiderman</a:t>
            </a:r>
            <a:r>
              <a:rPr lang="en-US" dirty="0" smtClean="0"/>
              <a:t>, Mar’08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growth of the World Wide Web ... continues to reorder whole disciplines and industries. ..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 smtClean="0"/>
              <a:t>It is time for researchers in science to take network collaboration to the next phase and reap the potential intellectual and </a:t>
            </a:r>
            <a:r>
              <a:rPr lang="en-US" dirty="0" smtClean="0"/>
              <a:t>societal </a:t>
            </a:r>
            <a:r>
              <a:rPr lang="en-US" dirty="0" smtClean="0"/>
              <a:t>payoffs.</a:t>
            </a:r>
            <a:r>
              <a:rPr lang="en-US" dirty="0" smtClean="0"/>
              <a:t> </a:t>
            </a:r>
            <a:br>
              <a:rPr lang="en-US" dirty="0" smtClean="0"/>
            </a:br>
            <a:endParaRPr lang="en-US" dirty="0" smtClean="0"/>
          </a:p>
          <a:p>
            <a:pPr lvl="1"/>
            <a:r>
              <a:rPr lang="en-US" dirty="0" smtClean="0"/>
              <a:t>-B</a:t>
            </a:r>
            <a:r>
              <a:rPr lang="en-US" dirty="0" smtClean="0"/>
              <a:t>. </a:t>
            </a:r>
            <a:r>
              <a:rPr lang="en-US" dirty="0" err="1" smtClean="0"/>
              <a:t>Shneiderman</a:t>
            </a:r>
            <a:r>
              <a:rPr lang="en-US" dirty="0" smtClean="0"/>
              <a:t>.</a:t>
            </a:r>
            <a:r>
              <a:rPr lang="en-US" dirty="0" smtClean="0"/>
              <a:t> </a:t>
            </a:r>
          </a:p>
          <a:p>
            <a:pPr lvl="1"/>
            <a:r>
              <a:rPr lang="en-US" dirty="0" smtClean="0"/>
              <a:t>Science </a:t>
            </a:r>
            <a:r>
              <a:rPr lang="en-US" dirty="0" smtClean="0"/>
              <a:t>2.0.</a:t>
            </a:r>
            <a:r>
              <a:rPr lang="en-US" dirty="0" smtClean="0"/>
              <a:t> </a:t>
            </a:r>
          </a:p>
          <a:p>
            <a:pPr lvl="1"/>
            <a:r>
              <a:rPr lang="en-US" dirty="0" smtClean="0"/>
              <a:t>Science</a:t>
            </a:r>
            <a:r>
              <a:rPr lang="en-US" dirty="0" smtClean="0"/>
              <a:t>, 319(7):1349–1350,</a:t>
            </a:r>
            <a:r>
              <a:rPr lang="en-US" dirty="0" smtClean="0"/>
              <a:t>  March 2008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306388" y="914400"/>
            <a:ext cx="8513762" cy="4800600"/>
          </a:xfrm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en-US" sz="13000" dirty="0" smtClean="0"/>
              <a:t>Science 2.0</a:t>
            </a:r>
            <a:endParaRPr lang="en-US" sz="13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9933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28700" y="1193800"/>
            <a:ext cx="7124700" cy="467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proposal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71916" y="5380037"/>
            <a:ext cx="7167284" cy="1554163"/>
          </a:xfrm>
        </p:spPr>
        <p:txBody>
          <a:bodyPr>
            <a:normAutofit/>
          </a:bodyPr>
          <a:lstStyle/>
          <a:p>
            <a:r>
              <a:rPr lang="en-US" dirty="0" smtClean="0"/>
              <a:t>Add </a:t>
            </a:r>
            <a:r>
              <a:rPr lang="en-US" dirty="0" smtClean="0"/>
              <a:t>roller skates </a:t>
            </a:r>
            <a:r>
              <a:rPr lang="en-US" dirty="0" smtClean="0"/>
              <a:t>to</a:t>
            </a:r>
            <a:r>
              <a:rPr lang="en-US" dirty="0" smtClean="0"/>
              <a:t> </a:t>
            </a:r>
            <a:r>
              <a:rPr lang="en-US" dirty="0" smtClean="0"/>
              <a:t> </a:t>
            </a:r>
            <a:r>
              <a:rPr lang="en-US" dirty="0" smtClean="0"/>
              <a:t>software engineering</a:t>
            </a:r>
          </a:p>
          <a:p>
            <a:r>
              <a:rPr lang="en-US" dirty="0" smtClean="0"/>
              <a:t>Always use</a:t>
            </a:r>
            <a:r>
              <a:rPr lang="en-US" dirty="0" smtClean="0"/>
              <a:t> DM (data mining)  on </a:t>
            </a:r>
            <a:r>
              <a:rPr lang="en-US" dirty="0" smtClean="0"/>
              <a:t>SE data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81200" y="1627684"/>
            <a:ext cx="5554685" cy="34777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12775" y="228600"/>
            <a:ext cx="7918450" cy="788894"/>
          </a:xfrm>
        </p:spPr>
        <p:txBody>
          <a:bodyPr/>
          <a:lstStyle/>
          <a:p>
            <a:r>
              <a:rPr lang="en-US" dirty="0" smtClean="0"/>
              <a:t>What can DM do </a:t>
            </a:r>
            <a:br>
              <a:rPr lang="en-US" dirty="0" smtClean="0"/>
            </a:br>
            <a:r>
              <a:rPr lang="en-US" dirty="0" smtClean="0"/>
              <a:t>(for software engineering?)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>
          <a:xfrm>
            <a:off x="632012" y="1828800"/>
            <a:ext cx="3863788" cy="4068763"/>
          </a:xfrm>
        </p:spPr>
        <p:txBody>
          <a:bodyPr>
            <a:normAutofit/>
          </a:bodyPr>
          <a:lstStyle/>
          <a:p>
            <a:r>
              <a:rPr lang="en-US" dirty="0" smtClean="0"/>
              <a:t>Process data</a:t>
            </a:r>
          </a:p>
          <a:p>
            <a:pPr lvl="1"/>
            <a:r>
              <a:rPr lang="en-US" dirty="0" smtClean="0"/>
              <a:t>Input: Developer skills, platform stability </a:t>
            </a:r>
            <a:endParaRPr lang="en-US" dirty="0" smtClean="0">
              <a:sym typeface="Wingdings"/>
            </a:endParaRPr>
          </a:p>
          <a:p>
            <a:pPr lvl="1"/>
            <a:r>
              <a:rPr lang="en-US" dirty="0" smtClean="0">
                <a:sym typeface="Wingdings"/>
              </a:rPr>
              <a:t>Output: effort estimation</a:t>
            </a:r>
          </a:p>
          <a:p>
            <a:pPr>
              <a:buNone/>
            </a:pPr>
            <a:r>
              <a:rPr lang="en-US" dirty="0" smtClean="0">
                <a:sym typeface="Wingdings"/>
              </a:rPr>
              <a:t> 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>
          <a:xfrm>
            <a:off x="4661646" y="1828800"/>
            <a:ext cx="3867912" cy="4068763"/>
          </a:xfrm>
        </p:spPr>
        <p:txBody>
          <a:bodyPr>
            <a:normAutofit/>
          </a:bodyPr>
          <a:lstStyle/>
          <a:p>
            <a:r>
              <a:rPr lang="en-US" dirty="0" smtClean="0">
                <a:sym typeface="Wingdings"/>
              </a:rPr>
              <a:t>Social data</a:t>
            </a:r>
          </a:p>
          <a:p>
            <a:pPr lvl="1"/>
            <a:r>
              <a:rPr lang="en-US" dirty="0" smtClean="0">
                <a:sym typeface="Wingdings"/>
              </a:rPr>
              <a:t>Input: e.g. which </a:t>
            </a:r>
            <a:r>
              <a:rPr lang="en-US" dirty="0" smtClean="0">
                <a:sym typeface="Wingdings"/>
              </a:rPr>
              <a:t>tester do </a:t>
            </a:r>
            <a:r>
              <a:rPr lang="en-US" dirty="0" smtClean="0">
                <a:sym typeface="Wingdings"/>
              </a:rPr>
              <a:t>you most respect?</a:t>
            </a:r>
          </a:p>
          <a:p>
            <a:pPr lvl="1"/>
            <a:r>
              <a:rPr lang="en-US" dirty="0" smtClean="0">
                <a:sym typeface="Wingdings"/>
              </a:rPr>
              <a:t>Output: predictions of what bugs gets fixed first</a:t>
            </a:r>
            <a:endParaRPr lang="en-US" dirty="0" smtClean="0">
              <a:sym typeface="Wingdings"/>
            </a:endParaRPr>
          </a:p>
          <a:p>
            <a:pPr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077200" y="6046694"/>
            <a:ext cx="609600" cy="365125"/>
          </a:xfrm>
        </p:spPr>
        <p:txBody>
          <a:bodyPr/>
          <a:lstStyle/>
          <a:p>
            <a:fld id="{A1A03BBE-D9E5-7546-B009-EDCC2C804958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9" name="Content Placeholder 6"/>
          <p:cNvSpPr txBox="1">
            <a:spLocks/>
          </p:cNvSpPr>
          <p:nvPr/>
        </p:nvSpPr>
        <p:spPr>
          <a:xfrm>
            <a:off x="685800" y="3505200"/>
            <a:ext cx="3863788" cy="4068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bg2"/>
              </a:buClr>
              <a:buSzPct val="90000"/>
              <a:buFont typeface="Wingdings 2" pitchFamily="18" charset="2"/>
              <a:buChar char="Ü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/>
              </a:rPr>
              <a:t>Product data</a:t>
            </a:r>
          </a:p>
          <a:p>
            <a:pPr marL="685800" marR="0" lvl="1" indent="-3365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bg2">
                  <a:lumMod val="60000"/>
                  <a:lumOff val="40000"/>
                </a:schemeClr>
              </a:buClr>
              <a:buSzPct val="90000"/>
              <a:buFont typeface="Wingdings 2" pitchFamily="18" charset="2"/>
              <a:buChar char="Ü"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/>
              </a:rPr>
              <a:t>Input: static code descriptions</a:t>
            </a:r>
          </a:p>
          <a:p>
            <a:pPr marL="685800" marR="0" lvl="1" indent="-3365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bg2">
                  <a:lumMod val="60000"/>
                  <a:lumOff val="40000"/>
                </a:schemeClr>
              </a:buClr>
              <a:buSzPct val="90000"/>
              <a:buFont typeface="Wingdings 2" pitchFamily="18" charset="2"/>
              <a:buChar char="Ü"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/>
              </a:rPr>
              <a:t>Output: defect predictors</a:t>
            </a:r>
          </a:p>
        </p:txBody>
      </p:sp>
      <p:sp>
        <p:nvSpPr>
          <p:cNvPr id="10" name="Content Placeholder 7"/>
          <p:cNvSpPr txBox="1">
            <a:spLocks/>
          </p:cNvSpPr>
          <p:nvPr/>
        </p:nvSpPr>
        <p:spPr>
          <a:xfrm>
            <a:off x="4724400" y="3581400"/>
            <a:ext cx="3867912" cy="4068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bg2"/>
              </a:buClr>
              <a:buSzPct val="90000"/>
              <a:buFont typeface="Wingdings 2" pitchFamily="18" charset="2"/>
              <a:buChar char="Ü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/>
              </a:rPr>
              <a:t>Trace data</a:t>
            </a:r>
          </a:p>
          <a:p>
            <a:pPr marL="685800" marR="0" lvl="1" indent="-3365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bg2">
                  <a:lumMod val="60000"/>
                  <a:lumOff val="40000"/>
                </a:schemeClr>
              </a:buClr>
              <a:buSzPct val="90000"/>
              <a:buFont typeface="Wingdings 2" pitchFamily="18" charset="2"/>
              <a:buChar char="Ü"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/>
              </a:rPr>
              <a:t>Input: what calls what?</a:t>
            </a:r>
          </a:p>
          <a:p>
            <a:pPr marL="685800" marR="0" lvl="1" indent="-3365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bg2">
                  <a:lumMod val="60000"/>
                  <a:lumOff val="40000"/>
                </a:schemeClr>
              </a:buClr>
              <a:buSzPct val="90000"/>
              <a:buFont typeface="Wingdings 2" pitchFamily="18" charset="2"/>
              <a:buChar char="Ü"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/>
              </a:rPr>
              <a:t>Output: call sequences</a:t>
            </a:r>
            <a:r>
              <a:rPr kumimoji="0" lang="en-US" sz="1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/>
              </a:rPr>
              <a:t> 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/>
              </a:rPr>
              <a:t>that lead to a core dump</a:t>
            </a:r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bg2"/>
              </a:buClr>
              <a:buSzPct val="90000"/>
              <a:buFont typeface="Wingdings 2" pitchFamily="18" charset="2"/>
              <a:buChar char="Ü"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 rot="5400000">
            <a:off x="2482197" y="4169617"/>
            <a:ext cx="4278219" cy="5378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rot="10800000" flipH="1" flipV="1">
            <a:off x="784412" y="3505200"/>
            <a:ext cx="7445188" cy="2301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rot="10800000" flipH="1" flipV="1">
            <a:off x="762001" y="5029200"/>
            <a:ext cx="7445188" cy="2301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Content Placeholder 6"/>
          <p:cNvSpPr txBox="1">
            <a:spLocks/>
          </p:cNvSpPr>
          <p:nvPr/>
        </p:nvSpPr>
        <p:spPr>
          <a:xfrm>
            <a:off x="685800" y="5029200"/>
            <a:ext cx="3863788" cy="4068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bg2"/>
              </a:buClr>
              <a:buSzPct val="90000"/>
              <a:buFont typeface="Wingdings 2" pitchFamily="18" charset="2"/>
              <a:buChar char="Ü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/>
              </a:rPr>
              <a:t>Usage</a:t>
            </a:r>
            <a:r>
              <a:rPr kumimoji="0" lang="en-US" sz="2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/>
              </a:rPr>
              <a:t> data</a:t>
            </a: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  <a:sym typeface="Wingdings"/>
            </a:endParaRPr>
          </a:p>
          <a:p>
            <a:pPr marL="685800" marR="0" lvl="1" indent="-3365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bg2">
                  <a:lumMod val="60000"/>
                  <a:lumOff val="40000"/>
                </a:schemeClr>
              </a:buClr>
              <a:buSzPct val="90000"/>
              <a:buFont typeface="Wingdings 2" pitchFamily="18" charset="2"/>
              <a:buChar char="Ü"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/>
              </a:rPr>
              <a:t>Input:  what is everyone </a:t>
            </a:r>
            <a:r>
              <a:rPr kumimoji="0" lang="en-US" sz="1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/>
              </a:rPr>
              <a:t> 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/>
              </a:rPr>
              <a:t>using?</a:t>
            </a:r>
          </a:p>
          <a:p>
            <a:pPr marL="685800" marR="0" lvl="1" indent="-3365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bg2">
                  <a:lumMod val="60000"/>
                  <a:lumOff val="40000"/>
                </a:schemeClr>
              </a:buClr>
              <a:buSzPct val="90000"/>
              <a:buFont typeface="Wingdings 2" pitchFamily="18" charset="2"/>
              <a:buChar char="Ü"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/>
              </a:rPr>
              <a:t>Output: recommendations on</a:t>
            </a:r>
            <a:r>
              <a:rPr kumimoji="0" lang="en-US" sz="1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/>
              </a:rPr>
              <a:t> where to browse next</a:t>
            </a:r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  <a:sym typeface="Wingdings"/>
            </a:endParaRPr>
          </a:p>
        </p:txBody>
      </p:sp>
      <p:sp>
        <p:nvSpPr>
          <p:cNvPr id="21" name="Content Placeholder 6"/>
          <p:cNvSpPr txBox="1">
            <a:spLocks/>
          </p:cNvSpPr>
          <p:nvPr/>
        </p:nvSpPr>
        <p:spPr>
          <a:xfrm>
            <a:off x="4823012" y="5105400"/>
            <a:ext cx="3863788" cy="4068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bg2"/>
              </a:buClr>
              <a:buSzPct val="90000"/>
              <a:buFont typeface="Wingdings 2" pitchFamily="18" charset="2"/>
              <a:buChar char="Ü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/>
              </a:rPr>
              <a:t>Any textual form</a:t>
            </a:r>
          </a:p>
          <a:p>
            <a:pPr marL="685800" marR="0" lvl="1" indent="-3365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bg2">
                  <a:lumMod val="60000"/>
                  <a:lumOff val="40000"/>
                </a:schemeClr>
              </a:buClr>
              <a:buSzPct val="90000"/>
              <a:buFont typeface="Wingdings 2" pitchFamily="18" charset="2"/>
              <a:buChar char="Ü"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/>
              </a:rPr>
              <a:t>Input: text of any artifact</a:t>
            </a:r>
          </a:p>
          <a:p>
            <a:pPr marL="685800" marR="0" lvl="1" indent="-3365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bg2">
                  <a:lumMod val="60000"/>
                  <a:lumOff val="40000"/>
                </a:schemeClr>
              </a:buClr>
              <a:buSzPct val="90000"/>
              <a:buFont typeface="Wingdings 2" pitchFamily="18" charset="2"/>
              <a:buChar char="Ü"/>
              <a:tabLst/>
              <a:defRPr/>
            </a:pPr>
            <a:r>
              <a:rPr lang="en-US" dirty="0" smtClean="0">
                <a:sym typeface="Wingdings"/>
              </a:rPr>
              <a:t>Output: e.g. 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/>
              </a:rPr>
              <a:t>fault localization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  <p:bldP spid="8" grpId="0" build="p"/>
      <p:bldP spid="9" grpId="0"/>
      <p:bldP spid="10" grpId="0"/>
      <p:bldP spid="20" grpId="0"/>
      <p:bldP spid="2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DM: extends research methods</a:t>
            </a:r>
            <a:endParaRPr lang="en-US" sz="400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SE research v1.0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Case studies</a:t>
            </a:r>
          </a:p>
          <a:p>
            <a:pPr lvl="1"/>
            <a:r>
              <a:rPr lang="en-US" dirty="0" smtClean="0"/>
              <a:t>Watch, don’t touch</a:t>
            </a:r>
          </a:p>
          <a:p>
            <a:r>
              <a:rPr lang="en-US" dirty="0" smtClean="0"/>
              <a:t>Experiments</a:t>
            </a:r>
          </a:p>
          <a:p>
            <a:pPr lvl="1"/>
            <a:r>
              <a:rPr lang="en-US" dirty="0" smtClean="0"/>
              <a:t>Vary a few conditions in a project</a:t>
            </a:r>
          </a:p>
          <a:p>
            <a:r>
              <a:rPr lang="en-US" dirty="0" smtClean="0"/>
              <a:t>Simple analysis</a:t>
            </a:r>
          </a:p>
          <a:p>
            <a:pPr lvl="1"/>
            <a:r>
              <a:rPr lang="en-US" dirty="0" smtClean="0"/>
              <a:t>A little ANOVA, regression, maybe a </a:t>
            </a:r>
            <a:r>
              <a:rPr lang="en-US" dirty="0" err="1" smtClean="0"/>
              <a:t>t</a:t>
            </a:r>
            <a:r>
              <a:rPr lang="en-US" dirty="0" smtClean="0"/>
              <a:t>-test</a:t>
            </a:r>
          </a:p>
          <a:p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SE research v2.0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/>
              <a:t>Data generators</a:t>
            </a:r>
          </a:p>
          <a:p>
            <a:pPr lvl="1"/>
            <a:r>
              <a:rPr lang="en-US" dirty="0" smtClean="0"/>
              <a:t>Case studies</a:t>
            </a:r>
          </a:p>
          <a:p>
            <a:pPr lvl="1"/>
            <a:r>
              <a:rPr lang="en-US" dirty="0" smtClean="0"/>
              <a:t>Experiments</a:t>
            </a:r>
          </a:p>
          <a:p>
            <a:r>
              <a:rPr lang="en-US" dirty="0" smtClean="0"/>
              <a:t>Data analysis</a:t>
            </a:r>
          </a:p>
          <a:p>
            <a:pPr lvl="1"/>
            <a:r>
              <a:rPr lang="en-US" dirty="0" smtClean="0"/>
              <a:t>10,000 of possible </a:t>
            </a:r>
            <a:br>
              <a:rPr lang="en-US" dirty="0" smtClean="0"/>
            </a:br>
            <a:r>
              <a:rPr lang="en-US" dirty="0" smtClean="0"/>
              <a:t>data miners</a:t>
            </a:r>
          </a:p>
          <a:p>
            <a:r>
              <a:rPr lang="en-US" dirty="0" smtClean="0"/>
              <a:t>Crowd-sourcing</a:t>
            </a:r>
          </a:p>
          <a:p>
            <a:pPr lvl="1"/>
            <a:r>
              <a:rPr lang="en-US" dirty="0" smtClean="0"/>
              <a:t>10,000 of possible analysts</a:t>
            </a:r>
          </a:p>
          <a:p>
            <a:pPr lvl="2"/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7" grpId="0" build="p"/>
      <p:bldP spid="8" grpId="0" build="p"/>
      <p:bldP spid="9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775" y="125506"/>
            <a:ext cx="7918450" cy="788894"/>
          </a:xfrm>
        </p:spPr>
        <p:txBody>
          <a:bodyPr>
            <a:noAutofit/>
          </a:bodyPr>
          <a:lstStyle/>
          <a:p>
            <a:r>
              <a:rPr lang="en-US" sz="3600" dirty="0" smtClean="0"/>
              <a:t>DM patches problems with</a:t>
            </a:r>
            <a:br>
              <a:rPr lang="en-US" sz="3600" dirty="0" smtClean="0"/>
            </a:br>
            <a:r>
              <a:rPr lang="en-US" sz="3600" dirty="0" smtClean="0"/>
              <a:t>Case-Study Research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33537"/>
            <a:ext cx="5584472" cy="4641757"/>
          </a:xfrm>
        </p:spPr>
        <p:txBody>
          <a:bodyPr>
            <a:normAutofit/>
          </a:bodyPr>
          <a:lstStyle/>
          <a:p>
            <a:r>
              <a:rPr lang="en-US" dirty="0" smtClean="0"/>
              <a:t>Case studies: powerful for defining problems, highlighting open issues</a:t>
            </a:r>
          </a:p>
          <a:p>
            <a:r>
              <a:rPr lang="en-US" dirty="0" smtClean="0"/>
              <a:t>Has documented 100s of candidate methods for improving SE development</a:t>
            </a:r>
          </a:p>
          <a:p>
            <a:r>
              <a:rPr lang="en-US" dirty="0" smtClean="0"/>
              <a:t>e.g. </a:t>
            </a:r>
            <a:r>
              <a:rPr lang="en-US" dirty="0" err="1" smtClean="0"/>
              <a:t>Kitchenham</a:t>
            </a:r>
            <a:r>
              <a:rPr lang="en-US" dirty="0" smtClean="0"/>
              <a:t> et. Al  IEEE TSE, 2007, </a:t>
            </a:r>
          </a:p>
          <a:p>
            <a:pPr lvl="1"/>
            <a:r>
              <a:rPr lang="en-US" dirty="0" smtClean="0"/>
              <a:t>Cross versus Within-Company Cost Estimation</a:t>
            </a:r>
          </a:p>
          <a:p>
            <a:pPr lvl="1"/>
            <a:r>
              <a:rPr lang="en-US" dirty="0" smtClean="0"/>
              <a:t>Spawned a sub-culture of researchers </a:t>
            </a:r>
          </a:p>
          <a:p>
            <a:pPr lvl="2"/>
            <a:r>
              <a:rPr lang="en-US" dirty="0" smtClean="0"/>
              <a:t>checking if what works </a:t>
            </a:r>
            <a:r>
              <a:rPr lang="en-US" u="sng" dirty="0" smtClean="0"/>
              <a:t>here </a:t>
            </a:r>
            <a:r>
              <a:rPr lang="en-US" dirty="0" smtClean="0"/>
              <a:t>also works </a:t>
            </a:r>
            <a:r>
              <a:rPr lang="en-US" u="sng" dirty="0" smtClean="0"/>
              <a:t>there</a:t>
            </a:r>
            <a:r>
              <a:rPr lang="en-US" dirty="0" smtClean="0"/>
              <a:t>. 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10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4343400" y="3200400"/>
            <a:ext cx="1765299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72200" y="1371599"/>
            <a:ext cx="1828800" cy="29188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775" y="430306"/>
            <a:ext cx="7918450" cy="788894"/>
          </a:xfrm>
        </p:spPr>
        <p:txBody>
          <a:bodyPr>
            <a:noAutofit/>
          </a:bodyPr>
          <a:lstStyle/>
          <a:p>
            <a:r>
              <a:rPr lang="en-US" sz="3600" dirty="0" smtClean="0"/>
              <a:t>Case</a:t>
            </a:r>
            <a:r>
              <a:rPr lang="en-US" sz="3600" dirty="0" smtClean="0"/>
              <a:t>-Study </a:t>
            </a:r>
            <a:r>
              <a:rPr lang="en-US" sz="3600" dirty="0" smtClean="0"/>
              <a:t>Research: Has Limits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33537"/>
            <a:ext cx="5584472" cy="4641757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Too slow </a:t>
            </a:r>
          </a:p>
          <a:p>
            <a:pPr lvl="1"/>
            <a:r>
              <a:rPr lang="en-US" dirty="0" smtClean="0"/>
              <a:t>Years to produce conclusions</a:t>
            </a:r>
          </a:p>
          <a:p>
            <a:pPr lvl="1"/>
            <a:r>
              <a:rPr lang="en-US" dirty="0" smtClean="0"/>
              <a:t>Meanwhile, technology base changes</a:t>
            </a:r>
          </a:p>
          <a:p>
            <a:r>
              <a:rPr lang="en-US" dirty="0" smtClean="0"/>
              <a:t>Too many candidate methods</a:t>
            </a:r>
          </a:p>
          <a:p>
            <a:pPr lvl="1"/>
            <a:r>
              <a:rPr lang="en-US" dirty="0" smtClean="0"/>
              <a:t>No guidance on what methods to apply to particular projects</a:t>
            </a:r>
          </a:p>
          <a:p>
            <a:r>
              <a:rPr lang="en-US" dirty="0" smtClean="0"/>
              <a:t>Little generality</a:t>
            </a:r>
          </a:p>
          <a:p>
            <a:pPr lvl="1"/>
            <a:r>
              <a:rPr lang="en-US" dirty="0" smtClean="0"/>
              <a:t>Zimmermann et. al,  FSE 2009</a:t>
            </a:r>
          </a:p>
          <a:p>
            <a:pPr lvl="2"/>
            <a:r>
              <a:rPr lang="en-US" dirty="0" smtClean="0"/>
              <a:t>662 times : learn </a:t>
            </a:r>
            <a:r>
              <a:rPr lang="en-US" u="sng" dirty="0" smtClean="0"/>
              <a:t>here</a:t>
            </a:r>
            <a:r>
              <a:rPr lang="en-US" dirty="0" smtClean="0"/>
              <a:t>, test </a:t>
            </a:r>
            <a:r>
              <a:rPr lang="en-US" u="sng" dirty="0" smtClean="0"/>
              <a:t>there</a:t>
            </a:r>
          </a:p>
          <a:p>
            <a:pPr lvl="2"/>
            <a:r>
              <a:rPr lang="en-US" dirty="0" smtClean="0"/>
              <a:t>Worked in  4% of pairs</a:t>
            </a:r>
          </a:p>
          <a:p>
            <a:pPr lvl="1"/>
            <a:r>
              <a:rPr lang="en-US" dirty="0" smtClean="0"/>
              <a:t>Many similar no-generality results</a:t>
            </a:r>
          </a:p>
          <a:p>
            <a:pPr lvl="2"/>
            <a:r>
              <a:rPr lang="en-US" dirty="0" smtClean="0"/>
              <a:t>Chpt1, Menzies &amp; Shull</a:t>
            </a:r>
          </a:p>
          <a:p>
            <a:pPr lvl="2"/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72200" y="1371599"/>
            <a:ext cx="1828800" cy="29188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79948" y="4318000"/>
            <a:ext cx="1828800" cy="2397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1" name="Straight Connector 10"/>
          <p:cNvCxnSpPr/>
          <p:nvPr/>
        </p:nvCxnSpPr>
        <p:spPr>
          <a:xfrm>
            <a:off x="5181600" y="5715000"/>
            <a:ext cx="998349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775" y="381000"/>
            <a:ext cx="7918450" cy="788894"/>
          </a:xfrm>
        </p:spPr>
        <p:txBody>
          <a:bodyPr>
            <a:noAutofit/>
          </a:bodyPr>
          <a:lstStyle/>
          <a:p>
            <a:r>
              <a:rPr lang="en-US" sz="3600" dirty="0" smtClean="0"/>
              <a:t>Case</a:t>
            </a:r>
            <a:r>
              <a:rPr lang="en-US" sz="3600" dirty="0" smtClean="0"/>
              <a:t>-</a:t>
            </a:r>
            <a:r>
              <a:rPr lang="en-US" sz="3600" dirty="0" smtClean="0"/>
              <a:t>studies + DM = </a:t>
            </a:r>
            <a:br>
              <a:rPr lang="en-US" sz="3600" dirty="0" smtClean="0"/>
            </a:br>
            <a:r>
              <a:rPr lang="en-US" sz="3600" dirty="0" smtClean="0"/>
              <a:t>Better Research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0999" y="1633537"/>
            <a:ext cx="8150225" cy="4641757"/>
          </a:xfrm>
        </p:spPr>
        <p:txBody>
          <a:bodyPr>
            <a:normAutofit/>
          </a:bodyPr>
          <a:lstStyle/>
          <a:p>
            <a:r>
              <a:rPr lang="en-US" dirty="0" smtClean="0"/>
              <a:t>Propose a partnership between </a:t>
            </a:r>
          </a:p>
          <a:p>
            <a:pPr lvl="1"/>
            <a:r>
              <a:rPr lang="en-US" dirty="0" smtClean="0"/>
              <a:t>case study research </a:t>
            </a:r>
          </a:p>
          <a:p>
            <a:pPr lvl="1"/>
            <a:r>
              <a:rPr lang="en-US" dirty="0" smtClean="0"/>
              <a:t>And data mining</a:t>
            </a:r>
          </a:p>
          <a:p>
            <a:r>
              <a:rPr lang="en-US" dirty="0" smtClean="0"/>
              <a:t>Data mining is stupid</a:t>
            </a:r>
          </a:p>
          <a:p>
            <a:pPr lvl="1"/>
            <a:r>
              <a:rPr lang="en-US" dirty="0" smtClean="0"/>
              <a:t>Syntactic, no business knowledge</a:t>
            </a:r>
          </a:p>
          <a:p>
            <a:r>
              <a:rPr lang="en-US" dirty="0" smtClean="0"/>
              <a:t>Case studies are too slow</a:t>
            </a:r>
          </a:p>
          <a:p>
            <a:pPr lvl="1"/>
            <a:r>
              <a:rPr lang="en-US" dirty="0" smtClean="0"/>
              <a:t>And to check for generality? Even slower</a:t>
            </a:r>
          </a:p>
          <a:p>
            <a:r>
              <a:rPr lang="en-US" dirty="0" smtClean="0"/>
              <a:t>Case study research (on one project) to raise questions</a:t>
            </a:r>
          </a:p>
          <a:p>
            <a:r>
              <a:rPr lang="en-US" dirty="0" smtClean="0"/>
              <a:t>Data mining (on many projects) to check the answers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306388" y="914400"/>
            <a:ext cx="8513762" cy="4800600"/>
          </a:xfrm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en-US" sz="13000" dirty="0" smtClean="0"/>
              <a:t>Adaptive </a:t>
            </a:r>
            <a:r>
              <a:rPr lang="en-US" sz="13000" dirty="0" smtClean="0"/>
              <a:t>Agents</a:t>
            </a:r>
            <a:endParaRPr lang="en-US" sz="13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775" y="152400"/>
            <a:ext cx="7918450" cy="788894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Current research: </a:t>
            </a:r>
            <a:br>
              <a:rPr lang="en-US" dirty="0" smtClean="0"/>
            </a:br>
            <a:r>
              <a:rPr lang="en-US" dirty="0" smtClean="0"/>
              <a:t>not adaptive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idx="1"/>
          </p:nvPr>
        </p:nvSpPr>
        <p:spPr>
          <a:xfrm>
            <a:off x="228600" y="1511300"/>
            <a:ext cx="7167284" cy="5129119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If data collected, then usually forgotten</a:t>
            </a:r>
          </a:p>
          <a:p>
            <a:r>
              <a:rPr lang="en-US" dirty="0" smtClean="0"/>
              <a:t>Dashboards : visualizations for feature </a:t>
            </a:r>
            <a:br>
              <a:rPr lang="en-US" dirty="0" smtClean="0"/>
            </a:br>
            <a:r>
              <a:rPr lang="en-US" dirty="0" smtClean="0"/>
              <a:t>extraction; intelligence left the user</a:t>
            </a:r>
          </a:p>
          <a:p>
            <a:r>
              <a:rPr lang="en-US" dirty="0" err="1" smtClean="0"/>
              <a:t>MapReduce</a:t>
            </a:r>
            <a:r>
              <a:rPr lang="en-US" dirty="0" smtClean="0"/>
              <a:t>, </a:t>
            </a:r>
            <a:r>
              <a:rPr lang="en-US" dirty="0" err="1" smtClean="0"/>
              <a:t>Hadoop</a:t>
            </a:r>
            <a:r>
              <a:rPr lang="en-US" dirty="0" smtClean="0"/>
              <a:t> et. al : systems </a:t>
            </a:r>
            <a:br>
              <a:rPr lang="en-US" dirty="0" smtClean="0"/>
            </a:br>
            <a:r>
              <a:rPr lang="en-US" dirty="0" smtClean="0"/>
              <a:t>support for massive,  parallel execution.</a:t>
            </a:r>
          </a:p>
          <a:p>
            <a:pPr lvl="1"/>
            <a:r>
              <a:rPr lang="en-US" dirty="0" smtClean="0"/>
              <a:t>http://</a:t>
            </a:r>
            <a:r>
              <a:rPr lang="en-US" dirty="0" err="1" smtClean="0"/>
              <a:t>hadoop.apache.org</a:t>
            </a:r>
            <a:endParaRPr lang="en-US" dirty="0" smtClean="0"/>
          </a:p>
          <a:p>
            <a:pPr lvl="1"/>
            <a:r>
              <a:rPr lang="en-US" dirty="0" smtClean="0"/>
              <a:t>Implements the bus, but no bus drivers</a:t>
            </a:r>
          </a:p>
          <a:p>
            <a:r>
              <a:rPr lang="en-US" dirty="0" smtClean="0"/>
              <a:t>Many SE  data mining </a:t>
            </a:r>
            <a:r>
              <a:rPr lang="en-US" dirty="0" smtClean="0"/>
              <a:t>publications</a:t>
            </a:r>
          </a:p>
          <a:p>
            <a:pPr lvl="1"/>
            <a:r>
              <a:rPr lang="en-US" dirty="0" smtClean="0"/>
              <a:t>e</a:t>
            </a:r>
            <a:r>
              <a:rPr lang="en-US" dirty="0" smtClean="0"/>
              <a:t>.g.</a:t>
            </a:r>
            <a:r>
              <a:rPr lang="en-US" dirty="0" smtClean="0"/>
              <a:t> Bird</a:t>
            </a:r>
            <a:r>
              <a:rPr lang="en-US" dirty="0" smtClean="0"/>
              <a:t>, </a:t>
            </a:r>
            <a:r>
              <a:rPr lang="en-US" dirty="0" err="1" smtClean="0"/>
              <a:t>Nagappan</a:t>
            </a:r>
            <a:r>
              <a:rPr lang="en-US" dirty="0" smtClean="0"/>
              <a:t>, </a:t>
            </a:r>
            <a:r>
              <a:rPr lang="en-US" dirty="0" smtClean="0"/>
              <a:t>Zimmermann </a:t>
            </a:r>
            <a:br>
              <a:rPr lang="en-US" dirty="0" smtClean="0"/>
            </a:br>
            <a:r>
              <a:rPr lang="en-US" dirty="0" smtClean="0"/>
              <a:t>and last slide</a:t>
            </a:r>
          </a:p>
          <a:p>
            <a:pPr lvl="1"/>
            <a:r>
              <a:rPr lang="en-US" dirty="0" smtClean="0"/>
              <a:t>But, no agents that recognize when </a:t>
            </a:r>
            <a:br>
              <a:rPr lang="en-US" dirty="0" smtClean="0"/>
            </a:br>
            <a:r>
              <a:rPr lang="en-US" dirty="0" smtClean="0"/>
              <a:t>old models are no longer relevant, </a:t>
            </a:r>
          </a:p>
          <a:p>
            <a:pPr lvl="1"/>
            <a:r>
              <a:rPr lang="en-US" dirty="0" smtClean="0"/>
              <a:t>Or to repair old models using new data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624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38583" y="1511300"/>
            <a:ext cx="2667001" cy="22345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246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38583" y="4072667"/>
            <a:ext cx="2667001" cy="63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" name="Picture 16" descr="Picture 1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8583" y="5036186"/>
            <a:ext cx="2696802" cy="892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smtClean="0"/>
              <a:t>Need for adaptive agents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0999" y="1633537"/>
            <a:ext cx="8150225" cy="4641757"/>
          </a:xfrm>
        </p:spPr>
        <p:txBody>
          <a:bodyPr>
            <a:normAutofit/>
          </a:bodyPr>
          <a:lstStyle/>
          <a:p>
            <a:r>
              <a:rPr lang="en-US" dirty="0" smtClean="0"/>
              <a:t>No general rules in SE</a:t>
            </a:r>
          </a:p>
          <a:p>
            <a:pPr lvl="1"/>
            <a:r>
              <a:rPr lang="en-US" dirty="0" smtClean="0"/>
              <a:t>But general methods to find the local rules</a:t>
            </a:r>
          </a:p>
          <a:p>
            <a:r>
              <a:rPr lang="en-US" dirty="0" smtClean="0"/>
              <a:t>Issues:</a:t>
            </a:r>
          </a:p>
          <a:p>
            <a:pPr lvl="1"/>
            <a:r>
              <a:rPr lang="en-US" dirty="0" smtClean="0"/>
              <a:t>How quickly can we learn the local models?</a:t>
            </a:r>
          </a:p>
          <a:p>
            <a:pPr lvl="1"/>
            <a:r>
              <a:rPr lang="en-US" dirty="0" smtClean="0"/>
              <a:t>How to check when local models start failing?</a:t>
            </a:r>
          </a:p>
          <a:p>
            <a:pPr lvl="1"/>
            <a:r>
              <a:rPr lang="en-US" dirty="0" smtClean="0"/>
              <a:t>How to repair local models?</a:t>
            </a:r>
          </a:p>
          <a:p>
            <a:r>
              <a:rPr lang="en-US" dirty="0" smtClean="0"/>
              <a:t>An adaptive agent watching a stream of data, learning and relearning as appropriate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4525303" y="3327737"/>
            <a:ext cx="16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break </a:t>
            </a:r>
          </a:p>
          <a:p>
            <a:r>
              <a:rPr lang="en-US" dirty="0" smtClean="0"/>
              <a:t>down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Agents for adaptive business intelligence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16</a:t>
            </a:fld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 rot="5400000">
            <a:off x="753403" y="3250168"/>
            <a:ext cx="1600200" cy="1588"/>
          </a:xfrm>
          <a:prstGeom prst="line">
            <a:avLst/>
          </a:prstGeom>
          <a:ln>
            <a:headEnd type="triangle" w="lg" len="lg"/>
            <a:tailEnd type="non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1552709" y="4051062"/>
            <a:ext cx="5639594" cy="1588"/>
          </a:xfrm>
          <a:prstGeom prst="line">
            <a:avLst/>
          </a:prstGeom>
          <a:ln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Freeform 8"/>
          <p:cNvSpPr/>
          <p:nvPr/>
        </p:nvSpPr>
        <p:spPr>
          <a:xfrm>
            <a:off x="1593014" y="2364932"/>
            <a:ext cx="5305778" cy="1592203"/>
          </a:xfrm>
          <a:custGeom>
            <a:avLst/>
            <a:gdLst>
              <a:gd name="connsiteX0" fmla="*/ 0 w 5305778"/>
              <a:gd name="connsiteY0" fmla="*/ 1592203 h 1592203"/>
              <a:gd name="connsiteX1" fmla="*/ 310445 w 5305778"/>
              <a:gd name="connsiteY1" fmla="*/ 547980 h 1592203"/>
              <a:gd name="connsiteX2" fmla="*/ 832556 w 5305778"/>
              <a:gd name="connsiteY2" fmla="*/ 590314 h 1592203"/>
              <a:gd name="connsiteX3" fmla="*/ 1143000 w 5305778"/>
              <a:gd name="connsiteY3" fmla="*/ 435092 h 1592203"/>
              <a:gd name="connsiteX4" fmla="*/ 1439333 w 5305778"/>
              <a:gd name="connsiteY4" fmla="*/ 590314 h 1592203"/>
              <a:gd name="connsiteX5" fmla="*/ 1707445 w 5305778"/>
              <a:gd name="connsiteY5" fmla="*/ 505647 h 1592203"/>
              <a:gd name="connsiteX6" fmla="*/ 1890889 w 5305778"/>
              <a:gd name="connsiteY6" fmla="*/ 1041869 h 1592203"/>
              <a:gd name="connsiteX7" fmla="*/ 2130778 w 5305778"/>
              <a:gd name="connsiteY7" fmla="*/ 1422869 h 1592203"/>
              <a:gd name="connsiteX8" fmla="*/ 2441222 w 5305778"/>
              <a:gd name="connsiteY8" fmla="*/ 209314 h 1592203"/>
              <a:gd name="connsiteX9" fmla="*/ 2794000 w 5305778"/>
              <a:gd name="connsiteY9" fmla="*/ 279869 h 1592203"/>
              <a:gd name="connsiteX10" fmla="*/ 3175000 w 5305778"/>
              <a:gd name="connsiteY10" fmla="*/ 138758 h 1592203"/>
              <a:gd name="connsiteX11" fmla="*/ 3386667 w 5305778"/>
              <a:gd name="connsiteY11" fmla="*/ 308092 h 1592203"/>
              <a:gd name="connsiteX12" fmla="*/ 3640667 w 5305778"/>
              <a:gd name="connsiteY12" fmla="*/ 181092 h 1592203"/>
              <a:gd name="connsiteX13" fmla="*/ 3795889 w 5305778"/>
              <a:gd name="connsiteY13" fmla="*/ 1394647 h 1592203"/>
              <a:gd name="connsiteX14" fmla="*/ 3908778 w 5305778"/>
              <a:gd name="connsiteY14" fmla="*/ 844314 h 1592203"/>
              <a:gd name="connsiteX15" fmla="*/ 4162778 w 5305778"/>
              <a:gd name="connsiteY15" fmla="*/ 914869 h 1592203"/>
              <a:gd name="connsiteX16" fmla="*/ 4402667 w 5305778"/>
              <a:gd name="connsiteY16" fmla="*/ 844314 h 1592203"/>
              <a:gd name="connsiteX17" fmla="*/ 4755445 w 5305778"/>
              <a:gd name="connsiteY17" fmla="*/ 928980 h 1592203"/>
              <a:gd name="connsiteX18" fmla="*/ 4995333 w 5305778"/>
              <a:gd name="connsiteY18" fmla="*/ 872536 h 1592203"/>
              <a:gd name="connsiteX19" fmla="*/ 5305778 w 5305778"/>
              <a:gd name="connsiteY19" fmla="*/ 928980 h 1592203"/>
              <a:gd name="connsiteX20" fmla="*/ 5305778 w 5305778"/>
              <a:gd name="connsiteY20" fmla="*/ 928980 h 15922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305778" h="1592203">
                <a:moveTo>
                  <a:pt x="0" y="1592203"/>
                </a:moveTo>
                <a:cubicBezTo>
                  <a:pt x="85843" y="1153582"/>
                  <a:pt x="171686" y="714961"/>
                  <a:pt x="310445" y="547980"/>
                </a:cubicBezTo>
                <a:cubicBezTo>
                  <a:pt x="449204" y="380999"/>
                  <a:pt x="693797" y="609129"/>
                  <a:pt x="832556" y="590314"/>
                </a:cubicBezTo>
                <a:cubicBezTo>
                  <a:pt x="971315" y="571499"/>
                  <a:pt x="1041871" y="435092"/>
                  <a:pt x="1143000" y="435092"/>
                </a:cubicBezTo>
                <a:cubicBezTo>
                  <a:pt x="1244129" y="435092"/>
                  <a:pt x="1345259" y="578555"/>
                  <a:pt x="1439333" y="590314"/>
                </a:cubicBezTo>
                <a:cubicBezTo>
                  <a:pt x="1533407" y="602073"/>
                  <a:pt x="1632186" y="430388"/>
                  <a:pt x="1707445" y="505647"/>
                </a:cubicBezTo>
                <a:cubicBezTo>
                  <a:pt x="1782704" y="580906"/>
                  <a:pt x="1820334" y="888999"/>
                  <a:pt x="1890889" y="1041869"/>
                </a:cubicBezTo>
                <a:cubicBezTo>
                  <a:pt x="1961444" y="1194739"/>
                  <a:pt x="2039056" y="1561628"/>
                  <a:pt x="2130778" y="1422869"/>
                </a:cubicBezTo>
                <a:cubicBezTo>
                  <a:pt x="2222500" y="1284110"/>
                  <a:pt x="2330685" y="399814"/>
                  <a:pt x="2441222" y="209314"/>
                </a:cubicBezTo>
                <a:cubicBezTo>
                  <a:pt x="2551759" y="18814"/>
                  <a:pt x="2671704" y="291628"/>
                  <a:pt x="2794000" y="279869"/>
                </a:cubicBezTo>
                <a:cubicBezTo>
                  <a:pt x="2916296" y="268110"/>
                  <a:pt x="3076222" y="134054"/>
                  <a:pt x="3175000" y="138758"/>
                </a:cubicBezTo>
                <a:cubicBezTo>
                  <a:pt x="3273778" y="143462"/>
                  <a:pt x="3309056" y="301036"/>
                  <a:pt x="3386667" y="308092"/>
                </a:cubicBezTo>
                <a:cubicBezTo>
                  <a:pt x="3464278" y="315148"/>
                  <a:pt x="3572463" y="0"/>
                  <a:pt x="3640667" y="181092"/>
                </a:cubicBezTo>
                <a:cubicBezTo>
                  <a:pt x="3708871" y="362185"/>
                  <a:pt x="3751204" y="1284110"/>
                  <a:pt x="3795889" y="1394647"/>
                </a:cubicBezTo>
                <a:cubicBezTo>
                  <a:pt x="3840574" y="1505184"/>
                  <a:pt x="3847630" y="924277"/>
                  <a:pt x="3908778" y="844314"/>
                </a:cubicBezTo>
                <a:cubicBezTo>
                  <a:pt x="3969926" y="764351"/>
                  <a:pt x="4080463" y="914869"/>
                  <a:pt x="4162778" y="914869"/>
                </a:cubicBezTo>
                <a:cubicBezTo>
                  <a:pt x="4245093" y="914869"/>
                  <a:pt x="4303889" y="841962"/>
                  <a:pt x="4402667" y="844314"/>
                </a:cubicBezTo>
                <a:cubicBezTo>
                  <a:pt x="4501445" y="846666"/>
                  <a:pt x="4656667" y="924276"/>
                  <a:pt x="4755445" y="928980"/>
                </a:cubicBezTo>
                <a:cubicBezTo>
                  <a:pt x="4854223" y="933684"/>
                  <a:pt x="4903611" y="872536"/>
                  <a:pt x="4995333" y="872536"/>
                </a:cubicBezTo>
                <a:cubicBezTo>
                  <a:pt x="5087055" y="872536"/>
                  <a:pt x="5305778" y="928980"/>
                  <a:pt x="5305778" y="928980"/>
                </a:cubicBezTo>
                <a:lnTo>
                  <a:pt x="5305778" y="928980"/>
                </a:lnTo>
              </a:path>
            </a:pathLst>
          </a:custGeom>
          <a:ln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782620" y="4202668"/>
            <a:ext cx="30098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Data collected over time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04800" y="2266196"/>
            <a:ext cx="126838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Quality</a:t>
            </a:r>
          </a:p>
          <a:p>
            <a:r>
              <a:rPr lang="en-US" dirty="0" smtClean="0"/>
              <a:t>(e.g. </a:t>
            </a:r>
          </a:p>
          <a:p>
            <a:r>
              <a:rPr lang="en-US" dirty="0" smtClean="0"/>
              <a:t>PRED(30)) 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086903" y="2450068"/>
            <a:ext cx="1218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mode #1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772703" y="3364468"/>
            <a:ext cx="16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break </a:t>
            </a:r>
          </a:p>
          <a:p>
            <a:r>
              <a:rPr lang="en-US" dirty="0" smtClean="0"/>
              <a:t>down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1705903" y="3376136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learn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4068103" y="2145268"/>
            <a:ext cx="15615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mode #2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5504614" y="3288268"/>
            <a:ext cx="15352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learn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6201703" y="2831068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mode #3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3915703" y="2831068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learn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13" grpId="0"/>
      <p:bldP spid="14" grpId="0"/>
      <p:bldP spid="15" grpId="0"/>
      <p:bldP spid="16" grpId="0"/>
      <p:bldP spid="18" grpId="0"/>
      <p:bldP spid="19" grpId="0"/>
      <p:bldP spid="2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4525303" y="3327737"/>
            <a:ext cx="16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break </a:t>
            </a:r>
          </a:p>
          <a:p>
            <a:r>
              <a:rPr lang="en-US" dirty="0" smtClean="0"/>
              <a:t>down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Agents </a:t>
            </a:r>
            <a:r>
              <a:rPr lang="en-US" dirty="0" smtClean="0"/>
              <a:t>for adaptive business intelligence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9916" y="5018181"/>
            <a:ext cx="7167284" cy="2449419"/>
          </a:xfrm>
        </p:spPr>
        <p:txBody>
          <a:bodyPr>
            <a:noAutofit/>
          </a:bodyPr>
          <a:lstStyle/>
          <a:p>
            <a:pPr marL="457200" indent="-457200">
              <a:spcBef>
                <a:spcPts val="0"/>
              </a:spcBef>
            </a:pPr>
            <a:r>
              <a:rPr lang="en-US" sz="2000" dirty="0" smtClean="0"/>
              <a:t>Adaptive business intelligence</a:t>
            </a:r>
          </a:p>
          <a:p>
            <a:pPr marL="800100" lvl="1" indent="-457200">
              <a:spcBef>
                <a:spcPts val="0"/>
              </a:spcBef>
            </a:pPr>
            <a:r>
              <a:rPr lang="en-US" dirty="0" smtClean="0"/>
              <a:t>Via incremental data mining</a:t>
            </a:r>
          </a:p>
          <a:p>
            <a:pPr marL="800100" lvl="1" indent="-457200">
              <a:spcBef>
                <a:spcPts val="0"/>
              </a:spcBef>
            </a:pPr>
            <a:r>
              <a:rPr lang="en-US" dirty="0" smtClean="0"/>
              <a:t>Technology: incremental </a:t>
            </a:r>
            <a:r>
              <a:rPr lang="en-US" dirty="0" err="1" smtClean="0"/>
              <a:t>discretization</a:t>
            </a:r>
            <a:r>
              <a:rPr lang="en-US" dirty="0" smtClean="0"/>
              <a:t> + incremental clustering and classification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17</a:t>
            </a:fld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 rot="5400000">
            <a:off x="753403" y="3250168"/>
            <a:ext cx="1600200" cy="1588"/>
          </a:xfrm>
          <a:prstGeom prst="line">
            <a:avLst/>
          </a:prstGeom>
          <a:ln>
            <a:headEnd type="triangle" w="lg" len="lg"/>
            <a:tailEnd type="non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1552709" y="4051062"/>
            <a:ext cx="5639594" cy="1588"/>
          </a:xfrm>
          <a:prstGeom prst="line">
            <a:avLst/>
          </a:prstGeom>
          <a:ln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Freeform 8"/>
          <p:cNvSpPr/>
          <p:nvPr/>
        </p:nvSpPr>
        <p:spPr>
          <a:xfrm>
            <a:off x="1593014" y="2364932"/>
            <a:ext cx="5305778" cy="1592203"/>
          </a:xfrm>
          <a:custGeom>
            <a:avLst/>
            <a:gdLst>
              <a:gd name="connsiteX0" fmla="*/ 0 w 5305778"/>
              <a:gd name="connsiteY0" fmla="*/ 1592203 h 1592203"/>
              <a:gd name="connsiteX1" fmla="*/ 310445 w 5305778"/>
              <a:gd name="connsiteY1" fmla="*/ 547980 h 1592203"/>
              <a:gd name="connsiteX2" fmla="*/ 832556 w 5305778"/>
              <a:gd name="connsiteY2" fmla="*/ 590314 h 1592203"/>
              <a:gd name="connsiteX3" fmla="*/ 1143000 w 5305778"/>
              <a:gd name="connsiteY3" fmla="*/ 435092 h 1592203"/>
              <a:gd name="connsiteX4" fmla="*/ 1439333 w 5305778"/>
              <a:gd name="connsiteY4" fmla="*/ 590314 h 1592203"/>
              <a:gd name="connsiteX5" fmla="*/ 1707445 w 5305778"/>
              <a:gd name="connsiteY5" fmla="*/ 505647 h 1592203"/>
              <a:gd name="connsiteX6" fmla="*/ 1890889 w 5305778"/>
              <a:gd name="connsiteY6" fmla="*/ 1041869 h 1592203"/>
              <a:gd name="connsiteX7" fmla="*/ 2130778 w 5305778"/>
              <a:gd name="connsiteY7" fmla="*/ 1422869 h 1592203"/>
              <a:gd name="connsiteX8" fmla="*/ 2441222 w 5305778"/>
              <a:gd name="connsiteY8" fmla="*/ 209314 h 1592203"/>
              <a:gd name="connsiteX9" fmla="*/ 2794000 w 5305778"/>
              <a:gd name="connsiteY9" fmla="*/ 279869 h 1592203"/>
              <a:gd name="connsiteX10" fmla="*/ 3175000 w 5305778"/>
              <a:gd name="connsiteY10" fmla="*/ 138758 h 1592203"/>
              <a:gd name="connsiteX11" fmla="*/ 3386667 w 5305778"/>
              <a:gd name="connsiteY11" fmla="*/ 308092 h 1592203"/>
              <a:gd name="connsiteX12" fmla="*/ 3640667 w 5305778"/>
              <a:gd name="connsiteY12" fmla="*/ 181092 h 1592203"/>
              <a:gd name="connsiteX13" fmla="*/ 3795889 w 5305778"/>
              <a:gd name="connsiteY13" fmla="*/ 1394647 h 1592203"/>
              <a:gd name="connsiteX14" fmla="*/ 3908778 w 5305778"/>
              <a:gd name="connsiteY14" fmla="*/ 844314 h 1592203"/>
              <a:gd name="connsiteX15" fmla="*/ 4162778 w 5305778"/>
              <a:gd name="connsiteY15" fmla="*/ 914869 h 1592203"/>
              <a:gd name="connsiteX16" fmla="*/ 4402667 w 5305778"/>
              <a:gd name="connsiteY16" fmla="*/ 844314 h 1592203"/>
              <a:gd name="connsiteX17" fmla="*/ 4755445 w 5305778"/>
              <a:gd name="connsiteY17" fmla="*/ 928980 h 1592203"/>
              <a:gd name="connsiteX18" fmla="*/ 4995333 w 5305778"/>
              <a:gd name="connsiteY18" fmla="*/ 872536 h 1592203"/>
              <a:gd name="connsiteX19" fmla="*/ 5305778 w 5305778"/>
              <a:gd name="connsiteY19" fmla="*/ 928980 h 1592203"/>
              <a:gd name="connsiteX20" fmla="*/ 5305778 w 5305778"/>
              <a:gd name="connsiteY20" fmla="*/ 928980 h 15922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305778" h="1592203">
                <a:moveTo>
                  <a:pt x="0" y="1592203"/>
                </a:moveTo>
                <a:cubicBezTo>
                  <a:pt x="85843" y="1153582"/>
                  <a:pt x="171686" y="714961"/>
                  <a:pt x="310445" y="547980"/>
                </a:cubicBezTo>
                <a:cubicBezTo>
                  <a:pt x="449204" y="380999"/>
                  <a:pt x="693797" y="609129"/>
                  <a:pt x="832556" y="590314"/>
                </a:cubicBezTo>
                <a:cubicBezTo>
                  <a:pt x="971315" y="571499"/>
                  <a:pt x="1041871" y="435092"/>
                  <a:pt x="1143000" y="435092"/>
                </a:cubicBezTo>
                <a:cubicBezTo>
                  <a:pt x="1244129" y="435092"/>
                  <a:pt x="1345259" y="578555"/>
                  <a:pt x="1439333" y="590314"/>
                </a:cubicBezTo>
                <a:cubicBezTo>
                  <a:pt x="1533407" y="602073"/>
                  <a:pt x="1632186" y="430388"/>
                  <a:pt x="1707445" y="505647"/>
                </a:cubicBezTo>
                <a:cubicBezTo>
                  <a:pt x="1782704" y="580906"/>
                  <a:pt x="1820334" y="888999"/>
                  <a:pt x="1890889" y="1041869"/>
                </a:cubicBezTo>
                <a:cubicBezTo>
                  <a:pt x="1961444" y="1194739"/>
                  <a:pt x="2039056" y="1561628"/>
                  <a:pt x="2130778" y="1422869"/>
                </a:cubicBezTo>
                <a:cubicBezTo>
                  <a:pt x="2222500" y="1284110"/>
                  <a:pt x="2330685" y="399814"/>
                  <a:pt x="2441222" y="209314"/>
                </a:cubicBezTo>
                <a:cubicBezTo>
                  <a:pt x="2551759" y="18814"/>
                  <a:pt x="2671704" y="291628"/>
                  <a:pt x="2794000" y="279869"/>
                </a:cubicBezTo>
                <a:cubicBezTo>
                  <a:pt x="2916296" y="268110"/>
                  <a:pt x="3076222" y="134054"/>
                  <a:pt x="3175000" y="138758"/>
                </a:cubicBezTo>
                <a:cubicBezTo>
                  <a:pt x="3273778" y="143462"/>
                  <a:pt x="3309056" y="301036"/>
                  <a:pt x="3386667" y="308092"/>
                </a:cubicBezTo>
                <a:cubicBezTo>
                  <a:pt x="3464278" y="315148"/>
                  <a:pt x="3572463" y="0"/>
                  <a:pt x="3640667" y="181092"/>
                </a:cubicBezTo>
                <a:cubicBezTo>
                  <a:pt x="3708871" y="362185"/>
                  <a:pt x="3751204" y="1284110"/>
                  <a:pt x="3795889" y="1394647"/>
                </a:cubicBezTo>
                <a:cubicBezTo>
                  <a:pt x="3840574" y="1505184"/>
                  <a:pt x="3847630" y="924277"/>
                  <a:pt x="3908778" y="844314"/>
                </a:cubicBezTo>
                <a:cubicBezTo>
                  <a:pt x="3969926" y="764351"/>
                  <a:pt x="4080463" y="914869"/>
                  <a:pt x="4162778" y="914869"/>
                </a:cubicBezTo>
                <a:cubicBezTo>
                  <a:pt x="4245093" y="914869"/>
                  <a:pt x="4303889" y="841962"/>
                  <a:pt x="4402667" y="844314"/>
                </a:cubicBezTo>
                <a:cubicBezTo>
                  <a:pt x="4501445" y="846666"/>
                  <a:pt x="4656667" y="924276"/>
                  <a:pt x="4755445" y="928980"/>
                </a:cubicBezTo>
                <a:cubicBezTo>
                  <a:pt x="4854223" y="933684"/>
                  <a:pt x="4903611" y="872536"/>
                  <a:pt x="4995333" y="872536"/>
                </a:cubicBezTo>
                <a:cubicBezTo>
                  <a:pt x="5087055" y="872536"/>
                  <a:pt x="5305778" y="928980"/>
                  <a:pt x="5305778" y="928980"/>
                </a:cubicBezTo>
                <a:lnTo>
                  <a:pt x="5305778" y="928980"/>
                </a:lnTo>
              </a:path>
            </a:pathLst>
          </a:custGeom>
          <a:ln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782620" y="4202668"/>
            <a:ext cx="30098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Data collected over time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04800" y="2266196"/>
            <a:ext cx="126838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Quality</a:t>
            </a:r>
          </a:p>
          <a:p>
            <a:r>
              <a:rPr lang="en-US" dirty="0" smtClean="0"/>
              <a:t>(e.g. </a:t>
            </a:r>
          </a:p>
          <a:p>
            <a:r>
              <a:rPr lang="en-US" dirty="0" smtClean="0"/>
              <a:t>PRED(30)) 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086903" y="2450068"/>
            <a:ext cx="1218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mode #1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772703" y="3364468"/>
            <a:ext cx="16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break </a:t>
            </a:r>
          </a:p>
          <a:p>
            <a:r>
              <a:rPr lang="en-US" dirty="0" smtClean="0"/>
              <a:t>down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1705903" y="3376136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learn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4068103" y="2145268"/>
            <a:ext cx="15615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mode #2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5504614" y="3288268"/>
            <a:ext cx="15352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learn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6201703" y="2831068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mode #3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3915703" y="2831068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learn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4525303" y="3327737"/>
            <a:ext cx="16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break </a:t>
            </a:r>
          </a:p>
          <a:p>
            <a:r>
              <a:rPr lang="en-US" dirty="0" smtClean="0"/>
              <a:t>down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Agents </a:t>
            </a:r>
            <a:r>
              <a:rPr lang="en-US" dirty="0" smtClean="0"/>
              <a:t>for adaptive business intelligence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9916" y="5018181"/>
            <a:ext cx="7167284" cy="2449419"/>
          </a:xfrm>
        </p:spPr>
        <p:txBody>
          <a:bodyPr>
            <a:noAutofit/>
          </a:bodyPr>
          <a:lstStyle/>
          <a:p>
            <a:pPr marL="457200" indent="-457200">
              <a:spcBef>
                <a:spcPts val="0"/>
              </a:spcBef>
            </a:pPr>
            <a:r>
              <a:rPr lang="en-US" sz="2000" dirty="0" smtClean="0"/>
              <a:t>What is different here?</a:t>
            </a:r>
          </a:p>
          <a:p>
            <a:pPr marL="800100" lvl="1" indent="-457200">
              <a:spcBef>
                <a:spcPts val="0"/>
              </a:spcBef>
            </a:pPr>
            <a:r>
              <a:rPr lang="en-US" dirty="0" smtClean="0"/>
              <a:t>Not “apply data mining to build a predictor”</a:t>
            </a:r>
          </a:p>
          <a:p>
            <a:pPr marL="800100" lvl="1" indent="-457200">
              <a:spcBef>
                <a:spcPts val="0"/>
              </a:spcBef>
            </a:pPr>
            <a:r>
              <a:rPr lang="en-US" dirty="0" smtClean="0"/>
              <a:t>But add monitor and repair tools to recognize and handle the breakdown of old predictors</a:t>
            </a:r>
          </a:p>
          <a:p>
            <a:pPr marL="800100" lvl="1" indent="-457200">
              <a:spcBef>
                <a:spcPts val="0"/>
              </a:spcBef>
            </a:pPr>
            <a:r>
              <a:rPr lang="en-US" dirty="0" smtClean="0"/>
              <a:t>Trust = data mining + monitor + repair</a:t>
            </a:r>
          </a:p>
          <a:p>
            <a:pPr marL="800100" lvl="1" indent="-457200">
              <a:spcBef>
                <a:spcPts val="0"/>
              </a:spcBef>
              <a:buNone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18</a:t>
            </a:fld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 rot="5400000">
            <a:off x="753403" y="3250168"/>
            <a:ext cx="1600200" cy="1588"/>
          </a:xfrm>
          <a:prstGeom prst="line">
            <a:avLst/>
          </a:prstGeom>
          <a:ln>
            <a:headEnd type="triangle" w="lg" len="lg"/>
            <a:tailEnd type="non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1552709" y="4051062"/>
            <a:ext cx="5639594" cy="1588"/>
          </a:xfrm>
          <a:prstGeom prst="line">
            <a:avLst/>
          </a:prstGeom>
          <a:ln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Freeform 8"/>
          <p:cNvSpPr/>
          <p:nvPr/>
        </p:nvSpPr>
        <p:spPr>
          <a:xfrm>
            <a:off x="1593014" y="2364932"/>
            <a:ext cx="5305778" cy="1592203"/>
          </a:xfrm>
          <a:custGeom>
            <a:avLst/>
            <a:gdLst>
              <a:gd name="connsiteX0" fmla="*/ 0 w 5305778"/>
              <a:gd name="connsiteY0" fmla="*/ 1592203 h 1592203"/>
              <a:gd name="connsiteX1" fmla="*/ 310445 w 5305778"/>
              <a:gd name="connsiteY1" fmla="*/ 547980 h 1592203"/>
              <a:gd name="connsiteX2" fmla="*/ 832556 w 5305778"/>
              <a:gd name="connsiteY2" fmla="*/ 590314 h 1592203"/>
              <a:gd name="connsiteX3" fmla="*/ 1143000 w 5305778"/>
              <a:gd name="connsiteY3" fmla="*/ 435092 h 1592203"/>
              <a:gd name="connsiteX4" fmla="*/ 1439333 w 5305778"/>
              <a:gd name="connsiteY4" fmla="*/ 590314 h 1592203"/>
              <a:gd name="connsiteX5" fmla="*/ 1707445 w 5305778"/>
              <a:gd name="connsiteY5" fmla="*/ 505647 h 1592203"/>
              <a:gd name="connsiteX6" fmla="*/ 1890889 w 5305778"/>
              <a:gd name="connsiteY6" fmla="*/ 1041869 h 1592203"/>
              <a:gd name="connsiteX7" fmla="*/ 2130778 w 5305778"/>
              <a:gd name="connsiteY7" fmla="*/ 1422869 h 1592203"/>
              <a:gd name="connsiteX8" fmla="*/ 2441222 w 5305778"/>
              <a:gd name="connsiteY8" fmla="*/ 209314 h 1592203"/>
              <a:gd name="connsiteX9" fmla="*/ 2794000 w 5305778"/>
              <a:gd name="connsiteY9" fmla="*/ 279869 h 1592203"/>
              <a:gd name="connsiteX10" fmla="*/ 3175000 w 5305778"/>
              <a:gd name="connsiteY10" fmla="*/ 138758 h 1592203"/>
              <a:gd name="connsiteX11" fmla="*/ 3386667 w 5305778"/>
              <a:gd name="connsiteY11" fmla="*/ 308092 h 1592203"/>
              <a:gd name="connsiteX12" fmla="*/ 3640667 w 5305778"/>
              <a:gd name="connsiteY12" fmla="*/ 181092 h 1592203"/>
              <a:gd name="connsiteX13" fmla="*/ 3795889 w 5305778"/>
              <a:gd name="connsiteY13" fmla="*/ 1394647 h 1592203"/>
              <a:gd name="connsiteX14" fmla="*/ 3908778 w 5305778"/>
              <a:gd name="connsiteY14" fmla="*/ 844314 h 1592203"/>
              <a:gd name="connsiteX15" fmla="*/ 4162778 w 5305778"/>
              <a:gd name="connsiteY15" fmla="*/ 914869 h 1592203"/>
              <a:gd name="connsiteX16" fmla="*/ 4402667 w 5305778"/>
              <a:gd name="connsiteY16" fmla="*/ 844314 h 1592203"/>
              <a:gd name="connsiteX17" fmla="*/ 4755445 w 5305778"/>
              <a:gd name="connsiteY17" fmla="*/ 928980 h 1592203"/>
              <a:gd name="connsiteX18" fmla="*/ 4995333 w 5305778"/>
              <a:gd name="connsiteY18" fmla="*/ 872536 h 1592203"/>
              <a:gd name="connsiteX19" fmla="*/ 5305778 w 5305778"/>
              <a:gd name="connsiteY19" fmla="*/ 928980 h 1592203"/>
              <a:gd name="connsiteX20" fmla="*/ 5305778 w 5305778"/>
              <a:gd name="connsiteY20" fmla="*/ 928980 h 15922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305778" h="1592203">
                <a:moveTo>
                  <a:pt x="0" y="1592203"/>
                </a:moveTo>
                <a:cubicBezTo>
                  <a:pt x="85843" y="1153582"/>
                  <a:pt x="171686" y="714961"/>
                  <a:pt x="310445" y="547980"/>
                </a:cubicBezTo>
                <a:cubicBezTo>
                  <a:pt x="449204" y="380999"/>
                  <a:pt x="693797" y="609129"/>
                  <a:pt x="832556" y="590314"/>
                </a:cubicBezTo>
                <a:cubicBezTo>
                  <a:pt x="971315" y="571499"/>
                  <a:pt x="1041871" y="435092"/>
                  <a:pt x="1143000" y="435092"/>
                </a:cubicBezTo>
                <a:cubicBezTo>
                  <a:pt x="1244129" y="435092"/>
                  <a:pt x="1345259" y="578555"/>
                  <a:pt x="1439333" y="590314"/>
                </a:cubicBezTo>
                <a:cubicBezTo>
                  <a:pt x="1533407" y="602073"/>
                  <a:pt x="1632186" y="430388"/>
                  <a:pt x="1707445" y="505647"/>
                </a:cubicBezTo>
                <a:cubicBezTo>
                  <a:pt x="1782704" y="580906"/>
                  <a:pt x="1820334" y="888999"/>
                  <a:pt x="1890889" y="1041869"/>
                </a:cubicBezTo>
                <a:cubicBezTo>
                  <a:pt x="1961444" y="1194739"/>
                  <a:pt x="2039056" y="1561628"/>
                  <a:pt x="2130778" y="1422869"/>
                </a:cubicBezTo>
                <a:cubicBezTo>
                  <a:pt x="2222500" y="1284110"/>
                  <a:pt x="2330685" y="399814"/>
                  <a:pt x="2441222" y="209314"/>
                </a:cubicBezTo>
                <a:cubicBezTo>
                  <a:pt x="2551759" y="18814"/>
                  <a:pt x="2671704" y="291628"/>
                  <a:pt x="2794000" y="279869"/>
                </a:cubicBezTo>
                <a:cubicBezTo>
                  <a:pt x="2916296" y="268110"/>
                  <a:pt x="3076222" y="134054"/>
                  <a:pt x="3175000" y="138758"/>
                </a:cubicBezTo>
                <a:cubicBezTo>
                  <a:pt x="3273778" y="143462"/>
                  <a:pt x="3309056" y="301036"/>
                  <a:pt x="3386667" y="308092"/>
                </a:cubicBezTo>
                <a:cubicBezTo>
                  <a:pt x="3464278" y="315148"/>
                  <a:pt x="3572463" y="0"/>
                  <a:pt x="3640667" y="181092"/>
                </a:cubicBezTo>
                <a:cubicBezTo>
                  <a:pt x="3708871" y="362185"/>
                  <a:pt x="3751204" y="1284110"/>
                  <a:pt x="3795889" y="1394647"/>
                </a:cubicBezTo>
                <a:cubicBezTo>
                  <a:pt x="3840574" y="1505184"/>
                  <a:pt x="3847630" y="924277"/>
                  <a:pt x="3908778" y="844314"/>
                </a:cubicBezTo>
                <a:cubicBezTo>
                  <a:pt x="3969926" y="764351"/>
                  <a:pt x="4080463" y="914869"/>
                  <a:pt x="4162778" y="914869"/>
                </a:cubicBezTo>
                <a:cubicBezTo>
                  <a:pt x="4245093" y="914869"/>
                  <a:pt x="4303889" y="841962"/>
                  <a:pt x="4402667" y="844314"/>
                </a:cubicBezTo>
                <a:cubicBezTo>
                  <a:pt x="4501445" y="846666"/>
                  <a:pt x="4656667" y="924276"/>
                  <a:pt x="4755445" y="928980"/>
                </a:cubicBezTo>
                <a:cubicBezTo>
                  <a:pt x="4854223" y="933684"/>
                  <a:pt x="4903611" y="872536"/>
                  <a:pt x="4995333" y="872536"/>
                </a:cubicBezTo>
                <a:cubicBezTo>
                  <a:pt x="5087055" y="872536"/>
                  <a:pt x="5305778" y="928980"/>
                  <a:pt x="5305778" y="928980"/>
                </a:cubicBezTo>
                <a:lnTo>
                  <a:pt x="5305778" y="928980"/>
                </a:lnTo>
              </a:path>
            </a:pathLst>
          </a:custGeom>
          <a:ln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782620" y="4202668"/>
            <a:ext cx="30098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Data collected over time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04800" y="2266196"/>
            <a:ext cx="126838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Quality</a:t>
            </a:r>
          </a:p>
          <a:p>
            <a:r>
              <a:rPr lang="en-US" dirty="0" smtClean="0"/>
              <a:t>(e.g. </a:t>
            </a:r>
          </a:p>
          <a:p>
            <a:r>
              <a:rPr lang="en-US" dirty="0" smtClean="0"/>
              <a:t>PRED(30)) 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086903" y="2450068"/>
            <a:ext cx="1218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mode #1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772703" y="3364468"/>
            <a:ext cx="16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break </a:t>
            </a:r>
          </a:p>
          <a:p>
            <a:r>
              <a:rPr lang="en-US" dirty="0" smtClean="0"/>
              <a:t>down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1705903" y="3376136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learn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4068103" y="2145268"/>
            <a:ext cx="15615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mode #2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5504614" y="3288268"/>
            <a:ext cx="15352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learn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6201703" y="2831068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mode #3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3915703" y="2831068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learn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306388" y="457200"/>
            <a:ext cx="8513762" cy="2729753"/>
          </a:xfrm>
        </p:spPr>
        <p:txBody>
          <a:bodyPr/>
          <a:lstStyle/>
          <a:p>
            <a:pPr algn="ctr"/>
            <a:r>
              <a:rPr lang="en-US" sz="5400" dirty="0" smtClean="0"/>
              <a:t>Most of the technology required for this approach can be implemented via data mining</a:t>
            </a:r>
            <a:endParaRPr lang="en-US" sz="5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306388" y="914400"/>
            <a:ext cx="8513762" cy="4800600"/>
          </a:xfrm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en-US" sz="13000" dirty="0" smtClean="0"/>
              <a:t>The </a:t>
            </a:r>
            <a:br>
              <a:rPr lang="en-US" sz="13000" dirty="0" smtClean="0"/>
            </a:br>
            <a:r>
              <a:rPr lang="en-US" sz="13000" dirty="0" smtClean="0"/>
              <a:t>Details</a:t>
            </a:r>
            <a:endParaRPr lang="en-US" sz="13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4525303" y="3327737"/>
            <a:ext cx="16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break </a:t>
            </a:r>
          </a:p>
          <a:p>
            <a:r>
              <a:rPr lang="en-US" dirty="0" smtClean="0"/>
              <a:t>down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Agents for adaptive business intelligence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9916" y="5018181"/>
            <a:ext cx="7167284" cy="2449419"/>
          </a:xfrm>
        </p:spPr>
        <p:txBody>
          <a:bodyPr>
            <a:noAutofit/>
          </a:bodyPr>
          <a:lstStyle/>
          <a:p>
            <a:pPr marL="457200" indent="-457200">
              <a:spcBef>
                <a:spcPts val="0"/>
              </a:spcBef>
            </a:pPr>
            <a:r>
              <a:rPr lang="en-US" sz="2000" dirty="0" smtClean="0"/>
              <a:t>Q1: How to learn faster?</a:t>
            </a:r>
          </a:p>
          <a:p>
            <a:pPr marL="800100" lvl="1" indent="-457200">
              <a:spcBef>
                <a:spcPts val="0"/>
              </a:spcBef>
            </a:pPr>
            <a:r>
              <a:rPr lang="en-US" dirty="0" smtClean="0"/>
              <a:t>Technology: active learning: reflect on examples to date to ask most informative next question</a:t>
            </a:r>
          </a:p>
          <a:p>
            <a:pPr marL="457200" indent="-457200">
              <a:spcBef>
                <a:spcPts val="0"/>
              </a:spcBef>
            </a:pPr>
            <a:r>
              <a:rPr lang="en-US" dirty="0" smtClean="0"/>
              <a:t>Q2: How to recognize breakdown?</a:t>
            </a:r>
          </a:p>
          <a:p>
            <a:pPr marL="800100" lvl="1" indent="-457200">
              <a:spcBef>
                <a:spcPts val="0"/>
              </a:spcBef>
            </a:pPr>
            <a:r>
              <a:rPr lang="en-US" dirty="0" smtClean="0"/>
              <a:t>Technology: </a:t>
            </a:r>
            <a:r>
              <a:rPr lang="en-US" dirty="0" err="1" smtClean="0"/>
              <a:t>bayesian</a:t>
            </a:r>
            <a:r>
              <a:rPr lang="en-US" dirty="0" smtClean="0"/>
              <a:t> anomaly detection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21</a:t>
            </a:fld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 rot="5400000">
            <a:off x="753403" y="3250168"/>
            <a:ext cx="1600200" cy="1588"/>
          </a:xfrm>
          <a:prstGeom prst="line">
            <a:avLst/>
          </a:prstGeom>
          <a:ln>
            <a:headEnd type="triangle" w="lg" len="lg"/>
            <a:tailEnd type="non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1552709" y="4051062"/>
            <a:ext cx="5639594" cy="1588"/>
          </a:xfrm>
          <a:prstGeom prst="line">
            <a:avLst/>
          </a:prstGeom>
          <a:ln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Freeform 8"/>
          <p:cNvSpPr/>
          <p:nvPr/>
        </p:nvSpPr>
        <p:spPr>
          <a:xfrm>
            <a:off x="1593014" y="2364932"/>
            <a:ext cx="5305778" cy="1592203"/>
          </a:xfrm>
          <a:custGeom>
            <a:avLst/>
            <a:gdLst>
              <a:gd name="connsiteX0" fmla="*/ 0 w 5305778"/>
              <a:gd name="connsiteY0" fmla="*/ 1592203 h 1592203"/>
              <a:gd name="connsiteX1" fmla="*/ 310445 w 5305778"/>
              <a:gd name="connsiteY1" fmla="*/ 547980 h 1592203"/>
              <a:gd name="connsiteX2" fmla="*/ 832556 w 5305778"/>
              <a:gd name="connsiteY2" fmla="*/ 590314 h 1592203"/>
              <a:gd name="connsiteX3" fmla="*/ 1143000 w 5305778"/>
              <a:gd name="connsiteY3" fmla="*/ 435092 h 1592203"/>
              <a:gd name="connsiteX4" fmla="*/ 1439333 w 5305778"/>
              <a:gd name="connsiteY4" fmla="*/ 590314 h 1592203"/>
              <a:gd name="connsiteX5" fmla="*/ 1707445 w 5305778"/>
              <a:gd name="connsiteY5" fmla="*/ 505647 h 1592203"/>
              <a:gd name="connsiteX6" fmla="*/ 1890889 w 5305778"/>
              <a:gd name="connsiteY6" fmla="*/ 1041869 h 1592203"/>
              <a:gd name="connsiteX7" fmla="*/ 2130778 w 5305778"/>
              <a:gd name="connsiteY7" fmla="*/ 1422869 h 1592203"/>
              <a:gd name="connsiteX8" fmla="*/ 2441222 w 5305778"/>
              <a:gd name="connsiteY8" fmla="*/ 209314 h 1592203"/>
              <a:gd name="connsiteX9" fmla="*/ 2794000 w 5305778"/>
              <a:gd name="connsiteY9" fmla="*/ 279869 h 1592203"/>
              <a:gd name="connsiteX10" fmla="*/ 3175000 w 5305778"/>
              <a:gd name="connsiteY10" fmla="*/ 138758 h 1592203"/>
              <a:gd name="connsiteX11" fmla="*/ 3386667 w 5305778"/>
              <a:gd name="connsiteY11" fmla="*/ 308092 h 1592203"/>
              <a:gd name="connsiteX12" fmla="*/ 3640667 w 5305778"/>
              <a:gd name="connsiteY12" fmla="*/ 181092 h 1592203"/>
              <a:gd name="connsiteX13" fmla="*/ 3795889 w 5305778"/>
              <a:gd name="connsiteY13" fmla="*/ 1394647 h 1592203"/>
              <a:gd name="connsiteX14" fmla="*/ 3908778 w 5305778"/>
              <a:gd name="connsiteY14" fmla="*/ 844314 h 1592203"/>
              <a:gd name="connsiteX15" fmla="*/ 4162778 w 5305778"/>
              <a:gd name="connsiteY15" fmla="*/ 914869 h 1592203"/>
              <a:gd name="connsiteX16" fmla="*/ 4402667 w 5305778"/>
              <a:gd name="connsiteY16" fmla="*/ 844314 h 1592203"/>
              <a:gd name="connsiteX17" fmla="*/ 4755445 w 5305778"/>
              <a:gd name="connsiteY17" fmla="*/ 928980 h 1592203"/>
              <a:gd name="connsiteX18" fmla="*/ 4995333 w 5305778"/>
              <a:gd name="connsiteY18" fmla="*/ 872536 h 1592203"/>
              <a:gd name="connsiteX19" fmla="*/ 5305778 w 5305778"/>
              <a:gd name="connsiteY19" fmla="*/ 928980 h 1592203"/>
              <a:gd name="connsiteX20" fmla="*/ 5305778 w 5305778"/>
              <a:gd name="connsiteY20" fmla="*/ 928980 h 15922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305778" h="1592203">
                <a:moveTo>
                  <a:pt x="0" y="1592203"/>
                </a:moveTo>
                <a:cubicBezTo>
                  <a:pt x="85843" y="1153582"/>
                  <a:pt x="171686" y="714961"/>
                  <a:pt x="310445" y="547980"/>
                </a:cubicBezTo>
                <a:cubicBezTo>
                  <a:pt x="449204" y="380999"/>
                  <a:pt x="693797" y="609129"/>
                  <a:pt x="832556" y="590314"/>
                </a:cubicBezTo>
                <a:cubicBezTo>
                  <a:pt x="971315" y="571499"/>
                  <a:pt x="1041871" y="435092"/>
                  <a:pt x="1143000" y="435092"/>
                </a:cubicBezTo>
                <a:cubicBezTo>
                  <a:pt x="1244129" y="435092"/>
                  <a:pt x="1345259" y="578555"/>
                  <a:pt x="1439333" y="590314"/>
                </a:cubicBezTo>
                <a:cubicBezTo>
                  <a:pt x="1533407" y="602073"/>
                  <a:pt x="1632186" y="430388"/>
                  <a:pt x="1707445" y="505647"/>
                </a:cubicBezTo>
                <a:cubicBezTo>
                  <a:pt x="1782704" y="580906"/>
                  <a:pt x="1820334" y="888999"/>
                  <a:pt x="1890889" y="1041869"/>
                </a:cubicBezTo>
                <a:cubicBezTo>
                  <a:pt x="1961444" y="1194739"/>
                  <a:pt x="2039056" y="1561628"/>
                  <a:pt x="2130778" y="1422869"/>
                </a:cubicBezTo>
                <a:cubicBezTo>
                  <a:pt x="2222500" y="1284110"/>
                  <a:pt x="2330685" y="399814"/>
                  <a:pt x="2441222" y="209314"/>
                </a:cubicBezTo>
                <a:cubicBezTo>
                  <a:pt x="2551759" y="18814"/>
                  <a:pt x="2671704" y="291628"/>
                  <a:pt x="2794000" y="279869"/>
                </a:cubicBezTo>
                <a:cubicBezTo>
                  <a:pt x="2916296" y="268110"/>
                  <a:pt x="3076222" y="134054"/>
                  <a:pt x="3175000" y="138758"/>
                </a:cubicBezTo>
                <a:cubicBezTo>
                  <a:pt x="3273778" y="143462"/>
                  <a:pt x="3309056" y="301036"/>
                  <a:pt x="3386667" y="308092"/>
                </a:cubicBezTo>
                <a:cubicBezTo>
                  <a:pt x="3464278" y="315148"/>
                  <a:pt x="3572463" y="0"/>
                  <a:pt x="3640667" y="181092"/>
                </a:cubicBezTo>
                <a:cubicBezTo>
                  <a:pt x="3708871" y="362185"/>
                  <a:pt x="3751204" y="1284110"/>
                  <a:pt x="3795889" y="1394647"/>
                </a:cubicBezTo>
                <a:cubicBezTo>
                  <a:pt x="3840574" y="1505184"/>
                  <a:pt x="3847630" y="924277"/>
                  <a:pt x="3908778" y="844314"/>
                </a:cubicBezTo>
                <a:cubicBezTo>
                  <a:pt x="3969926" y="764351"/>
                  <a:pt x="4080463" y="914869"/>
                  <a:pt x="4162778" y="914869"/>
                </a:cubicBezTo>
                <a:cubicBezTo>
                  <a:pt x="4245093" y="914869"/>
                  <a:pt x="4303889" y="841962"/>
                  <a:pt x="4402667" y="844314"/>
                </a:cubicBezTo>
                <a:cubicBezTo>
                  <a:pt x="4501445" y="846666"/>
                  <a:pt x="4656667" y="924276"/>
                  <a:pt x="4755445" y="928980"/>
                </a:cubicBezTo>
                <a:cubicBezTo>
                  <a:pt x="4854223" y="933684"/>
                  <a:pt x="4903611" y="872536"/>
                  <a:pt x="4995333" y="872536"/>
                </a:cubicBezTo>
                <a:cubicBezTo>
                  <a:pt x="5087055" y="872536"/>
                  <a:pt x="5305778" y="928980"/>
                  <a:pt x="5305778" y="928980"/>
                </a:cubicBezTo>
                <a:lnTo>
                  <a:pt x="5305778" y="928980"/>
                </a:lnTo>
              </a:path>
            </a:pathLst>
          </a:custGeom>
          <a:ln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782620" y="4202668"/>
            <a:ext cx="30098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Data collected over time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04800" y="2266196"/>
            <a:ext cx="126838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Quality</a:t>
            </a:r>
          </a:p>
          <a:p>
            <a:r>
              <a:rPr lang="en-US" dirty="0" smtClean="0"/>
              <a:t>(e.g. </a:t>
            </a:r>
          </a:p>
          <a:p>
            <a:r>
              <a:rPr lang="en-US" dirty="0" smtClean="0"/>
              <a:t>PRED(30)) 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086903" y="2450068"/>
            <a:ext cx="1218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mode #1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772703" y="3364468"/>
            <a:ext cx="16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break </a:t>
            </a:r>
          </a:p>
          <a:p>
            <a:r>
              <a:rPr lang="en-US" dirty="0" smtClean="0"/>
              <a:t>down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1705903" y="3376136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learn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4068103" y="2145268"/>
            <a:ext cx="15615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mode #2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5504614" y="3288268"/>
            <a:ext cx="15352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learn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6201703" y="2831068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mode #3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3915703" y="2831068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learn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4525303" y="3327737"/>
            <a:ext cx="16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break </a:t>
            </a:r>
          </a:p>
          <a:p>
            <a:r>
              <a:rPr lang="en-US" dirty="0" smtClean="0"/>
              <a:t>down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Agents for adaptive business intelligence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9916" y="5018181"/>
            <a:ext cx="7167284" cy="2449419"/>
          </a:xfrm>
        </p:spPr>
        <p:txBody>
          <a:bodyPr>
            <a:noAutofit/>
          </a:bodyPr>
          <a:lstStyle/>
          <a:p>
            <a:pPr marL="457200" indent="-457200">
              <a:spcBef>
                <a:spcPts val="0"/>
              </a:spcBef>
            </a:pPr>
            <a:r>
              <a:rPr lang="en-US" sz="2000" dirty="0" smtClean="0"/>
              <a:t>Q3: How to classify  mode? </a:t>
            </a:r>
          </a:p>
          <a:p>
            <a:pPr marL="800100" lvl="1" indent="-457200">
              <a:spcBef>
                <a:spcPts val="0"/>
              </a:spcBef>
            </a:pPr>
            <a:r>
              <a:rPr lang="en-US" sz="1800" dirty="0" smtClean="0"/>
              <a:t>Recognize if you’ve arrived at a mode seen before</a:t>
            </a:r>
          </a:p>
          <a:p>
            <a:pPr marL="800100" lvl="1" indent="-457200">
              <a:spcBef>
                <a:spcPts val="0"/>
              </a:spcBef>
            </a:pPr>
            <a:r>
              <a:rPr lang="en-US" sz="1800" dirty="0" smtClean="0"/>
              <a:t>Technology: </a:t>
            </a:r>
            <a:r>
              <a:rPr lang="en-US" sz="1800" dirty="0" err="1" smtClean="0"/>
              <a:t>Bayes</a:t>
            </a:r>
            <a:r>
              <a:rPr lang="en-US" sz="1800" dirty="0" smtClean="0"/>
              <a:t> classifier</a:t>
            </a:r>
          </a:p>
          <a:p>
            <a:pPr marL="457200" indent="-457200">
              <a:spcBef>
                <a:spcPts val="0"/>
              </a:spcBef>
            </a:pPr>
            <a:r>
              <a:rPr lang="en-US" sz="2000" dirty="0" smtClean="0"/>
              <a:t>Q4: How to make predictions? </a:t>
            </a:r>
          </a:p>
          <a:p>
            <a:pPr marL="800100" lvl="1" indent="-457200">
              <a:spcBef>
                <a:spcPts val="0"/>
              </a:spcBef>
            </a:pPr>
            <a:r>
              <a:rPr lang="en-US" sz="1800" dirty="0" smtClean="0"/>
              <a:t>Using the norms of a mode, report expected behavior</a:t>
            </a:r>
          </a:p>
          <a:p>
            <a:pPr marL="800100" lvl="1" indent="-457200">
              <a:spcBef>
                <a:spcPts val="0"/>
              </a:spcBef>
            </a:pPr>
            <a:r>
              <a:rPr lang="en-US" sz="1800" dirty="0" smtClean="0"/>
              <a:t>Technology: table look-up of data inside </a:t>
            </a:r>
            <a:r>
              <a:rPr lang="en-US" sz="1800" dirty="0" err="1" smtClean="0"/>
              <a:t>Bayes</a:t>
            </a:r>
            <a:r>
              <a:rPr lang="en-US" sz="1800" dirty="0" smtClean="0"/>
              <a:t> classifier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22</a:t>
            </a:fld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 rot="5400000">
            <a:off x="753403" y="3250168"/>
            <a:ext cx="1600200" cy="1588"/>
          </a:xfrm>
          <a:prstGeom prst="line">
            <a:avLst/>
          </a:prstGeom>
          <a:ln>
            <a:headEnd type="triangle" w="lg" len="lg"/>
            <a:tailEnd type="non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1552709" y="4051062"/>
            <a:ext cx="5639594" cy="1588"/>
          </a:xfrm>
          <a:prstGeom prst="line">
            <a:avLst/>
          </a:prstGeom>
          <a:ln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Freeform 8"/>
          <p:cNvSpPr/>
          <p:nvPr/>
        </p:nvSpPr>
        <p:spPr>
          <a:xfrm>
            <a:off x="1593014" y="2364932"/>
            <a:ext cx="5305778" cy="1592203"/>
          </a:xfrm>
          <a:custGeom>
            <a:avLst/>
            <a:gdLst>
              <a:gd name="connsiteX0" fmla="*/ 0 w 5305778"/>
              <a:gd name="connsiteY0" fmla="*/ 1592203 h 1592203"/>
              <a:gd name="connsiteX1" fmla="*/ 310445 w 5305778"/>
              <a:gd name="connsiteY1" fmla="*/ 547980 h 1592203"/>
              <a:gd name="connsiteX2" fmla="*/ 832556 w 5305778"/>
              <a:gd name="connsiteY2" fmla="*/ 590314 h 1592203"/>
              <a:gd name="connsiteX3" fmla="*/ 1143000 w 5305778"/>
              <a:gd name="connsiteY3" fmla="*/ 435092 h 1592203"/>
              <a:gd name="connsiteX4" fmla="*/ 1439333 w 5305778"/>
              <a:gd name="connsiteY4" fmla="*/ 590314 h 1592203"/>
              <a:gd name="connsiteX5" fmla="*/ 1707445 w 5305778"/>
              <a:gd name="connsiteY5" fmla="*/ 505647 h 1592203"/>
              <a:gd name="connsiteX6" fmla="*/ 1890889 w 5305778"/>
              <a:gd name="connsiteY6" fmla="*/ 1041869 h 1592203"/>
              <a:gd name="connsiteX7" fmla="*/ 2130778 w 5305778"/>
              <a:gd name="connsiteY7" fmla="*/ 1422869 h 1592203"/>
              <a:gd name="connsiteX8" fmla="*/ 2441222 w 5305778"/>
              <a:gd name="connsiteY8" fmla="*/ 209314 h 1592203"/>
              <a:gd name="connsiteX9" fmla="*/ 2794000 w 5305778"/>
              <a:gd name="connsiteY9" fmla="*/ 279869 h 1592203"/>
              <a:gd name="connsiteX10" fmla="*/ 3175000 w 5305778"/>
              <a:gd name="connsiteY10" fmla="*/ 138758 h 1592203"/>
              <a:gd name="connsiteX11" fmla="*/ 3386667 w 5305778"/>
              <a:gd name="connsiteY11" fmla="*/ 308092 h 1592203"/>
              <a:gd name="connsiteX12" fmla="*/ 3640667 w 5305778"/>
              <a:gd name="connsiteY12" fmla="*/ 181092 h 1592203"/>
              <a:gd name="connsiteX13" fmla="*/ 3795889 w 5305778"/>
              <a:gd name="connsiteY13" fmla="*/ 1394647 h 1592203"/>
              <a:gd name="connsiteX14" fmla="*/ 3908778 w 5305778"/>
              <a:gd name="connsiteY14" fmla="*/ 844314 h 1592203"/>
              <a:gd name="connsiteX15" fmla="*/ 4162778 w 5305778"/>
              <a:gd name="connsiteY15" fmla="*/ 914869 h 1592203"/>
              <a:gd name="connsiteX16" fmla="*/ 4402667 w 5305778"/>
              <a:gd name="connsiteY16" fmla="*/ 844314 h 1592203"/>
              <a:gd name="connsiteX17" fmla="*/ 4755445 w 5305778"/>
              <a:gd name="connsiteY17" fmla="*/ 928980 h 1592203"/>
              <a:gd name="connsiteX18" fmla="*/ 4995333 w 5305778"/>
              <a:gd name="connsiteY18" fmla="*/ 872536 h 1592203"/>
              <a:gd name="connsiteX19" fmla="*/ 5305778 w 5305778"/>
              <a:gd name="connsiteY19" fmla="*/ 928980 h 1592203"/>
              <a:gd name="connsiteX20" fmla="*/ 5305778 w 5305778"/>
              <a:gd name="connsiteY20" fmla="*/ 928980 h 15922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305778" h="1592203">
                <a:moveTo>
                  <a:pt x="0" y="1592203"/>
                </a:moveTo>
                <a:cubicBezTo>
                  <a:pt x="85843" y="1153582"/>
                  <a:pt x="171686" y="714961"/>
                  <a:pt x="310445" y="547980"/>
                </a:cubicBezTo>
                <a:cubicBezTo>
                  <a:pt x="449204" y="380999"/>
                  <a:pt x="693797" y="609129"/>
                  <a:pt x="832556" y="590314"/>
                </a:cubicBezTo>
                <a:cubicBezTo>
                  <a:pt x="971315" y="571499"/>
                  <a:pt x="1041871" y="435092"/>
                  <a:pt x="1143000" y="435092"/>
                </a:cubicBezTo>
                <a:cubicBezTo>
                  <a:pt x="1244129" y="435092"/>
                  <a:pt x="1345259" y="578555"/>
                  <a:pt x="1439333" y="590314"/>
                </a:cubicBezTo>
                <a:cubicBezTo>
                  <a:pt x="1533407" y="602073"/>
                  <a:pt x="1632186" y="430388"/>
                  <a:pt x="1707445" y="505647"/>
                </a:cubicBezTo>
                <a:cubicBezTo>
                  <a:pt x="1782704" y="580906"/>
                  <a:pt x="1820334" y="888999"/>
                  <a:pt x="1890889" y="1041869"/>
                </a:cubicBezTo>
                <a:cubicBezTo>
                  <a:pt x="1961444" y="1194739"/>
                  <a:pt x="2039056" y="1561628"/>
                  <a:pt x="2130778" y="1422869"/>
                </a:cubicBezTo>
                <a:cubicBezTo>
                  <a:pt x="2222500" y="1284110"/>
                  <a:pt x="2330685" y="399814"/>
                  <a:pt x="2441222" y="209314"/>
                </a:cubicBezTo>
                <a:cubicBezTo>
                  <a:pt x="2551759" y="18814"/>
                  <a:pt x="2671704" y="291628"/>
                  <a:pt x="2794000" y="279869"/>
                </a:cubicBezTo>
                <a:cubicBezTo>
                  <a:pt x="2916296" y="268110"/>
                  <a:pt x="3076222" y="134054"/>
                  <a:pt x="3175000" y="138758"/>
                </a:cubicBezTo>
                <a:cubicBezTo>
                  <a:pt x="3273778" y="143462"/>
                  <a:pt x="3309056" y="301036"/>
                  <a:pt x="3386667" y="308092"/>
                </a:cubicBezTo>
                <a:cubicBezTo>
                  <a:pt x="3464278" y="315148"/>
                  <a:pt x="3572463" y="0"/>
                  <a:pt x="3640667" y="181092"/>
                </a:cubicBezTo>
                <a:cubicBezTo>
                  <a:pt x="3708871" y="362185"/>
                  <a:pt x="3751204" y="1284110"/>
                  <a:pt x="3795889" y="1394647"/>
                </a:cubicBezTo>
                <a:cubicBezTo>
                  <a:pt x="3840574" y="1505184"/>
                  <a:pt x="3847630" y="924277"/>
                  <a:pt x="3908778" y="844314"/>
                </a:cubicBezTo>
                <a:cubicBezTo>
                  <a:pt x="3969926" y="764351"/>
                  <a:pt x="4080463" y="914869"/>
                  <a:pt x="4162778" y="914869"/>
                </a:cubicBezTo>
                <a:cubicBezTo>
                  <a:pt x="4245093" y="914869"/>
                  <a:pt x="4303889" y="841962"/>
                  <a:pt x="4402667" y="844314"/>
                </a:cubicBezTo>
                <a:cubicBezTo>
                  <a:pt x="4501445" y="846666"/>
                  <a:pt x="4656667" y="924276"/>
                  <a:pt x="4755445" y="928980"/>
                </a:cubicBezTo>
                <a:cubicBezTo>
                  <a:pt x="4854223" y="933684"/>
                  <a:pt x="4903611" y="872536"/>
                  <a:pt x="4995333" y="872536"/>
                </a:cubicBezTo>
                <a:cubicBezTo>
                  <a:pt x="5087055" y="872536"/>
                  <a:pt x="5305778" y="928980"/>
                  <a:pt x="5305778" y="928980"/>
                </a:cubicBezTo>
                <a:lnTo>
                  <a:pt x="5305778" y="928980"/>
                </a:lnTo>
              </a:path>
            </a:pathLst>
          </a:custGeom>
          <a:ln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782620" y="4202668"/>
            <a:ext cx="30098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Data collected over time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04800" y="2266196"/>
            <a:ext cx="126838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Quality</a:t>
            </a:r>
          </a:p>
          <a:p>
            <a:r>
              <a:rPr lang="en-US" dirty="0" smtClean="0"/>
              <a:t>(e.g. </a:t>
            </a:r>
          </a:p>
          <a:p>
            <a:r>
              <a:rPr lang="en-US" dirty="0" smtClean="0"/>
              <a:t>PRED(30)) 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086903" y="2450068"/>
            <a:ext cx="1218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mode #1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772703" y="3364468"/>
            <a:ext cx="16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break </a:t>
            </a:r>
          </a:p>
          <a:p>
            <a:r>
              <a:rPr lang="en-US" dirty="0" smtClean="0"/>
              <a:t>down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1705903" y="3376136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learn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4068103" y="2145268"/>
            <a:ext cx="15615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mode #2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5504614" y="3288268"/>
            <a:ext cx="15352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learn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6201703" y="2831068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mode #3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3915703" y="2831068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learn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4525303" y="3327737"/>
            <a:ext cx="16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break </a:t>
            </a:r>
          </a:p>
          <a:p>
            <a:r>
              <a:rPr lang="en-US" dirty="0" smtClean="0"/>
              <a:t>down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Agents for adaptive business intelligence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9916" y="5018181"/>
            <a:ext cx="7167284" cy="2449419"/>
          </a:xfrm>
        </p:spPr>
        <p:txBody>
          <a:bodyPr>
            <a:noAutofit/>
          </a:bodyPr>
          <a:lstStyle/>
          <a:p>
            <a:pPr marL="457200" indent="-457200">
              <a:spcBef>
                <a:spcPts val="0"/>
              </a:spcBef>
            </a:pPr>
            <a:r>
              <a:rPr lang="en-US" sz="2000" dirty="0" smtClean="0"/>
              <a:t>Q5: What went wrong? (diagnosis)</a:t>
            </a:r>
          </a:p>
          <a:p>
            <a:pPr marL="800100" lvl="1" indent="-457200">
              <a:spcBef>
                <a:spcPts val="0"/>
              </a:spcBef>
            </a:pPr>
            <a:r>
              <a:rPr lang="en-US" sz="1800" dirty="0" smtClean="0"/>
              <a:t>Delta between current and  prior, better, mode</a:t>
            </a:r>
          </a:p>
          <a:p>
            <a:pPr marL="457200" indent="-457200">
              <a:spcBef>
                <a:spcPts val="0"/>
              </a:spcBef>
            </a:pPr>
            <a:r>
              <a:rPr lang="en-US" sz="2000" dirty="0" smtClean="0"/>
              <a:t>Q6: What to do? (planning) </a:t>
            </a:r>
          </a:p>
          <a:p>
            <a:pPr marL="800100" lvl="1" indent="-457200">
              <a:spcBef>
                <a:spcPts val="0"/>
              </a:spcBef>
            </a:pPr>
            <a:r>
              <a:rPr lang="en-US" sz="1800" dirty="0" smtClean="0"/>
              <a:t>Delta between current and  other, better, mode</a:t>
            </a:r>
          </a:p>
          <a:p>
            <a:pPr marL="457200" indent="-457200">
              <a:spcBef>
                <a:spcPts val="0"/>
              </a:spcBef>
            </a:pPr>
            <a:r>
              <a:rPr lang="en-US" dirty="0" smtClean="0"/>
              <a:t>Technology: contrast set learning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23</a:t>
            </a:fld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 rot="5400000">
            <a:off x="753403" y="3250168"/>
            <a:ext cx="1600200" cy="1588"/>
          </a:xfrm>
          <a:prstGeom prst="line">
            <a:avLst/>
          </a:prstGeom>
          <a:ln>
            <a:headEnd type="triangle" w="lg" len="lg"/>
            <a:tailEnd type="non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1552709" y="4051062"/>
            <a:ext cx="5639594" cy="1588"/>
          </a:xfrm>
          <a:prstGeom prst="line">
            <a:avLst/>
          </a:prstGeom>
          <a:ln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Freeform 8"/>
          <p:cNvSpPr/>
          <p:nvPr/>
        </p:nvSpPr>
        <p:spPr>
          <a:xfrm>
            <a:off x="1593014" y="2364932"/>
            <a:ext cx="5305778" cy="1592203"/>
          </a:xfrm>
          <a:custGeom>
            <a:avLst/>
            <a:gdLst>
              <a:gd name="connsiteX0" fmla="*/ 0 w 5305778"/>
              <a:gd name="connsiteY0" fmla="*/ 1592203 h 1592203"/>
              <a:gd name="connsiteX1" fmla="*/ 310445 w 5305778"/>
              <a:gd name="connsiteY1" fmla="*/ 547980 h 1592203"/>
              <a:gd name="connsiteX2" fmla="*/ 832556 w 5305778"/>
              <a:gd name="connsiteY2" fmla="*/ 590314 h 1592203"/>
              <a:gd name="connsiteX3" fmla="*/ 1143000 w 5305778"/>
              <a:gd name="connsiteY3" fmla="*/ 435092 h 1592203"/>
              <a:gd name="connsiteX4" fmla="*/ 1439333 w 5305778"/>
              <a:gd name="connsiteY4" fmla="*/ 590314 h 1592203"/>
              <a:gd name="connsiteX5" fmla="*/ 1707445 w 5305778"/>
              <a:gd name="connsiteY5" fmla="*/ 505647 h 1592203"/>
              <a:gd name="connsiteX6" fmla="*/ 1890889 w 5305778"/>
              <a:gd name="connsiteY6" fmla="*/ 1041869 h 1592203"/>
              <a:gd name="connsiteX7" fmla="*/ 2130778 w 5305778"/>
              <a:gd name="connsiteY7" fmla="*/ 1422869 h 1592203"/>
              <a:gd name="connsiteX8" fmla="*/ 2441222 w 5305778"/>
              <a:gd name="connsiteY8" fmla="*/ 209314 h 1592203"/>
              <a:gd name="connsiteX9" fmla="*/ 2794000 w 5305778"/>
              <a:gd name="connsiteY9" fmla="*/ 279869 h 1592203"/>
              <a:gd name="connsiteX10" fmla="*/ 3175000 w 5305778"/>
              <a:gd name="connsiteY10" fmla="*/ 138758 h 1592203"/>
              <a:gd name="connsiteX11" fmla="*/ 3386667 w 5305778"/>
              <a:gd name="connsiteY11" fmla="*/ 308092 h 1592203"/>
              <a:gd name="connsiteX12" fmla="*/ 3640667 w 5305778"/>
              <a:gd name="connsiteY12" fmla="*/ 181092 h 1592203"/>
              <a:gd name="connsiteX13" fmla="*/ 3795889 w 5305778"/>
              <a:gd name="connsiteY13" fmla="*/ 1394647 h 1592203"/>
              <a:gd name="connsiteX14" fmla="*/ 3908778 w 5305778"/>
              <a:gd name="connsiteY14" fmla="*/ 844314 h 1592203"/>
              <a:gd name="connsiteX15" fmla="*/ 4162778 w 5305778"/>
              <a:gd name="connsiteY15" fmla="*/ 914869 h 1592203"/>
              <a:gd name="connsiteX16" fmla="*/ 4402667 w 5305778"/>
              <a:gd name="connsiteY16" fmla="*/ 844314 h 1592203"/>
              <a:gd name="connsiteX17" fmla="*/ 4755445 w 5305778"/>
              <a:gd name="connsiteY17" fmla="*/ 928980 h 1592203"/>
              <a:gd name="connsiteX18" fmla="*/ 4995333 w 5305778"/>
              <a:gd name="connsiteY18" fmla="*/ 872536 h 1592203"/>
              <a:gd name="connsiteX19" fmla="*/ 5305778 w 5305778"/>
              <a:gd name="connsiteY19" fmla="*/ 928980 h 1592203"/>
              <a:gd name="connsiteX20" fmla="*/ 5305778 w 5305778"/>
              <a:gd name="connsiteY20" fmla="*/ 928980 h 15922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305778" h="1592203">
                <a:moveTo>
                  <a:pt x="0" y="1592203"/>
                </a:moveTo>
                <a:cubicBezTo>
                  <a:pt x="85843" y="1153582"/>
                  <a:pt x="171686" y="714961"/>
                  <a:pt x="310445" y="547980"/>
                </a:cubicBezTo>
                <a:cubicBezTo>
                  <a:pt x="449204" y="380999"/>
                  <a:pt x="693797" y="609129"/>
                  <a:pt x="832556" y="590314"/>
                </a:cubicBezTo>
                <a:cubicBezTo>
                  <a:pt x="971315" y="571499"/>
                  <a:pt x="1041871" y="435092"/>
                  <a:pt x="1143000" y="435092"/>
                </a:cubicBezTo>
                <a:cubicBezTo>
                  <a:pt x="1244129" y="435092"/>
                  <a:pt x="1345259" y="578555"/>
                  <a:pt x="1439333" y="590314"/>
                </a:cubicBezTo>
                <a:cubicBezTo>
                  <a:pt x="1533407" y="602073"/>
                  <a:pt x="1632186" y="430388"/>
                  <a:pt x="1707445" y="505647"/>
                </a:cubicBezTo>
                <a:cubicBezTo>
                  <a:pt x="1782704" y="580906"/>
                  <a:pt x="1820334" y="888999"/>
                  <a:pt x="1890889" y="1041869"/>
                </a:cubicBezTo>
                <a:cubicBezTo>
                  <a:pt x="1961444" y="1194739"/>
                  <a:pt x="2039056" y="1561628"/>
                  <a:pt x="2130778" y="1422869"/>
                </a:cubicBezTo>
                <a:cubicBezTo>
                  <a:pt x="2222500" y="1284110"/>
                  <a:pt x="2330685" y="399814"/>
                  <a:pt x="2441222" y="209314"/>
                </a:cubicBezTo>
                <a:cubicBezTo>
                  <a:pt x="2551759" y="18814"/>
                  <a:pt x="2671704" y="291628"/>
                  <a:pt x="2794000" y="279869"/>
                </a:cubicBezTo>
                <a:cubicBezTo>
                  <a:pt x="2916296" y="268110"/>
                  <a:pt x="3076222" y="134054"/>
                  <a:pt x="3175000" y="138758"/>
                </a:cubicBezTo>
                <a:cubicBezTo>
                  <a:pt x="3273778" y="143462"/>
                  <a:pt x="3309056" y="301036"/>
                  <a:pt x="3386667" y="308092"/>
                </a:cubicBezTo>
                <a:cubicBezTo>
                  <a:pt x="3464278" y="315148"/>
                  <a:pt x="3572463" y="0"/>
                  <a:pt x="3640667" y="181092"/>
                </a:cubicBezTo>
                <a:cubicBezTo>
                  <a:pt x="3708871" y="362185"/>
                  <a:pt x="3751204" y="1284110"/>
                  <a:pt x="3795889" y="1394647"/>
                </a:cubicBezTo>
                <a:cubicBezTo>
                  <a:pt x="3840574" y="1505184"/>
                  <a:pt x="3847630" y="924277"/>
                  <a:pt x="3908778" y="844314"/>
                </a:cubicBezTo>
                <a:cubicBezTo>
                  <a:pt x="3969926" y="764351"/>
                  <a:pt x="4080463" y="914869"/>
                  <a:pt x="4162778" y="914869"/>
                </a:cubicBezTo>
                <a:cubicBezTo>
                  <a:pt x="4245093" y="914869"/>
                  <a:pt x="4303889" y="841962"/>
                  <a:pt x="4402667" y="844314"/>
                </a:cubicBezTo>
                <a:cubicBezTo>
                  <a:pt x="4501445" y="846666"/>
                  <a:pt x="4656667" y="924276"/>
                  <a:pt x="4755445" y="928980"/>
                </a:cubicBezTo>
                <a:cubicBezTo>
                  <a:pt x="4854223" y="933684"/>
                  <a:pt x="4903611" y="872536"/>
                  <a:pt x="4995333" y="872536"/>
                </a:cubicBezTo>
                <a:cubicBezTo>
                  <a:pt x="5087055" y="872536"/>
                  <a:pt x="5305778" y="928980"/>
                  <a:pt x="5305778" y="928980"/>
                </a:cubicBezTo>
                <a:lnTo>
                  <a:pt x="5305778" y="928980"/>
                </a:lnTo>
              </a:path>
            </a:pathLst>
          </a:custGeom>
          <a:ln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782620" y="4202668"/>
            <a:ext cx="30098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Data collected over time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04800" y="2266196"/>
            <a:ext cx="126838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Quality</a:t>
            </a:r>
          </a:p>
          <a:p>
            <a:r>
              <a:rPr lang="en-US" dirty="0" smtClean="0"/>
              <a:t>(e.g. </a:t>
            </a:r>
          </a:p>
          <a:p>
            <a:r>
              <a:rPr lang="en-US" dirty="0" smtClean="0"/>
              <a:t>PRED(30)) 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086903" y="2450068"/>
            <a:ext cx="1218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mode #1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772703" y="3364468"/>
            <a:ext cx="16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break </a:t>
            </a:r>
          </a:p>
          <a:p>
            <a:r>
              <a:rPr lang="en-US" dirty="0" smtClean="0"/>
              <a:t>down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1705903" y="3376136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learn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4068103" y="2145268"/>
            <a:ext cx="15615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mode #2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5504614" y="3288268"/>
            <a:ext cx="15352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learn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6201703" y="2831068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mode #3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3915703" y="2831068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learn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4525303" y="3327737"/>
            <a:ext cx="16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break </a:t>
            </a:r>
          </a:p>
          <a:p>
            <a:r>
              <a:rPr lang="en-US" dirty="0" smtClean="0"/>
              <a:t>down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Agents for adaptive business intelligence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9916" y="5018181"/>
            <a:ext cx="7167284" cy="2449419"/>
          </a:xfrm>
        </p:spPr>
        <p:txBody>
          <a:bodyPr>
            <a:noAutofit/>
          </a:bodyPr>
          <a:lstStyle/>
          <a:p>
            <a:pPr marL="457200" indent="-457200">
              <a:spcBef>
                <a:spcPts val="0"/>
              </a:spcBef>
            </a:pPr>
            <a:r>
              <a:rPr lang="en-US" sz="2000" dirty="0" smtClean="0"/>
              <a:t>Q7: How to understand a mode (explanation)</a:t>
            </a:r>
          </a:p>
          <a:p>
            <a:pPr marL="800100" lvl="1" indent="-457200">
              <a:spcBef>
                <a:spcPts val="0"/>
              </a:spcBef>
            </a:pPr>
            <a:r>
              <a:rPr lang="en-US" sz="1800" dirty="0" smtClean="0"/>
              <a:t>Presentation of essential features of a mode</a:t>
            </a:r>
          </a:p>
          <a:p>
            <a:pPr marL="457200" indent="-457200">
              <a:spcBef>
                <a:spcPts val="0"/>
              </a:spcBef>
            </a:pPr>
            <a:r>
              <a:rPr lang="en-US" dirty="0" smtClean="0"/>
              <a:t>Technology: Dimensionality reduction, feature selection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24</a:t>
            </a:fld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 rot="5400000">
            <a:off x="753403" y="3250168"/>
            <a:ext cx="1600200" cy="1588"/>
          </a:xfrm>
          <a:prstGeom prst="line">
            <a:avLst/>
          </a:prstGeom>
          <a:ln>
            <a:headEnd type="triangle" w="lg" len="lg"/>
            <a:tailEnd type="non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1552709" y="4051062"/>
            <a:ext cx="5639594" cy="1588"/>
          </a:xfrm>
          <a:prstGeom prst="line">
            <a:avLst/>
          </a:prstGeom>
          <a:ln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Freeform 8"/>
          <p:cNvSpPr/>
          <p:nvPr/>
        </p:nvSpPr>
        <p:spPr>
          <a:xfrm>
            <a:off x="1593014" y="2364932"/>
            <a:ext cx="5305778" cy="1592203"/>
          </a:xfrm>
          <a:custGeom>
            <a:avLst/>
            <a:gdLst>
              <a:gd name="connsiteX0" fmla="*/ 0 w 5305778"/>
              <a:gd name="connsiteY0" fmla="*/ 1592203 h 1592203"/>
              <a:gd name="connsiteX1" fmla="*/ 310445 w 5305778"/>
              <a:gd name="connsiteY1" fmla="*/ 547980 h 1592203"/>
              <a:gd name="connsiteX2" fmla="*/ 832556 w 5305778"/>
              <a:gd name="connsiteY2" fmla="*/ 590314 h 1592203"/>
              <a:gd name="connsiteX3" fmla="*/ 1143000 w 5305778"/>
              <a:gd name="connsiteY3" fmla="*/ 435092 h 1592203"/>
              <a:gd name="connsiteX4" fmla="*/ 1439333 w 5305778"/>
              <a:gd name="connsiteY4" fmla="*/ 590314 h 1592203"/>
              <a:gd name="connsiteX5" fmla="*/ 1707445 w 5305778"/>
              <a:gd name="connsiteY5" fmla="*/ 505647 h 1592203"/>
              <a:gd name="connsiteX6" fmla="*/ 1890889 w 5305778"/>
              <a:gd name="connsiteY6" fmla="*/ 1041869 h 1592203"/>
              <a:gd name="connsiteX7" fmla="*/ 2130778 w 5305778"/>
              <a:gd name="connsiteY7" fmla="*/ 1422869 h 1592203"/>
              <a:gd name="connsiteX8" fmla="*/ 2441222 w 5305778"/>
              <a:gd name="connsiteY8" fmla="*/ 209314 h 1592203"/>
              <a:gd name="connsiteX9" fmla="*/ 2794000 w 5305778"/>
              <a:gd name="connsiteY9" fmla="*/ 279869 h 1592203"/>
              <a:gd name="connsiteX10" fmla="*/ 3175000 w 5305778"/>
              <a:gd name="connsiteY10" fmla="*/ 138758 h 1592203"/>
              <a:gd name="connsiteX11" fmla="*/ 3386667 w 5305778"/>
              <a:gd name="connsiteY11" fmla="*/ 308092 h 1592203"/>
              <a:gd name="connsiteX12" fmla="*/ 3640667 w 5305778"/>
              <a:gd name="connsiteY12" fmla="*/ 181092 h 1592203"/>
              <a:gd name="connsiteX13" fmla="*/ 3795889 w 5305778"/>
              <a:gd name="connsiteY13" fmla="*/ 1394647 h 1592203"/>
              <a:gd name="connsiteX14" fmla="*/ 3908778 w 5305778"/>
              <a:gd name="connsiteY14" fmla="*/ 844314 h 1592203"/>
              <a:gd name="connsiteX15" fmla="*/ 4162778 w 5305778"/>
              <a:gd name="connsiteY15" fmla="*/ 914869 h 1592203"/>
              <a:gd name="connsiteX16" fmla="*/ 4402667 w 5305778"/>
              <a:gd name="connsiteY16" fmla="*/ 844314 h 1592203"/>
              <a:gd name="connsiteX17" fmla="*/ 4755445 w 5305778"/>
              <a:gd name="connsiteY17" fmla="*/ 928980 h 1592203"/>
              <a:gd name="connsiteX18" fmla="*/ 4995333 w 5305778"/>
              <a:gd name="connsiteY18" fmla="*/ 872536 h 1592203"/>
              <a:gd name="connsiteX19" fmla="*/ 5305778 w 5305778"/>
              <a:gd name="connsiteY19" fmla="*/ 928980 h 1592203"/>
              <a:gd name="connsiteX20" fmla="*/ 5305778 w 5305778"/>
              <a:gd name="connsiteY20" fmla="*/ 928980 h 15922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305778" h="1592203">
                <a:moveTo>
                  <a:pt x="0" y="1592203"/>
                </a:moveTo>
                <a:cubicBezTo>
                  <a:pt x="85843" y="1153582"/>
                  <a:pt x="171686" y="714961"/>
                  <a:pt x="310445" y="547980"/>
                </a:cubicBezTo>
                <a:cubicBezTo>
                  <a:pt x="449204" y="380999"/>
                  <a:pt x="693797" y="609129"/>
                  <a:pt x="832556" y="590314"/>
                </a:cubicBezTo>
                <a:cubicBezTo>
                  <a:pt x="971315" y="571499"/>
                  <a:pt x="1041871" y="435092"/>
                  <a:pt x="1143000" y="435092"/>
                </a:cubicBezTo>
                <a:cubicBezTo>
                  <a:pt x="1244129" y="435092"/>
                  <a:pt x="1345259" y="578555"/>
                  <a:pt x="1439333" y="590314"/>
                </a:cubicBezTo>
                <a:cubicBezTo>
                  <a:pt x="1533407" y="602073"/>
                  <a:pt x="1632186" y="430388"/>
                  <a:pt x="1707445" y="505647"/>
                </a:cubicBezTo>
                <a:cubicBezTo>
                  <a:pt x="1782704" y="580906"/>
                  <a:pt x="1820334" y="888999"/>
                  <a:pt x="1890889" y="1041869"/>
                </a:cubicBezTo>
                <a:cubicBezTo>
                  <a:pt x="1961444" y="1194739"/>
                  <a:pt x="2039056" y="1561628"/>
                  <a:pt x="2130778" y="1422869"/>
                </a:cubicBezTo>
                <a:cubicBezTo>
                  <a:pt x="2222500" y="1284110"/>
                  <a:pt x="2330685" y="399814"/>
                  <a:pt x="2441222" y="209314"/>
                </a:cubicBezTo>
                <a:cubicBezTo>
                  <a:pt x="2551759" y="18814"/>
                  <a:pt x="2671704" y="291628"/>
                  <a:pt x="2794000" y="279869"/>
                </a:cubicBezTo>
                <a:cubicBezTo>
                  <a:pt x="2916296" y="268110"/>
                  <a:pt x="3076222" y="134054"/>
                  <a:pt x="3175000" y="138758"/>
                </a:cubicBezTo>
                <a:cubicBezTo>
                  <a:pt x="3273778" y="143462"/>
                  <a:pt x="3309056" y="301036"/>
                  <a:pt x="3386667" y="308092"/>
                </a:cubicBezTo>
                <a:cubicBezTo>
                  <a:pt x="3464278" y="315148"/>
                  <a:pt x="3572463" y="0"/>
                  <a:pt x="3640667" y="181092"/>
                </a:cubicBezTo>
                <a:cubicBezTo>
                  <a:pt x="3708871" y="362185"/>
                  <a:pt x="3751204" y="1284110"/>
                  <a:pt x="3795889" y="1394647"/>
                </a:cubicBezTo>
                <a:cubicBezTo>
                  <a:pt x="3840574" y="1505184"/>
                  <a:pt x="3847630" y="924277"/>
                  <a:pt x="3908778" y="844314"/>
                </a:cubicBezTo>
                <a:cubicBezTo>
                  <a:pt x="3969926" y="764351"/>
                  <a:pt x="4080463" y="914869"/>
                  <a:pt x="4162778" y="914869"/>
                </a:cubicBezTo>
                <a:cubicBezTo>
                  <a:pt x="4245093" y="914869"/>
                  <a:pt x="4303889" y="841962"/>
                  <a:pt x="4402667" y="844314"/>
                </a:cubicBezTo>
                <a:cubicBezTo>
                  <a:pt x="4501445" y="846666"/>
                  <a:pt x="4656667" y="924276"/>
                  <a:pt x="4755445" y="928980"/>
                </a:cubicBezTo>
                <a:cubicBezTo>
                  <a:pt x="4854223" y="933684"/>
                  <a:pt x="4903611" y="872536"/>
                  <a:pt x="4995333" y="872536"/>
                </a:cubicBezTo>
                <a:cubicBezTo>
                  <a:pt x="5087055" y="872536"/>
                  <a:pt x="5305778" y="928980"/>
                  <a:pt x="5305778" y="928980"/>
                </a:cubicBezTo>
                <a:lnTo>
                  <a:pt x="5305778" y="928980"/>
                </a:lnTo>
              </a:path>
            </a:pathLst>
          </a:custGeom>
          <a:ln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782620" y="4202668"/>
            <a:ext cx="30098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Data collected over time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04800" y="2266196"/>
            <a:ext cx="126838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Quality</a:t>
            </a:r>
          </a:p>
          <a:p>
            <a:r>
              <a:rPr lang="en-US" dirty="0" smtClean="0"/>
              <a:t>(e.g. </a:t>
            </a:r>
          </a:p>
          <a:p>
            <a:r>
              <a:rPr lang="en-US" dirty="0" smtClean="0"/>
              <a:t>PRED(30)) 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086903" y="2450068"/>
            <a:ext cx="1218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mode #1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772703" y="3364468"/>
            <a:ext cx="16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break </a:t>
            </a:r>
          </a:p>
          <a:p>
            <a:r>
              <a:rPr lang="en-US" dirty="0" smtClean="0"/>
              <a:t>down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1705903" y="3376136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learn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4068103" y="2145268"/>
            <a:ext cx="15615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mode #2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5504614" y="3288268"/>
            <a:ext cx="15352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learn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6201703" y="2831068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mode #3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3915703" y="2831068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learn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4525303" y="3327737"/>
            <a:ext cx="16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break </a:t>
            </a:r>
          </a:p>
          <a:p>
            <a:r>
              <a:rPr lang="en-US" dirty="0" smtClean="0"/>
              <a:t>down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Agents for adaptive business intelligence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9916" y="5018181"/>
            <a:ext cx="7167284" cy="2449419"/>
          </a:xfrm>
        </p:spPr>
        <p:txBody>
          <a:bodyPr>
            <a:noAutofit/>
          </a:bodyPr>
          <a:lstStyle/>
          <a:p>
            <a:pPr marL="457200" indent="-457200">
              <a:spcBef>
                <a:spcPts val="0"/>
              </a:spcBef>
            </a:pPr>
            <a:r>
              <a:rPr lang="en-US" sz="2000" dirty="0" smtClean="0"/>
              <a:t>Q8: How to start?</a:t>
            </a:r>
          </a:p>
          <a:p>
            <a:pPr marL="457200" indent="-457200">
              <a:spcBef>
                <a:spcPts val="0"/>
              </a:spcBef>
            </a:pPr>
            <a:r>
              <a:rPr lang="en-US" sz="2000" dirty="0" smtClean="0"/>
              <a:t>All the above can be based on a matrix P*T:</a:t>
            </a:r>
          </a:p>
          <a:p>
            <a:pPr marL="800100" lvl="1" indent="-457200">
              <a:spcBef>
                <a:spcPts val="0"/>
              </a:spcBef>
            </a:pPr>
            <a:r>
              <a:rPr lang="en-US" sz="1800" dirty="0" smtClean="0"/>
              <a:t>Products (P) described using a set of terms (T)</a:t>
            </a:r>
          </a:p>
          <a:p>
            <a:pPr marL="800100" lvl="1" indent="-457200">
              <a:spcBef>
                <a:spcPts val="0"/>
              </a:spcBef>
            </a:pPr>
            <a:r>
              <a:rPr lang="en-US" sz="1800" dirty="0" smtClean="0"/>
              <a:t>Probably a sparse matrix</a:t>
            </a:r>
          </a:p>
          <a:p>
            <a:pPr marL="800100" lvl="1" indent="-457200">
              <a:spcBef>
                <a:spcPts val="0"/>
              </a:spcBef>
              <a:buNone/>
            </a:pPr>
            <a:endParaRPr lang="en-US" sz="18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25</a:t>
            </a:fld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 rot="5400000">
            <a:off x="753403" y="3250168"/>
            <a:ext cx="1600200" cy="1588"/>
          </a:xfrm>
          <a:prstGeom prst="line">
            <a:avLst/>
          </a:prstGeom>
          <a:ln>
            <a:headEnd type="triangle" w="lg" len="lg"/>
            <a:tailEnd type="non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1552709" y="4051062"/>
            <a:ext cx="5639594" cy="1588"/>
          </a:xfrm>
          <a:prstGeom prst="line">
            <a:avLst/>
          </a:prstGeom>
          <a:ln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Freeform 8"/>
          <p:cNvSpPr/>
          <p:nvPr/>
        </p:nvSpPr>
        <p:spPr>
          <a:xfrm>
            <a:off x="1593014" y="2364932"/>
            <a:ext cx="5305778" cy="1592203"/>
          </a:xfrm>
          <a:custGeom>
            <a:avLst/>
            <a:gdLst>
              <a:gd name="connsiteX0" fmla="*/ 0 w 5305778"/>
              <a:gd name="connsiteY0" fmla="*/ 1592203 h 1592203"/>
              <a:gd name="connsiteX1" fmla="*/ 310445 w 5305778"/>
              <a:gd name="connsiteY1" fmla="*/ 547980 h 1592203"/>
              <a:gd name="connsiteX2" fmla="*/ 832556 w 5305778"/>
              <a:gd name="connsiteY2" fmla="*/ 590314 h 1592203"/>
              <a:gd name="connsiteX3" fmla="*/ 1143000 w 5305778"/>
              <a:gd name="connsiteY3" fmla="*/ 435092 h 1592203"/>
              <a:gd name="connsiteX4" fmla="*/ 1439333 w 5305778"/>
              <a:gd name="connsiteY4" fmla="*/ 590314 h 1592203"/>
              <a:gd name="connsiteX5" fmla="*/ 1707445 w 5305778"/>
              <a:gd name="connsiteY5" fmla="*/ 505647 h 1592203"/>
              <a:gd name="connsiteX6" fmla="*/ 1890889 w 5305778"/>
              <a:gd name="connsiteY6" fmla="*/ 1041869 h 1592203"/>
              <a:gd name="connsiteX7" fmla="*/ 2130778 w 5305778"/>
              <a:gd name="connsiteY7" fmla="*/ 1422869 h 1592203"/>
              <a:gd name="connsiteX8" fmla="*/ 2441222 w 5305778"/>
              <a:gd name="connsiteY8" fmla="*/ 209314 h 1592203"/>
              <a:gd name="connsiteX9" fmla="*/ 2794000 w 5305778"/>
              <a:gd name="connsiteY9" fmla="*/ 279869 h 1592203"/>
              <a:gd name="connsiteX10" fmla="*/ 3175000 w 5305778"/>
              <a:gd name="connsiteY10" fmla="*/ 138758 h 1592203"/>
              <a:gd name="connsiteX11" fmla="*/ 3386667 w 5305778"/>
              <a:gd name="connsiteY11" fmla="*/ 308092 h 1592203"/>
              <a:gd name="connsiteX12" fmla="*/ 3640667 w 5305778"/>
              <a:gd name="connsiteY12" fmla="*/ 181092 h 1592203"/>
              <a:gd name="connsiteX13" fmla="*/ 3795889 w 5305778"/>
              <a:gd name="connsiteY13" fmla="*/ 1394647 h 1592203"/>
              <a:gd name="connsiteX14" fmla="*/ 3908778 w 5305778"/>
              <a:gd name="connsiteY14" fmla="*/ 844314 h 1592203"/>
              <a:gd name="connsiteX15" fmla="*/ 4162778 w 5305778"/>
              <a:gd name="connsiteY15" fmla="*/ 914869 h 1592203"/>
              <a:gd name="connsiteX16" fmla="*/ 4402667 w 5305778"/>
              <a:gd name="connsiteY16" fmla="*/ 844314 h 1592203"/>
              <a:gd name="connsiteX17" fmla="*/ 4755445 w 5305778"/>
              <a:gd name="connsiteY17" fmla="*/ 928980 h 1592203"/>
              <a:gd name="connsiteX18" fmla="*/ 4995333 w 5305778"/>
              <a:gd name="connsiteY18" fmla="*/ 872536 h 1592203"/>
              <a:gd name="connsiteX19" fmla="*/ 5305778 w 5305778"/>
              <a:gd name="connsiteY19" fmla="*/ 928980 h 1592203"/>
              <a:gd name="connsiteX20" fmla="*/ 5305778 w 5305778"/>
              <a:gd name="connsiteY20" fmla="*/ 928980 h 15922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305778" h="1592203">
                <a:moveTo>
                  <a:pt x="0" y="1592203"/>
                </a:moveTo>
                <a:cubicBezTo>
                  <a:pt x="85843" y="1153582"/>
                  <a:pt x="171686" y="714961"/>
                  <a:pt x="310445" y="547980"/>
                </a:cubicBezTo>
                <a:cubicBezTo>
                  <a:pt x="449204" y="380999"/>
                  <a:pt x="693797" y="609129"/>
                  <a:pt x="832556" y="590314"/>
                </a:cubicBezTo>
                <a:cubicBezTo>
                  <a:pt x="971315" y="571499"/>
                  <a:pt x="1041871" y="435092"/>
                  <a:pt x="1143000" y="435092"/>
                </a:cubicBezTo>
                <a:cubicBezTo>
                  <a:pt x="1244129" y="435092"/>
                  <a:pt x="1345259" y="578555"/>
                  <a:pt x="1439333" y="590314"/>
                </a:cubicBezTo>
                <a:cubicBezTo>
                  <a:pt x="1533407" y="602073"/>
                  <a:pt x="1632186" y="430388"/>
                  <a:pt x="1707445" y="505647"/>
                </a:cubicBezTo>
                <a:cubicBezTo>
                  <a:pt x="1782704" y="580906"/>
                  <a:pt x="1820334" y="888999"/>
                  <a:pt x="1890889" y="1041869"/>
                </a:cubicBezTo>
                <a:cubicBezTo>
                  <a:pt x="1961444" y="1194739"/>
                  <a:pt x="2039056" y="1561628"/>
                  <a:pt x="2130778" y="1422869"/>
                </a:cubicBezTo>
                <a:cubicBezTo>
                  <a:pt x="2222500" y="1284110"/>
                  <a:pt x="2330685" y="399814"/>
                  <a:pt x="2441222" y="209314"/>
                </a:cubicBezTo>
                <a:cubicBezTo>
                  <a:pt x="2551759" y="18814"/>
                  <a:pt x="2671704" y="291628"/>
                  <a:pt x="2794000" y="279869"/>
                </a:cubicBezTo>
                <a:cubicBezTo>
                  <a:pt x="2916296" y="268110"/>
                  <a:pt x="3076222" y="134054"/>
                  <a:pt x="3175000" y="138758"/>
                </a:cubicBezTo>
                <a:cubicBezTo>
                  <a:pt x="3273778" y="143462"/>
                  <a:pt x="3309056" y="301036"/>
                  <a:pt x="3386667" y="308092"/>
                </a:cubicBezTo>
                <a:cubicBezTo>
                  <a:pt x="3464278" y="315148"/>
                  <a:pt x="3572463" y="0"/>
                  <a:pt x="3640667" y="181092"/>
                </a:cubicBezTo>
                <a:cubicBezTo>
                  <a:pt x="3708871" y="362185"/>
                  <a:pt x="3751204" y="1284110"/>
                  <a:pt x="3795889" y="1394647"/>
                </a:cubicBezTo>
                <a:cubicBezTo>
                  <a:pt x="3840574" y="1505184"/>
                  <a:pt x="3847630" y="924277"/>
                  <a:pt x="3908778" y="844314"/>
                </a:cubicBezTo>
                <a:cubicBezTo>
                  <a:pt x="3969926" y="764351"/>
                  <a:pt x="4080463" y="914869"/>
                  <a:pt x="4162778" y="914869"/>
                </a:cubicBezTo>
                <a:cubicBezTo>
                  <a:pt x="4245093" y="914869"/>
                  <a:pt x="4303889" y="841962"/>
                  <a:pt x="4402667" y="844314"/>
                </a:cubicBezTo>
                <a:cubicBezTo>
                  <a:pt x="4501445" y="846666"/>
                  <a:pt x="4656667" y="924276"/>
                  <a:pt x="4755445" y="928980"/>
                </a:cubicBezTo>
                <a:cubicBezTo>
                  <a:pt x="4854223" y="933684"/>
                  <a:pt x="4903611" y="872536"/>
                  <a:pt x="4995333" y="872536"/>
                </a:cubicBezTo>
                <a:cubicBezTo>
                  <a:pt x="5087055" y="872536"/>
                  <a:pt x="5305778" y="928980"/>
                  <a:pt x="5305778" y="928980"/>
                </a:cubicBezTo>
                <a:lnTo>
                  <a:pt x="5305778" y="928980"/>
                </a:lnTo>
              </a:path>
            </a:pathLst>
          </a:custGeom>
          <a:ln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782620" y="4202668"/>
            <a:ext cx="30098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Data collected over time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04800" y="2266196"/>
            <a:ext cx="126838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Quality</a:t>
            </a:r>
          </a:p>
          <a:p>
            <a:r>
              <a:rPr lang="en-US" dirty="0" smtClean="0"/>
              <a:t>(e.g. </a:t>
            </a:r>
          </a:p>
          <a:p>
            <a:r>
              <a:rPr lang="en-US" dirty="0" smtClean="0"/>
              <a:t>PRED(30)) 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086903" y="2450068"/>
            <a:ext cx="1218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mode #1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772703" y="3364468"/>
            <a:ext cx="16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break </a:t>
            </a:r>
          </a:p>
          <a:p>
            <a:r>
              <a:rPr lang="en-US" dirty="0" smtClean="0"/>
              <a:t>down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1705903" y="3376136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learn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4068103" y="2145268"/>
            <a:ext cx="15615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mode #2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5504614" y="3288268"/>
            <a:ext cx="15352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learn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6201703" y="2831068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mode #3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3915703" y="2831068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learn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4525303" y="3327737"/>
            <a:ext cx="16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break </a:t>
            </a:r>
          </a:p>
          <a:p>
            <a:r>
              <a:rPr lang="en-US" dirty="0" smtClean="0"/>
              <a:t>down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Agents for adaptive business intelligence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9915" y="4648200"/>
            <a:ext cx="7621309" cy="2449419"/>
          </a:xfrm>
        </p:spPr>
        <p:txBody>
          <a:bodyPr>
            <a:noAutofit/>
          </a:bodyPr>
          <a:lstStyle/>
          <a:p>
            <a:pPr marL="457200" indent="-457200">
              <a:spcBef>
                <a:spcPts val="0"/>
              </a:spcBef>
            </a:pPr>
            <a:r>
              <a:rPr lang="en-US" sz="2000" dirty="0" smtClean="0"/>
              <a:t>Q9: What terms to collect?</a:t>
            </a:r>
          </a:p>
          <a:p>
            <a:pPr marL="457200" indent="-457200">
              <a:spcBef>
                <a:spcPts val="0"/>
              </a:spcBef>
            </a:pPr>
            <a:r>
              <a:rPr lang="en-US" sz="2000" dirty="0" smtClean="0"/>
              <a:t>A: Everything</a:t>
            </a:r>
          </a:p>
          <a:p>
            <a:pPr marL="800100" lvl="1" indent="-457200">
              <a:spcBef>
                <a:spcPts val="0"/>
              </a:spcBef>
            </a:pPr>
            <a:r>
              <a:rPr lang="en-US" sz="1600" dirty="0" smtClean="0"/>
              <a:t>Assign all project artifacts and unique ID</a:t>
            </a:r>
          </a:p>
          <a:p>
            <a:pPr marL="800100" lvl="1" indent="-457200">
              <a:spcBef>
                <a:spcPts val="0"/>
              </a:spcBef>
            </a:pPr>
            <a:r>
              <a:rPr lang="en-US" sz="1600" dirty="0" smtClean="0"/>
              <a:t>Place all project artifacts in (say) a </a:t>
            </a:r>
            <a:r>
              <a:rPr lang="en-US" sz="1600" dirty="0" err="1" smtClean="0"/>
              <a:t>wiki</a:t>
            </a:r>
            <a:endParaRPr lang="en-US" sz="1600" dirty="0" smtClean="0"/>
          </a:p>
          <a:p>
            <a:pPr marL="800100" lvl="1" indent="-457200">
              <a:spcBef>
                <a:spcPts val="0"/>
              </a:spcBef>
            </a:pPr>
            <a:r>
              <a:rPr lang="en-US" sz="1600" dirty="0" smtClean="0"/>
              <a:t>Use text mining to generate the P*T matrix</a:t>
            </a:r>
          </a:p>
          <a:p>
            <a:pPr marL="800100" lvl="1" indent="-457200">
              <a:spcBef>
                <a:spcPts val="0"/>
              </a:spcBef>
            </a:pPr>
            <a:r>
              <a:rPr lang="en-US" sz="1600" dirty="0" smtClean="0"/>
              <a:t>Add a join key that maps artifacts to some quality measure (defects, effort, whatever is important and monitored at your site) </a:t>
            </a:r>
          </a:p>
          <a:p>
            <a:pPr marL="800100" lvl="1" indent="-457200">
              <a:spcBef>
                <a:spcPts val="0"/>
              </a:spcBef>
            </a:pPr>
            <a:endParaRPr lang="en-US" sz="18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26</a:t>
            </a:fld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 rot="5400000">
            <a:off x="753403" y="3250168"/>
            <a:ext cx="1600200" cy="1588"/>
          </a:xfrm>
          <a:prstGeom prst="line">
            <a:avLst/>
          </a:prstGeom>
          <a:ln>
            <a:headEnd type="triangle" w="lg" len="lg"/>
            <a:tailEnd type="non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1552709" y="4051062"/>
            <a:ext cx="5639594" cy="1588"/>
          </a:xfrm>
          <a:prstGeom prst="line">
            <a:avLst/>
          </a:prstGeom>
          <a:ln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Freeform 8"/>
          <p:cNvSpPr/>
          <p:nvPr/>
        </p:nvSpPr>
        <p:spPr>
          <a:xfrm>
            <a:off x="1593014" y="2364932"/>
            <a:ext cx="5305778" cy="1592203"/>
          </a:xfrm>
          <a:custGeom>
            <a:avLst/>
            <a:gdLst>
              <a:gd name="connsiteX0" fmla="*/ 0 w 5305778"/>
              <a:gd name="connsiteY0" fmla="*/ 1592203 h 1592203"/>
              <a:gd name="connsiteX1" fmla="*/ 310445 w 5305778"/>
              <a:gd name="connsiteY1" fmla="*/ 547980 h 1592203"/>
              <a:gd name="connsiteX2" fmla="*/ 832556 w 5305778"/>
              <a:gd name="connsiteY2" fmla="*/ 590314 h 1592203"/>
              <a:gd name="connsiteX3" fmla="*/ 1143000 w 5305778"/>
              <a:gd name="connsiteY3" fmla="*/ 435092 h 1592203"/>
              <a:gd name="connsiteX4" fmla="*/ 1439333 w 5305778"/>
              <a:gd name="connsiteY4" fmla="*/ 590314 h 1592203"/>
              <a:gd name="connsiteX5" fmla="*/ 1707445 w 5305778"/>
              <a:gd name="connsiteY5" fmla="*/ 505647 h 1592203"/>
              <a:gd name="connsiteX6" fmla="*/ 1890889 w 5305778"/>
              <a:gd name="connsiteY6" fmla="*/ 1041869 h 1592203"/>
              <a:gd name="connsiteX7" fmla="*/ 2130778 w 5305778"/>
              <a:gd name="connsiteY7" fmla="*/ 1422869 h 1592203"/>
              <a:gd name="connsiteX8" fmla="*/ 2441222 w 5305778"/>
              <a:gd name="connsiteY8" fmla="*/ 209314 h 1592203"/>
              <a:gd name="connsiteX9" fmla="*/ 2794000 w 5305778"/>
              <a:gd name="connsiteY9" fmla="*/ 279869 h 1592203"/>
              <a:gd name="connsiteX10" fmla="*/ 3175000 w 5305778"/>
              <a:gd name="connsiteY10" fmla="*/ 138758 h 1592203"/>
              <a:gd name="connsiteX11" fmla="*/ 3386667 w 5305778"/>
              <a:gd name="connsiteY11" fmla="*/ 308092 h 1592203"/>
              <a:gd name="connsiteX12" fmla="*/ 3640667 w 5305778"/>
              <a:gd name="connsiteY12" fmla="*/ 181092 h 1592203"/>
              <a:gd name="connsiteX13" fmla="*/ 3795889 w 5305778"/>
              <a:gd name="connsiteY13" fmla="*/ 1394647 h 1592203"/>
              <a:gd name="connsiteX14" fmla="*/ 3908778 w 5305778"/>
              <a:gd name="connsiteY14" fmla="*/ 844314 h 1592203"/>
              <a:gd name="connsiteX15" fmla="*/ 4162778 w 5305778"/>
              <a:gd name="connsiteY15" fmla="*/ 914869 h 1592203"/>
              <a:gd name="connsiteX16" fmla="*/ 4402667 w 5305778"/>
              <a:gd name="connsiteY16" fmla="*/ 844314 h 1592203"/>
              <a:gd name="connsiteX17" fmla="*/ 4755445 w 5305778"/>
              <a:gd name="connsiteY17" fmla="*/ 928980 h 1592203"/>
              <a:gd name="connsiteX18" fmla="*/ 4995333 w 5305778"/>
              <a:gd name="connsiteY18" fmla="*/ 872536 h 1592203"/>
              <a:gd name="connsiteX19" fmla="*/ 5305778 w 5305778"/>
              <a:gd name="connsiteY19" fmla="*/ 928980 h 1592203"/>
              <a:gd name="connsiteX20" fmla="*/ 5305778 w 5305778"/>
              <a:gd name="connsiteY20" fmla="*/ 928980 h 15922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305778" h="1592203">
                <a:moveTo>
                  <a:pt x="0" y="1592203"/>
                </a:moveTo>
                <a:cubicBezTo>
                  <a:pt x="85843" y="1153582"/>
                  <a:pt x="171686" y="714961"/>
                  <a:pt x="310445" y="547980"/>
                </a:cubicBezTo>
                <a:cubicBezTo>
                  <a:pt x="449204" y="380999"/>
                  <a:pt x="693797" y="609129"/>
                  <a:pt x="832556" y="590314"/>
                </a:cubicBezTo>
                <a:cubicBezTo>
                  <a:pt x="971315" y="571499"/>
                  <a:pt x="1041871" y="435092"/>
                  <a:pt x="1143000" y="435092"/>
                </a:cubicBezTo>
                <a:cubicBezTo>
                  <a:pt x="1244129" y="435092"/>
                  <a:pt x="1345259" y="578555"/>
                  <a:pt x="1439333" y="590314"/>
                </a:cubicBezTo>
                <a:cubicBezTo>
                  <a:pt x="1533407" y="602073"/>
                  <a:pt x="1632186" y="430388"/>
                  <a:pt x="1707445" y="505647"/>
                </a:cubicBezTo>
                <a:cubicBezTo>
                  <a:pt x="1782704" y="580906"/>
                  <a:pt x="1820334" y="888999"/>
                  <a:pt x="1890889" y="1041869"/>
                </a:cubicBezTo>
                <a:cubicBezTo>
                  <a:pt x="1961444" y="1194739"/>
                  <a:pt x="2039056" y="1561628"/>
                  <a:pt x="2130778" y="1422869"/>
                </a:cubicBezTo>
                <a:cubicBezTo>
                  <a:pt x="2222500" y="1284110"/>
                  <a:pt x="2330685" y="399814"/>
                  <a:pt x="2441222" y="209314"/>
                </a:cubicBezTo>
                <a:cubicBezTo>
                  <a:pt x="2551759" y="18814"/>
                  <a:pt x="2671704" y="291628"/>
                  <a:pt x="2794000" y="279869"/>
                </a:cubicBezTo>
                <a:cubicBezTo>
                  <a:pt x="2916296" y="268110"/>
                  <a:pt x="3076222" y="134054"/>
                  <a:pt x="3175000" y="138758"/>
                </a:cubicBezTo>
                <a:cubicBezTo>
                  <a:pt x="3273778" y="143462"/>
                  <a:pt x="3309056" y="301036"/>
                  <a:pt x="3386667" y="308092"/>
                </a:cubicBezTo>
                <a:cubicBezTo>
                  <a:pt x="3464278" y="315148"/>
                  <a:pt x="3572463" y="0"/>
                  <a:pt x="3640667" y="181092"/>
                </a:cubicBezTo>
                <a:cubicBezTo>
                  <a:pt x="3708871" y="362185"/>
                  <a:pt x="3751204" y="1284110"/>
                  <a:pt x="3795889" y="1394647"/>
                </a:cubicBezTo>
                <a:cubicBezTo>
                  <a:pt x="3840574" y="1505184"/>
                  <a:pt x="3847630" y="924277"/>
                  <a:pt x="3908778" y="844314"/>
                </a:cubicBezTo>
                <a:cubicBezTo>
                  <a:pt x="3969926" y="764351"/>
                  <a:pt x="4080463" y="914869"/>
                  <a:pt x="4162778" y="914869"/>
                </a:cubicBezTo>
                <a:cubicBezTo>
                  <a:pt x="4245093" y="914869"/>
                  <a:pt x="4303889" y="841962"/>
                  <a:pt x="4402667" y="844314"/>
                </a:cubicBezTo>
                <a:cubicBezTo>
                  <a:pt x="4501445" y="846666"/>
                  <a:pt x="4656667" y="924276"/>
                  <a:pt x="4755445" y="928980"/>
                </a:cubicBezTo>
                <a:cubicBezTo>
                  <a:pt x="4854223" y="933684"/>
                  <a:pt x="4903611" y="872536"/>
                  <a:pt x="4995333" y="872536"/>
                </a:cubicBezTo>
                <a:cubicBezTo>
                  <a:pt x="5087055" y="872536"/>
                  <a:pt x="5305778" y="928980"/>
                  <a:pt x="5305778" y="928980"/>
                </a:cubicBezTo>
                <a:lnTo>
                  <a:pt x="5305778" y="928980"/>
                </a:lnTo>
              </a:path>
            </a:pathLst>
          </a:custGeom>
          <a:ln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782620" y="4202668"/>
            <a:ext cx="30098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Data collected over time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04800" y="2266196"/>
            <a:ext cx="126838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Quality</a:t>
            </a:r>
          </a:p>
          <a:p>
            <a:r>
              <a:rPr lang="en-US" dirty="0" smtClean="0"/>
              <a:t>(e.g. </a:t>
            </a:r>
          </a:p>
          <a:p>
            <a:r>
              <a:rPr lang="en-US" dirty="0" smtClean="0"/>
              <a:t>PRED(30)) 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086903" y="2450068"/>
            <a:ext cx="1218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mode #1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772703" y="3364468"/>
            <a:ext cx="16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break </a:t>
            </a:r>
          </a:p>
          <a:p>
            <a:r>
              <a:rPr lang="en-US" dirty="0" smtClean="0"/>
              <a:t>down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1705903" y="3376136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learn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4068103" y="2145268"/>
            <a:ext cx="15615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mode #2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5504614" y="3288268"/>
            <a:ext cx="15352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learn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6201703" y="2831068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mode #3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3915703" y="2831068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learn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306388" y="1842247"/>
            <a:ext cx="8513762" cy="2729753"/>
          </a:xfrm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en-US" sz="9600" dirty="0" smtClean="0"/>
              <a:t>Organizing the artifacts </a:t>
            </a:r>
            <a:endParaRPr lang="en-US" sz="9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Visual Wiki (“</a:t>
            </a:r>
            <a:r>
              <a:rPr lang="en-US" dirty="0" err="1" smtClean="0"/>
              <a:t>Viki</a:t>
            </a:r>
            <a:r>
              <a:rPr lang="en-US" dirty="0" smtClean="0"/>
              <a:t>”) concept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28</a:t>
            </a:fld>
            <a:endParaRPr lang="en-US"/>
          </a:p>
        </p:txBody>
      </p:sp>
      <p:graphicFrame>
        <p:nvGraphicFramePr>
          <p:cNvPr id="47107" name="Object 3"/>
          <p:cNvGraphicFramePr>
            <a:graphicFrameLocks noChangeAspect="1"/>
          </p:cNvGraphicFramePr>
          <p:nvPr/>
        </p:nvGraphicFramePr>
        <p:xfrm>
          <a:off x="1219200" y="1371600"/>
          <a:ext cx="6584987" cy="3722594"/>
        </p:xfrm>
        <a:graphic>
          <a:graphicData uri="http://schemas.openxmlformats.org/presentationml/2006/ole">
            <p:oleObj spid="_x0000_s47107" name="Document" r:id="rId3" imgW="5638800" imgH="3187700" progId="Word.Document.12">
              <p:link updateAutomatic="1"/>
            </p:oleObj>
          </a:graphicData>
        </a:graphic>
      </p:graphicFrame>
      <p:graphicFrame>
        <p:nvGraphicFramePr>
          <p:cNvPr id="47109" name="Object 5"/>
          <p:cNvGraphicFramePr>
            <a:graphicFrameLocks noChangeAspect="1"/>
          </p:cNvGraphicFramePr>
          <p:nvPr/>
        </p:nvGraphicFramePr>
        <p:xfrm>
          <a:off x="1739900" y="5295900"/>
          <a:ext cx="5664200" cy="1181100"/>
        </p:xfrm>
        <a:graphic>
          <a:graphicData uri="http://schemas.openxmlformats.org/presentationml/2006/ole">
            <p:oleObj spid="_x0000_s47109" name="Document" r:id="rId4" imgW="5664200" imgH="1181100" progId="Word.Document.12">
              <p:link updateAutomatic="1"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Enterprise Artifacts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8358" y="5532437"/>
            <a:ext cx="7167284" cy="944563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Add documents; organize; search; navigate</a:t>
            </a:r>
          </a:p>
          <a:p>
            <a:r>
              <a:rPr lang="en-US" dirty="0" smtClean="0"/>
              <a:t>Edit properties, documents, add links, extract links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29</a:t>
            </a:fld>
            <a:endParaRPr lang="en-US"/>
          </a:p>
        </p:txBody>
      </p:sp>
      <p:pic>
        <p:nvPicPr>
          <p:cNvPr id="48130" name="Picture 2" descr="confluenc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1371600"/>
            <a:ext cx="4907583" cy="3810000"/>
          </a:xfrm>
          <a:prstGeom prst="rect">
            <a:avLst/>
          </a:prstGeom>
          <a:noFill/>
          <a:ln w="19050">
            <a:solidFill>
              <a:srgbClr val="0070C0"/>
            </a:solidFill>
            <a:miter lim="800000"/>
            <a:headEnd/>
            <a:tailEnd/>
          </a:ln>
        </p:spPr>
      </p:pic>
      <p:graphicFrame>
        <p:nvGraphicFramePr>
          <p:cNvPr id="48131" name="Object 3"/>
          <p:cNvGraphicFramePr>
            <a:graphicFrameLocks noChangeAspect="1"/>
          </p:cNvGraphicFramePr>
          <p:nvPr/>
        </p:nvGraphicFramePr>
        <p:xfrm>
          <a:off x="4326332" y="1593850"/>
          <a:ext cx="4360468" cy="3740150"/>
        </p:xfrm>
        <a:graphic>
          <a:graphicData uri="http://schemas.openxmlformats.org/presentationml/2006/ole">
            <p:oleObj spid="_x0000_s48131" name="Document" r:id="rId4" imgW="3035300" imgH="2603500" progId="Word.Document.12">
              <p:link updateAutomatic="1"/>
            </p:oleObj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775" y="76200"/>
            <a:ext cx="7918450" cy="788894"/>
          </a:xfrm>
        </p:spPr>
        <p:txBody>
          <a:bodyPr/>
          <a:lstStyle/>
          <a:p>
            <a:r>
              <a:rPr lang="en-US" dirty="0" smtClean="0"/>
              <a:t>Various </a:t>
            </a:r>
            <a:r>
              <a:rPr lang="en-US" dirty="0" err="1" smtClean="0"/>
              <a:t>Vikis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30</a:t>
            </a:fld>
            <a:endParaRPr lang="en-US"/>
          </a:p>
        </p:txBody>
      </p:sp>
      <p:graphicFrame>
        <p:nvGraphicFramePr>
          <p:cNvPr id="49154" name="Object 2"/>
          <p:cNvGraphicFramePr>
            <a:graphicFrameLocks noChangeAspect="1"/>
          </p:cNvGraphicFramePr>
          <p:nvPr/>
        </p:nvGraphicFramePr>
        <p:xfrm>
          <a:off x="612775" y="865094"/>
          <a:ext cx="7814789" cy="4903694"/>
        </p:xfrm>
        <a:graphic>
          <a:graphicData uri="http://schemas.openxmlformats.org/presentationml/2006/ole">
            <p:oleObj spid="_x0000_s49154" name="Document" r:id="rId3" imgW="6629400" imgH="3835400" progId="Word.Document.12">
              <p:link updateAutomatic="1"/>
            </p:oleObj>
          </a:graphicData>
        </a:graphic>
      </p:graphicFrame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988358" y="5943600"/>
            <a:ext cx="7167284" cy="944563"/>
          </a:xfrm>
        </p:spPr>
        <p:txBody>
          <a:bodyPr>
            <a:normAutofit/>
          </a:bodyPr>
          <a:lstStyle/>
          <a:p>
            <a:r>
              <a:rPr lang="en-US" dirty="0" smtClean="0"/>
              <a:t>Bottom left: business process descriptions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VikiBuilder</a:t>
            </a:r>
            <a:r>
              <a:rPr lang="en-US" dirty="0" smtClean="0"/>
              <a:t> – generating </a:t>
            </a:r>
            <a:r>
              <a:rPr lang="en-US" dirty="0" err="1" smtClean="0"/>
              <a:t>Vikis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31</a:t>
            </a:fld>
            <a:endParaRPr lang="en-US"/>
          </a:p>
        </p:txBody>
      </p:sp>
      <p:pic>
        <p:nvPicPr>
          <p:cNvPr id="5017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0" y="1371600"/>
            <a:ext cx="5902134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0179" name="Object 3"/>
          <p:cNvGraphicFramePr>
            <a:graphicFrameLocks noChangeAspect="1"/>
          </p:cNvGraphicFramePr>
          <p:nvPr/>
        </p:nvGraphicFramePr>
        <p:xfrm>
          <a:off x="114300" y="2209800"/>
          <a:ext cx="2971800" cy="2895600"/>
        </p:xfrm>
        <a:graphic>
          <a:graphicData uri="http://schemas.openxmlformats.org/presentationml/2006/ole">
            <p:oleObj spid="_x0000_s50179" name="Document" r:id="rId4" imgW="2971800" imgH="2895600" progId="Word.Document.12">
              <p:link updateAutomatic="1"/>
            </p:oleObj>
          </a:graphicData>
        </a:graphic>
      </p:graphicFrame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306388" y="1842247"/>
            <a:ext cx="8513762" cy="2729753"/>
          </a:xfrm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en-US" sz="9600" dirty="0" smtClean="0"/>
              <a:t>Finding the </a:t>
            </a:r>
            <a:r>
              <a:rPr lang="en-US" sz="9600" dirty="0" err="1" smtClean="0"/>
              <a:t>controllables</a:t>
            </a:r>
            <a:endParaRPr lang="en-US" sz="9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are the control points?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Problem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Most certainly,</a:t>
            </a:r>
          </a:p>
          <a:p>
            <a:pPr lvl="1"/>
            <a:r>
              <a:rPr lang="en-US" dirty="0" smtClean="0"/>
              <a:t>Our initial data collection will be incomplete</a:t>
            </a:r>
          </a:p>
          <a:p>
            <a:r>
              <a:rPr lang="en-US" dirty="0" smtClean="0"/>
              <a:t>If we add all products to a </a:t>
            </a:r>
            <a:r>
              <a:rPr lang="en-US" dirty="0" err="1" smtClean="0"/>
              <a:t>wiki</a:t>
            </a:r>
            <a:endParaRPr lang="en-US" dirty="0" smtClean="0"/>
          </a:p>
          <a:p>
            <a:pPr lvl="1"/>
            <a:r>
              <a:rPr lang="en-US" dirty="0" smtClean="0"/>
              <a:t>We still might miss the process options that can change a project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Solution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Domain interviews</a:t>
            </a:r>
          </a:p>
          <a:p>
            <a:pPr lvl="1"/>
            <a:r>
              <a:rPr lang="en-US" dirty="0" smtClean="0"/>
              <a:t>When modes identified</a:t>
            </a:r>
          </a:p>
          <a:p>
            <a:pPr lvl="1"/>
            <a:r>
              <a:rPr lang="en-US" dirty="0" smtClean="0"/>
              <a:t>Conduct structured interviews with managers …</a:t>
            </a:r>
          </a:p>
          <a:p>
            <a:pPr lvl="1"/>
            <a:r>
              <a:rPr lang="en-US" dirty="0" smtClean="0"/>
              <a:t>… on the delta of this mode to others…</a:t>
            </a:r>
          </a:p>
          <a:p>
            <a:pPr lvl="1"/>
            <a:r>
              <a:rPr lang="en-US" dirty="0" smtClean="0"/>
              <a:t>… to indentify the process actions or the market forces that resulted in a mode</a:t>
            </a:r>
          </a:p>
          <a:p>
            <a:r>
              <a:rPr lang="en-US" dirty="0" smtClean="0"/>
              <a:t>Some of these actions/forces will be controllable</a:t>
            </a:r>
          </a:p>
          <a:p>
            <a:pPr lvl="1"/>
            <a:r>
              <a:rPr lang="en-US" dirty="0" smtClean="0"/>
              <a:t>Augment T with these new actions/forces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325438" y="1994647"/>
            <a:ext cx="8513762" cy="2729753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And so…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382000" y="6421438"/>
            <a:ext cx="762000" cy="365125"/>
          </a:xfrm>
        </p:spPr>
        <p:txBody>
          <a:bodyPr/>
          <a:lstStyle/>
          <a:p>
            <a:fld id="{A1A03BBE-D9E5-7546-B009-EDCC2C804958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 seek industrial partners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 smtClean="0"/>
              <a:t>That will place textual versions of their products in a </a:t>
            </a:r>
            <a:r>
              <a:rPr lang="en-US" dirty="0" err="1" smtClean="0"/>
              <a:t>wiki</a:t>
            </a:r>
            <a:endParaRPr lang="en-US" dirty="0" smtClean="0"/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That will offer joins of those products to quality measures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That will suffer us interviewing their managers, from time to time, to learn the control points.</a:t>
            </a:r>
          </a:p>
          <a:p>
            <a:pPr marL="457200" indent="-457200">
              <a:buNone/>
            </a:pPr>
            <a:r>
              <a:rPr lang="en-US" dirty="0" smtClean="0"/>
              <a:t>(Note: 1,2 can be behind your firewalls.)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35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 return, we offer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Agents for </a:t>
            </a:r>
          </a:p>
          <a:p>
            <a:pPr lvl="1"/>
            <a:r>
              <a:rPr lang="en-US" dirty="0" smtClean="0"/>
              <a:t>automatic, adaptive, business intelligence </a:t>
            </a:r>
          </a:p>
          <a:p>
            <a:pPr lvl="1"/>
            <a:r>
              <a:rPr lang="en-US" dirty="0" smtClean="0"/>
              <a:t>that tunes itself to your local domain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36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325438" y="1994647"/>
            <a:ext cx="8513762" cy="2729753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Questions?</a:t>
            </a:r>
            <a:br>
              <a:rPr lang="en-US" dirty="0" smtClean="0"/>
            </a:br>
            <a:r>
              <a:rPr lang="en-US" dirty="0" smtClean="0"/>
              <a:t>Comments?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382000" y="6421438"/>
            <a:ext cx="762000" cy="365125"/>
          </a:xfrm>
        </p:spPr>
        <p:txBody>
          <a:bodyPr/>
          <a:lstStyle/>
          <a:p>
            <a:fld id="{A1A03BBE-D9E5-7546-B009-EDCC2C804958}" type="slidenum">
              <a:rPr lang="en-US" smtClean="0"/>
              <a:pPr/>
              <a:t>37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600" dirty="0" smtClean="0"/>
              <a:t>Aside: many </a:t>
            </a:r>
            <a:br>
              <a:rPr lang="en-US" sz="3600" dirty="0" smtClean="0"/>
            </a:br>
            <a:r>
              <a:rPr lang="en-US" sz="3600" dirty="0" smtClean="0"/>
              <a:t>data miners</a:t>
            </a:r>
            <a:endParaRPr lang="en-US" sz="3600" dirty="0"/>
          </a:p>
        </p:txBody>
      </p:sp>
      <p:sp>
        <p:nvSpPr>
          <p:cNvPr id="9" name="Content Placeholder 8"/>
          <p:cNvSpPr>
            <a:spLocks noGrp="1"/>
          </p:cNvSpPr>
          <p:nvPr>
            <p:ph sz="half" idx="1"/>
          </p:nvPr>
        </p:nvSpPr>
        <p:spPr>
          <a:xfrm>
            <a:off x="304800" y="2057399"/>
            <a:ext cx="2998133" cy="4068763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sz="1800" dirty="0" smtClean="0"/>
              <a:t>E.g. Analogy-based</a:t>
            </a:r>
            <a:br>
              <a:rPr lang="en-US" sz="1800" dirty="0" smtClean="0"/>
            </a:br>
            <a:r>
              <a:rPr lang="en-US" sz="1800" dirty="0" smtClean="0"/>
              <a:t> effort estimation.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sz="1800" dirty="0" smtClean="0"/>
              <a:t>3 distance measures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sz="1800" dirty="0" smtClean="0"/>
              <a:t>3 ways to summarize </a:t>
            </a:r>
            <a:br>
              <a:rPr lang="en-US" sz="1800" dirty="0" smtClean="0"/>
            </a:br>
            <a:r>
              <a:rPr lang="en-US" sz="1800" dirty="0" smtClean="0"/>
              <a:t>   neighbors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sz="1800" dirty="0" smtClean="0"/>
              <a:t>3 row selectors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sz="1800" dirty="0" smtClean="0"/>
              <a:t>9 column selectors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sz="1800" dirty="0" smtClean="0"/>
              <a:t>5 </a:t>
            </a:r>
            <a:r>
              <a:rPr lang="en-US" sz="1800" dirty="0" err="1" smtClean="0"/>
              <a:t>discretizers</a:t>
            </a:r>
            <a:endParaRPr lang="en-US" sz="1800" dirty="0" smtClean="0"/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sz="1800" dirty="0" smtClean="0"/>
              <a:t>5 different </a:t>
            </a:r>
            <a:br>
              <a:rPr lang="en-US" sz="1800" dirty="0" smtClean="0"/>
            </a:br>
            <a:r>
              <a:rPr lang="en-US" sz="1800" dirty="0" smtClean="0"/>
              <a:t>   neighborhood sizes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sz="1800" dirty="0" smtClean="0"/>
              <a:t>6,000+ options</a:t>
            </a:r>
            <a:endParaRPr lang="en-US" sz="18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38</a:t>
            </a:fld>
            <a:endParaRPr lang="en-US"/>
          </a:p>
        </p:txBody>
      </p:sp>
      <p:pic>
        <p:nvPicPr>
          <p:cNvPr id="12" name="Picture 11" descr="Picture 6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0" y="838200"/>
            <a:ext cx="5369667" cy="548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306388" y="914400"/>
            <a:ext cx="8513762" cy="4800600"/>
          </a:xfrm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en-US" sz="13000" dirty="0" smtClean="0"/>
              <a:t>Related Work</a:t>
            </a:r>
            <a:endParaRPr lang="en-US" sz="13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39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Researchers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n-US" dirty="0" smtClean="0"/>
              <a:t>Data collection teams get </a:t>
            </a:r>
          </a:p>
          <a:p>
            <a:pPr lvl="2"/>
            <a:r>
              <a:rPr lang="en-US" dirty="0" smtClean="0"/>
              <a:t>Comparisons of their data to data from other sites</a:t>
            </a:r>
          </a:p>
          <a:p>
            <a:pPr lvl="2"/>
            <a:r>
              <a:rPr lang="en-US" dirty="0" smtClean="0"/>
              <a:t>Data analysis via crowd sourcing</a:t>
            </a:r>
          </a:p>
          <a:p>
            <a:pPr lvl="1"/>
            <a:r>
              <a:rPr lang="en-US" dirty="0" smtClean="0"/>
              <a:t>Data mining teams get</a:t>
            </a:r>
          </a:p>
          <a:p>
            <a:pPr lvl="2"/>
            <a:r>
              <a:rPr lang="en-US" dirty="0" smtClean="0"/>
              <a:t>Fuel for their analysis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40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Industrial Standards Bodies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20</a:t>
            </a:r>
            <a:r>
              <a:rPr lang="en-US" baseline="30000" dirty="0" smtClean="0"/>
              <a:t>th</a:t>
            </a:r>
            <a:r>
              <a:rPr lang="en-US" dirty="0" smtClean="0"/>
              <a:t> century SE</a:t>
            </a:r>
          </a:p>
          <a:p>
            <a:pPr lvl="1"/>
            <a:r>
              <a:rPr lang="en-US" dirty="0" smtClean="0"/>
              <a:t>Prescriptions of how we think it should be</a:t>
            </a:r>
          </a:p>
          <a:p>
            <a:r>
              <a:rPr lang="en-US" dirty="0" smtClean="0"/>
              <a:t>21</a:t>
            </a:r>
            <a:r>
              <a:rPr lang="en-US" baseline="30000" dirty="0" smtClean="0"/>
              <a:t>st</a:t>
            </a:r>
            <a:r>
              <a:rPr lang="en-US" dirty="0" smtClean="0"/>
              <a:t> century SE</a:t>
            </a:r>
          </a:p>
          <a:p>
            <a:pPr lvl="1"/>
            <a:r>
              <a:rPr lang="en-US" dirty="0" smtClean="0"/>
              <a:t>Descriptions of how it is</a:t>
            </a:r>
          </a:p>
          <a:p>
            <a:pPr lvl="1"/>
            <a:r>
              <a:rPr lang="en-US" dirty="0" smtClean="0"/>
              <a:t>Massive data collection</a:t>
            </a:r>
          </a:p>
          <a:p>
            <a:pPr lvl="1"/>
            <a:r>
              <a:rPr lang="en-US" dirty="0" smtClean="0"/>
              <a:t>Comparisons across different sites</a:t>
            </a:r>
          </a:p>
          <a:p>
            <a:pPr lvl="1"/>
            <a:r>
              <a:rPr lang="en-US" dirty="0" smtClean="0"/>
              <a:t>Recognitions of common patterns</a:t>
            </a:r>
          </a:p>
          <a:p>
            <a:pPr lvl="2"/>
            <a:r>
              <a:rPr lang="en-US" dirty="0" smtClean="0"/>
              <a:t>Good smells: patterns to be propagated</a:t>
            </a:r>
          </a:p>
          <a:p>
            <a:pPr lvl="2"/>
            <a:r>
              <a:rPr lang="en-US" dirty="0" smtClean="0"/>
              <a:t>Bad smells: patterns to be avoided 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41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Industrial practitioners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Analysts-in-a-box</a:t>
            </a:r>
          </a:p>
          <a:p>
            <a:pPr lvl="1"/>
            <a:r>
              <a:rPr lang="en-US" dirty="0" smtClean="0"/>
              <a:t>Rapid and automated analysis</a:t>
            </a:r>
          </a:p>
          <a:p>
            <a:r>
              <a:rPr lang="en-US" dirty="0" smtClean="0"/>
              <a:t>Learn best practices</a:t>
            </a:r>
          </a:p>
          <a:p>
            <a:pPr lvl="1"/>
            <a:r>
              <a:rPr lang="en-US" dirty="0" smtClean="0"/>
              <a:t>Learn when other people’s best practices do not apply to you </a:t>
            </a:r>
          </a:p>
          <a:p>
            <a:r>
              <a:rPr lang="en-US" dirty="0" smtClean="0"/>
              <a:t>Get more data from other sites</a:t>
            </a:r>
          </a:p>
          <a:p>
            <a:pPr lvl="1"/>
            <a:r>
              <a:rPr lang="en-US" dirty="0" smtClean="0"/>
              <a:t>So, if using a technology that is new to you</a:t>
            </a:r>
          </a:p>
          <a:p>
            <a:pPr lvl="1"/>
            <a:r>
              <a:rPr lang="en-US" dirty="0" smtClean="0"/>
              <a:t>But has been explored at other site</a:t>
            </a:r>
          </a:p>
          <a:p>
            <a:pPr lvl="1"/>
            <a:r>
              <a:rPr lang="en-US" dirty="0" smtClean="0"/>
              <a:t>Then you can still determine (say)</a:t>
            </a:r>
          </a:p>
          <a:p>
            <a:pPr lvl="2"/>
            <a:r>
              <a:rPr lang="en-US" dirty="0" smtClean="0"/>
              <a:t>Expected defect rates </a:t>
            </a:r>
          </a:p>
          <a:p>
            <a:pPr lvl="2"/>
            <a:r>
              <a:rPr lang="en-US" dirty="0" smtClean="0"/>
              <a:t>Expected development effort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42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306388" y="1905000"/>
            <a:ext cx="8513762" cy="3810000"/>
          </a:xfrm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en-US" sz="13000" dirty="0" smtClean="0"/>
              <a:t>Details</a:t>
            </a:r>
            <a:endParaRPr lang="en-US" sz="13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43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4525303" y="3327737"/>
            <a:ext cx="16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break </a:t>
            </a:r>
          </a:p>
          <a:p>
            <a:r>
              <a:rPr lang="en-US" dirty="0" smtClean="0"/>
              <a:t>down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Agents for adaptive business intelligence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44</a:t>
            </a:fld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 rot="5400000">
            <a:off x="753403" y="3250168"/>
            <a:ext cx="1600200" cy="1588"/>
          </a:xfrm>
          <a:prstGeom prst="line">
            <a:avLst/>
          </a:prstGeom>
          <a:ln>
            <a:headEnd type="triangle" w="lg" len="lg"/>
            <a:tailEnd type="non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1552709" y="4051062"/>
            <a:ext cx="5639594" cy="1588"/>
          </a:xfrm>
          <a:prstGeom prst="line">
            <a:avLst/>
          </a:prstGeom>
          <a:ln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Freeform 8"/>
          <p:cNvSpPr/>
          <p:nvPr/>
        </p:nvSpPr>
        <p:spPr>
          <a:xfrm>
            <a:off x="1593014" y="2364932"/>
            <a:ext cx="5305778" cy="1592203"/>
          </a:xfrm>
          <a:custGeom>
            <a:avLst/>
            <a:gdLst>
              <a:gd name="connsiteX0" fmla="*/ 0 w 5305778"/>
              <a:gd name="connsiteY0" fmla="*/ 1592203 h 1592203"/>
              <a:gd name="connsiteX1" fmla="*/ 310445 w 5305778"/>
              <a:gd name="connsiteY1" fmla="*/ 547980 h 1592203"/>
              <a:gd name="connsiteX2" fmla="*/ 832556 w 5305778"/>
              <a:gd name="connsiteY2" fmla="*/ 590314 h 1592203"/>
              <a:gd name="connsiteX3" fmla="*/ 1143000 w 5305778"/>
              <a:gd name="connsiteY3" fmla="*/ 435092 h 1592203"/>
              <a:gd name="connsiteX4" fmla="*/ 1439333 w 5305778"/>
              <a:gd name="connsiteY4" fmla="*/ 590314 h 1592203"/>
              <a:gd name="connsiteX5" fmla="*/ 1707445 w 5305778"/>
              <a:gd name="connsiteY5" fmla="*/ 505647 h 1592203"/>
              <a:gd name="connsiteX6" fmla="*/ 1890889 w 5305778"/>
              <a:gd name="connsiteY6" fmla="*/ 1041869 h 1592203"/>
              <a:gd name="connsiteX7" fmla="*/ 2130778 w 5305778"/>
              <a:gd name="connsiteY7" fmla="*/ 1422869 h 1592203"/>
              <a:gd name="connsiteX8" fmla="*/ 2441222 w 5305778"/>
              <a:gd name="connsiteY8" fmla="*/ 209314 h 1592203"/>
              <a:gd name="connsiteX9" fmla="*/ 2794000 w 5305778"/>
              <a:gd name="connsiteY9" fmla="*/ 279869 h 1592203"/>
              <a:gd name="connsiteX10" fmla="*/ 3175000 w 5305778"/>
              <a:gd name="connsiteY10" fmla="*/ 138758 h 1592203"/>
              <a:gd name="connsiteX11" fmla="*/ 3386667 w 5305778"/>
              <a:gd name="connsiteY11" fmla="*/ 308092 h 1592203"/>
              <a:gd name="connsiteX12" fmla="*/ 3640667 w 5305778"/>
              <a:gd name="connsiteY12" fmla="*/ 181092 h 1592203"/>
              <a:gd name="connsiteX13" fmla="*/ 3795889 w 5305778"/>
              <a:gd name="connsiteY13" fmla="*/ 1394647 h 1592203"/>
              <a:gd name="connsiteX14" fmla="*/ 3908778 w 5305778"/>
              <a:gd name="connsiteY14" fmla="*/ 844314 h 1592203"/>
              <a:gd name="connsiteX15" fmla="*/ 4162778 w 5305778"/>
              <a:gd name="connsiteY15" fmla="*/ 914869 h 1592203"/>
              <a:gd name="connsiteX16" fmla="*/ 4402667 w 5305778"/>
              <a:gd name="connsiteY16" fmla="*/ 844314 h 1592203"/>
              <a:gd name="connsiteX17" fmla="*/ 4755445 w 5305778"/>
              <a:gd name="connsiteY17" fmla="*/ 928980 h 1592203"/>
              <a:gd name="connsiteX18" fmla="*/ 4995333 w 5305778"/>
              <a:gd name="connsiteY18" fmla="*/ 872536 h 1592203"/>
              <a:gd name="connsiteX19" fmla="*/ 5305778 w 5305778"/>
              <a:gd name="connsiteY19" fmla="*/ 928980 h 1592203"/>
              <a:gd name="connsiteX20" fmla="*/ 5305778 w 5305778"/>
              <a:gd name="connsiteY20" fmla="*/ 928980 h 15922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305778" h="1592203">
                <a:moveTo>
                  <a:pt x="0" y="1592203"/>
                </a:moveTo>
                <a:cubicBezTo>
                  <a:pt x="85843" y="1153582"/>
                  <a:pt x="171686" y="714961"/>
                  <a:pt x="310445" y="547980"/>
                </a:cubicBezTo>
                <a:cubicBezTo>
                  <a:pt x="449204" y="380999"/>
                  <a:pt x="693797" y="609129"/>
                  <a:pt x="832556" y="590314"/>
                </a:cubicBezTo>
                <a:cubicBezTo>
                  <a:pt x="971315" y="571499"/>
                  <a:pt x="1041871" y="435092"/>
                  <a:pt x="1143000" y="435092"/>
                </a:cubicBezTo>
                <a:cubicBezTo>
                  <a:pt x="1244129" y="435092"/>
                  <a:pt x="1345259" y="578555"/>
                  <a:pt x="1439333" y="590314"/>
                </a:cubicBezTo>
                <a:cubicBezTo>
                  <a:pt x="1533407" y="602073"/>
                  <a:pt x="1632186" y="430388"/>
                  <a:pt x="1707445" y="505647"/>
                </a:cubicBezTo>
                <a:cubicBezTo>
                  <a:pt x="1782704" y="580906"/>
                  <a:pt x="1820334" y="888999"/>
                  <a:pt x="1890889" y="1041869"/>
                </a:cubicBezTo>
                <a:cubicBezTo>
                  <a:pt x="1961444" y="1194739"/>
                  <a:pt x="2039056" y="1561628"/>
                  <a:pt x="2130778" y="1422869"/>
                </a:cubicBezTo>
                <a:cubicBezTo>
                  <a:pt x="2222500" y="1284110"/>
                  <a:pt x="2330685" y="399814"/>
                  <a:pt x="2441222" y="209314"/>
                </a:cubicBezTo>
                <a:cubicBezTo>
                  <a:pt x="2551759" y="18814"/>
                  <a:pt x="2671704" y="291628"/>
                  <a:pt x="2794000" y="279869"/>
                </a:cubicBezTo>
                <a:cubicBezTo>
                  <a:pt x="2916296" y="268110"/>
                  <a:pt x="3076222" y="134054"/>
                  <a:pt x="3175000" y="138758"/>
                </a:cubicBezTo>
                <a:cubicBezTo>
                  <a:pt x="3273778" y="143462"/>
                  <a:pt x="3309056" y="301036"/>
                  <a:pt x="3386667" y="308092"/>
                </a:cubicBezTo>
                <a:cubicBezTo>
                  <a:pt x="3464278" y="315148"/>
                  <a:pt x="3572463" y="0"/>
                  <a:pt x="3640667" y="181092"/>
                </a:cubicBezTo>
                <a:cubicBezTo>
                  <a:pt x="3708871" y="362185"/>
                  <a:pt x="3751204" y="1284110"/>
                  <a:pt x="3795889" y="1394647"/>
                </a:cubicBezTo>
                <a:cubicBezTo>
                  <a:pt x="3840574" y="1505184"/>
                  <a:pt x="3847630" y="924277"/>
                  <a:pt x="3908778" y="844314"/>
                </a:cubicBezTo>
                <a:cubicBezTo>
                  <a:pt x="3969926" y="764351"/>
                  <a:pt x="4080463" y="914869"/>
                  <a:pt x="4162778" y="914869"/>
                </a:cubicBezTo>
                <a:cubicBezTo>
                  <a:pt x="4245093" y="914869"/>
                  <a:pt x="4303889" y="841962"/>
                  <a:pt x="4402667" y="844314"/>
                </a:cubicBezTo>
                <a:cubicBezTo>
                  <a:pt x="4501445" y="846666"/>
                  <a:pt x="4656667" y="924276"/>
                  <a:pt x="4755445" y="928980"/>
                </a:cubicBezTo>
                <a:cubicBezTo>
                  <a:pt x="4854223" y="933684"/>
                  <a:pt x="4903611" y="872536"/>
                  <a:pt x="4995333" y="872536"/>
                </a:cubicBezTo>
                <a:cubicBezTo>
                  <a:pt x="5087055" y="872536"/>
                  <a:pt x="5305778" y="928980"/>
                  <a:pt x="5305778" y="928980"/>
                </a:cubicBezTo>
                <a:lnTo>
                  <a:pt x="5305778" y="928980"/>
                </a:lnTo>
              </a:path>
            </a:pathLst>
          </a:custGeom>
          <a:ln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782620" y="4202668"/>
            <a:ext cx="30098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Data collected over time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04800" y="2266196"/>
            <a:ext cx="126838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Quality</a:t>
            </a:r>
          </a:p>
          <a:p>
            <a:r>
              <a:rPr lang="en-US" dirty="0" smtClean="0"/>
              <a:t>(e.g. </a:t>
            </a:r>
          </a:p>
          <a:p>
            <a:r>
              <a:rPr lang="en-US" dirty="0" smtClean="0"/>
              <a:t>PRED(30)) 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086903" y="2450068"/>
            <a:ext cx="1218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mode #1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772703" y="3364468"/>
            <a:ext cx="16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break </a:t>
            </a:r>
          </a:p>
          <a:p>
            <a:r>
              <a:rPr lang="en-US" dirty="0" smtClean="0"/>
              <a:t>down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1705903" y="3376136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learn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4068103" y="2145268"/>
            <a:ext cx="15615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mode #2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5504614" y="3288268"/>
            <a:ext cx="15352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learn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6201703" y="2831068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mode #3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3915703" y="2831068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learn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13" grpId="0"/>
      <p:bldP spid="14" grpId="0"/>
      <p:bldP spid="15" grpId="0"/>
      <p:bldP spid="16" grpId="0"/>
      <p:bldP spid="18" grpId="0"/>
      <p:bldP spid="19" grpId="0"/>
      <p:bldP spid="21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4525303" y="3327737"/>
            <a:ext cx="16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break </a:t>
            </a:r>
          </a:p>
          <a:p>
            <a:r>
              <a:rPr lang="en-US" dirty="0" smtClean="0"/>
              <a:t>down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Agents for adaptive business intelligence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9916" y="5018181"/>
            <a:ext cx="7167284" cy="2449419"/>
          </a:xfrm>
        </p:spPr>
        <p:txBody>
          <a:bodyPr>
            <a:noAutofit/>
          </a:bodyPr>
          <a:lstStyle/>
          <a:p>
            <a:pPr marL="457200" indent="-457200">
              <a:spcBef>
                <a:spcPts val="0"/>
              </a:spcBef>
            </a:pPr>
            <a:r>
              <a:rPr lang="en-US" sz="2000" dirty="0" smtClean="0"/>
              <a:t>Adaptive business intelligence</a:t>
            </a:r>
          </a:p>
          <a:p>
            <a:pPr marL="800100" lvl="1" indent="-457200">
              <a:spcBef>
                <a:spcPts val="0"/>
              </a:spcBef>
            </a:pPr>
            <a:r>
              <a:rPr lang="en-US" dirty="0" smtClean="0"/>
              <a:t>Via incremental data mining</a:t>
            </a:r>
          </a:p>
          <a:p>
            <a:pPr marL="800100" lvl="1" indent="-457200">
              <a:spcBef>
                <a:spcPts val="0"/>
              </a:spcBef>
            </a:pPr>
            <a:r>
              <a:rPr lang="en-US" dirty="0" smtClean="0"/>
              <a:t>Technology: incremental </a:t>
            </a:r>
            <a:r>
              <a:rPr lang="en-US" dirty="0" err="1" smtClean="0"/>
              <a:t>discretization</a:t>
            </a:r>
            <a:r>
              <a:rPr lang="en-US" dirty="0" smtClean="0"/>
              <a:t> + incremental clustering and classification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45</a:t>
            </a:fld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 rot="5400000">
            <a:off x="753403" y="3250168"/>
            <a:ext cx="1600200" cy="1588"/>
          </a:xfrm>
          <a:prstGeom prst="line">
            <a:avLst/>
          </a:prstGeom>
          <a:ln>
            <a:headEnd type="triangle" w="lg" len="lg"/>
            <a:tailEnd type="non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1552709" y="4051062"/>
            <a:ext cx="5639594" cy="1588"/>
          </a:xfrm>
          <a:prstGeom prst="line">
            <a:avLst/>
          </a:prstGeom>
          <a:ln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Freeform 8"/>
          <p:cNvSpPr/>
          <p:nvPr/>
        </p:nvSpPr>
        <p:spPr>
          <a:xfrm>
            <a:off x="1593014" y="2364932"/>
            <a:ext cx="5305778" cy="1592203"/>
          </a:xfrm>
          <a:custGeom>
            <a:avLst/>
            <a:gdLst>
              <a:gd name="connsiteX0" fmla="*/ 0 w 5305778"/>
              <a:gd name="connsiteY0" fmla="*/ 1592203 h 1592203"/>
              <a:gd name="connsiteX1" fmla="*/ 310445 w 5305778"/>
              <a:gd name="connsiteY1" fmla="*/ 547980 h 1592203"/>
              <a:gd name="connsiteX2" fmla="*/ 832556 w 5305778"/>
              <a:gd name="connsiteY2" fmla="*/ 590314 h 1592203"/>
              <a:gd name="connsiteX3" fmla="*/ 1143000 w 5305778"/>
              <a:gd name="connsiteY3" fmla="*/ 435092 h 1592203"/>
              <a:gd name="connsiteX4" fmla="*/ 1439333 w 5305778"/>
              <a:gd name="connsiteY4" fmla="*/ 590314 h 1592203"/>
              <a:gd name="connsiteX5" fmla="*/ 1707445 w 5305778"/>
              <a:gd name="connsiteY5" fmla="*/ 505647 h 1592203"/>
              <a:gd name="connsiteX6" fmla="*/ 1890889 w 5305778"/>
              <a:gd name="connsiteY6" fmla="*/ 1041869 h 1592203"/>
              <a:gd name="connsiteX7" fmla="*/ 2130778 w 5305778"/>
              <a:gd name="connsiteY7" fmla="*/ 1422869 h 1592203"/>
              <a:gd name="connsiteX8" fmla="*/ 2441222 w 5305778"/>
              <a:gd name="connsiteY8" fmla="*/ 209314 h 1592203"/>
              <a:gd name="connsiteX9" fmla="*/ 2794000 w 5305778"/>
              <a:gd name="connsiteY9" fmla="*/ 279869 h 1592203"/>
              <a:gd name="connsiteX10" fmla="*/ 3175000 w 5305778"/>
              <a:gd name="connsiteY10" fmla="*/ 138758 h 1592203"/>
              <a:gd name="connsiteX11" fmla="*/ 3386667 w 5305778"/>
              <a:gd name="connsiteY11" fmla="*/ 308092 h 1592203"/>
              <a:gd name="connsiteX12" fmla="*/ 3640667 w 5305778"/>
              <a:gd name="connsiteY12" fmla="*/ 181092 h 1592203"/>
              <a:gd name="connsiteX13" fmla="*/ 3795889 w 5305778"/>
              <a:gd name="connsiteY13" fmla="*/ 1394647 h 1592203"/>
              <a:gd name="connsiteX14" fmla="*/ 3908778 w 5305778"/>
              <a:gd name="connsiteY14" fmla="*/ 844314 h 1592203"/>
              <a:gd name="connsiteX15" fmla="*/ 4162778 w 5305778"/>
              <a:gd name="connsiteY15" fmla="*/ 914869 h 1592203"/>
              <a:gd name="connsiteX16" fmla="*/ 4402667 w 5305778"/>
              <a:gd name="connsiteY16" fmla="*/ 844314 h 1592203"/>
              <a:gd name="connsiteX17" fmla="*/ 4755445 w 5305778"/>
              <a:gd name="connsiteY17" fmla="*/ 928980 h 1592203"/>
              <a:gd name="connsiteX18" fmla="*/ 4995333 w 5305778"/>
              <a:gd name="connsiteY18" fmla="*/ 872536 h 1592203"/>
              <a:gd name="connsiteX19" fmla="*/ 5305778 w 5305778"/>
              <a:gd name="connsiteY19" fmla="*/ 928980 h 1592203"/>
              <a:gd name="connsiteX20" fmla="*/ 5305778 w 5305778"/>
              <a:gd name="connsiteY20" fmla="*/ 928980 h 15922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305778" h="1592203">
                <a:moveTo>
                  <a:pt x="0" y="1592203"/>
                </a:moveTo>
                <a:cubicBezTo>
                  <a:pt x="85843" y="1153582"/>
                  <a:pt x="171686" y="714961"/>
                  <a:pt x="310445" y="547980"/>
                </a:cubicBezTo>
                <a:cubicBezTo>
                  <a:pt x="449204" y="380999"/>
                  <a:pt x="693797" y="609129"/>
                  <a:pt x="832556" y="590314"/>
                </a:cubicBezTo>
                <a:cubicBezTo>
                  <a:pt x="971315" y="571499"/>
                  <a:pt x="1041871" y="435092"/>
                  <a:pt x="1143000" y="435092"/>
                </a:cubicBezTo>
                <a:cubicBezTo>
                  <a:pt x="1244129" y="435092"/>
                  <a:pt x="1345259" y="578555"/>
                  <a:pt x="1439333" y="590314"/>
                </a:cubicBezTo>
                <a:cubicBezTo>
                  <a:pt x="1533407" y="602073"/>
                  <a:pt x="1632186" y="430388"/>
                  <a:pt x="1707445" y="505647"/>
                </a:cubicBezTo>
                <a:cubicBezTo>
                  <a:pt x="1782704" y="580906"/>
                  <a:pt x="1820334" y="888999"/>
                  <a:pt x="1890889" y="1041869"/>
                </a:cubicBezTo>
                <a:cubicBezTo>
                  <a:pt x="1961444" y="1194739"/>
                  <a:pt x="2039056" y="1561628"/>
                  <a:pt x="2130778" y="1422869"/>
                </a:cubicBezTo>
                <a:cubicBezTo>
                  <a:pt x="2222500" y="1284110"/>
                  <a:pt x="2330685" y="399814"/>
                  <a:pt x="2441222" y="209314"/>
                </a:cubicBezTo>
                <a:cubicBezTo>
                  <a:pt x="2551759" y="18814"/>
                  <a:pt x="2671704" y="291628"/>
                  <a:pt x="2794000" y="279869"/>
                </a:cubicBezTo>
                <a:cubicBezTo>
                  <a:pt x="2916296" y="268110"/>
                  <a:pt x="3076222" y="134054"/>
                  <a:pt x="3175000" y="138758"/>
                </a:cubicBezTo>
                <a:cubicBezTo>
                  <a:pt x="3273778" y="143462"/>
                  <a:pt x="3309056" y="301036"/>
                  <a:pt x="3386667" y="308092"/>
                </a:cubicBezTo>
                <a:cubicBezTo>
                  <a:pt x="3464278" y="315148"/>
                  <a:pt x="3572463" y="0"/>
                  <a:pt x="3640667" y="181092"/>
                </a:cubicBezTo>
                <a:cubicBezTo>
                  <a:pt x="3708871" y="362185"/>
                  <a:pt x="3751204" y="1284110"/>
                  <a:pt x="3795889" y="1394647"/>
                </a:cubicBezTo>
                <a:cubicBezTo>
                  <a:pt x="3840574" y="1505184"/>
                  <a:pt x="3847630" y="924277"/>
                  <a:pt x="3908778" y="844314"/>
                </a:cubicBezTo>
                <a:cubicBezTo>
                  <a:pt x="3969926" y="764351"/>
                  <a:pt x="4080463" y="914869"/>
                  <a:pt x="4162778" y="914869"/>
                </a:cubicBezTo>
                <a:cubicBezTo>
                  <a:pt x="4245093" y="914869"/>
                  <a:pt x="4303889" y="841962"/>
                  <a:pt x="4402667" y="844314"/>
                </a:cubicBezTo>
                <a:cubicBezTo>
                  <a:pt x="4501445" y="846666"/>
                  <a:pt x="4656667" y="924276"/>
                  <a:pt x="4755445" y="928980"/>
                </a:cubicBezTo>
                <a:cubicBezTo>
                  <a:pt x="4854223" y="933684"/>
                  <a:pt x="4903611" y="872536"/>
                  <a:pt x="4995333" y="872536"/>
                </a:cubicBezTo>
                <a:cubicBezTo>
                  <a:pt x="5087055" y="872536"/>
                  <a:pt x="5305778" y="928980"/>
                  <a:pt x="5305778" y="928980"/>
                </a:cubicBezTo>
                <a:lnTo>
                  <a:pt x="5305778" y="928980"/>
                </a:lnTo>
              </a:path>
            </a:pathLst>
          </a:custGeom>
          <a:ln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782620" y="4202668"/>
            <a:ext cx="30098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Data collected over time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04800" y="2266196"/>
            <a:ext cx="126838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Quality</a:t>
            </a:r>
          </a:p>
          <a:p>
            <a:r>
              <a:rPr lang="en-US" dirty="0" smtClean="0"/>
              <a:t>(e.g. </a:t>
            </a:r>
          </a:p>
          <a:p>
            <a:r>
              <a:rPr lang="en-US" dirty="0" smtClean="0"/>
              <a:t>PRED(30)) 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086903" y="2450068"/>
            <a:ext cx="1218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mode #1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772703" y="3364468"/>
            <a:ext cx="16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break </a:t>
            </a:r>
          </a:p>
          <a:p>
            <a:r>
              <a:rPr lang="en-US" dirty="0" smtClean="0"/>
              <a:t>down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1705903" y="3376136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learn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4068103" y="2145268"/>
            <a:ext cx="15615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mode #2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5504614" y="3288268"/>
            <a:ext cx="15352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learn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6201703" y="2831068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mode #3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3915703" y="2831068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learn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4525303" y="3327737"/>
            <a:ext cx="16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break </a:t>
            </a:r>
          </a:p>
          <a:p>
            <a:r>
              <a:rPr lang="en-US" dirty="0" smtClean="0"/>
              <a:t>down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Agents for adaptive business intelligence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9916" y="5018181"/>
            <a:ext cx="7167284" cy="2449419"/>
          </a:xfrm>
        </p:spPr>
        <p:txBody>
          <a:bodyPr>
            <a:noAutofit/>
          </a:bodyPr>
          <a:lstStyle/>
          <a:p>
            <a:pPr marL="457200" indent="-457200">
              <a:spcBef>
                <a:spcPts val="0"/>
              </a:spcBef>
            </a:pPr>
            <a:r>
              <a:rPr lang="en-US" sz="2000" dirty="0" smtClean="0"/>
              <a:t>What is different here?</a:t>
            </a:r>
          </a:p>
          <a:p>
            <a:pPr marL="800100" lvl="1" indent="-457200">
              <a:spcBef>
                <a:spcPts val="0"/>
              </a:spcBef>
            </a:pPr>
            <a:r>
              <a:rPr lang="en-US" dirty="0" smtClean="0"/>
              <a:t>Not “apply data mining to build a predictor”</a:t>
            </a:r>
          </a:p>
          <a:p>
            <a:pPr marL="800100" lvl="1" indent="-457200">
              <a:spcBef>
                <a:spcPts val="0"/>
              </a:spcBef>
            </a:pPr>
            <a:r>
              <a:rPr lang="en-US" dirty="0" smtClean="0"/>
              <a:t>But add monitor and repair tools to recognize and handle the breakdown of old predictors</a:t>
            </a:r>
          </a:p>
          <a:p>
            <a:pPr marL="800100" lvl="1" indent="-457200">
              <a:spcBef>
                <a:spcPts val="0"/>
              </a:spcBef>
            </a:pPr>
            <a:r>
              <a:rPr lang="en-US" dirty="0" smtClean="0"/>
              <a:t>Trust = data mining + monitor + repair</a:t>
            </a:r>
          </a:p>
          <a:p>
            <a:pPr marL="800100" lvl="1" indent="-457200">
              <a:spcBef>
                <a:spcPts val="0"/>
              </a:spcBef>
              <a:buNone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46</a:t>
            </a:fld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 rot="5400000">
            <a:off x="753403" y="3250168"/>
            <a:ext cx="1600200" cy="1588"/>
          </a:xfrm>
          <a:prstGeom prst="line">
            <a:avLst/>
          </a:prstGeom>
          <a:ln>
            <a:headEnd type="triangle" w="lg" len="lg"/>
            <a:tailEnd type="non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1552709" y="4051062"/>
            <a:ext cx="5639594" cy="1588"/>
          </a:xfrm>
          <a:prstGeom prst="line">
            <a:avLst/>
          </a:prstGeom>
          <a:ln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Freeform 8"/>
          <p:cNvSpPr/>
          <p:nvPr/>
        </p:nvSpPr>
        <p:spPr>
          <a:xfrm>
            <a:off x="1593014" y="2364932"/>
            <a:ext cx="5305778" cy="1592203"/>
          </a:xfrm>
          <a:custGeom>
            <a:avLst/>
            <a:gdLst>
              <a:gd name="connsiteX0" fmla="*/ 0 w 5305778"/>
              <a:gd name="connsiteY0" fmla="*/ 1592203 h 1592203"/>
              <a:gd name="connsiteX1" fmla="*/ 310445 w 5305778"/>
              <a:gd name="connsiteY1" fmla="*/ 547980 h 1592203"/>
              <a:gd name="connsiteX2" fmla="*/ 832556 w 5305778"/>
              <a:gd name="connsiteY2" fmla="*/ 590314 h 1592203"/>
              <a:gd name="connsiteX3" fmla="*/ 1143000 w 5305778"/>
              <a:gd name="connsiteY3" fmla="*/ 435092 h 1592203"/>
              <a:gd name="connsiteX4" fmla="*/ 1439333 w 5305778"/>
              <a:gd name="connsiteY4" fmla="*/ 590314 h 1592203"/>
              <a:gd name="connsiteX5" fmla="*/ 1707445 w 5305778"/>
              <a:gd name="connsiteY5" fmla="*/ 505647 h 1592203"/>
              <a:gd name="connsiteX6" fmla="*/ 1890889 w 5305778"/>
              <a:gd name="connsiteY6" fmla="*/ 1041869 h 1592203"/>
              <a:gd name="connsiteX7" fmla="*/ 2130778 w 5305778"/>
              <a:gd name="connsiteY7" fmla="*/ 1422869 h 1592203"/>
              <a:gd name="connsiteX8" fmla="*/ 2441222 w 5305778"/>
              <a:gd name="connsiteY8" fmla="*/ 209314 h 1592203"/>
              <a:gd name="connsiteX9" fmla="*/ 2794000 w 5305778"/>
              <a:gd name="connsiteY9" fmla="*/ 279869 h 1592203"/>
              <a:gd name="connsiteX10" fmla="*/ 3175000 w 5305778"/>
              <a:gd name="connsiteY10" fmla="*/ 138758 h 1592203"/>
              <a:gd name="connsiteX11" fmla="*/ 3386667 w 5305778"/>
              <a:gd name="connsiteY11" fmla="*/ 308092 h 1592203"/>
              <a:gd name="connsiteX12" fmla="*/ 3640667 w 5305778"/>
              <a:gd name="connsiteY12" fmla="*/ 181092 h 1592203"/>
              <a:gd name="connsiteX13" fmla="*/ 3795889 w 5305778"/>
              <a:gd name="connsiteY13" fmla="*/ 1394647 h 1592203"/>
              <a:gd name="connsiteX14" fmla="*/ 3908778 w 5305778"/>
              <a:gd name="connsiteY14" fmla="*/ 844314 h 1592203"/>
              <a:gd name="connsiteX15" fmla="*/ 4162778 w 5305778"/>
              <a:gd name="connsiteY15" fmla="*/ 914869 h 1592203"/>
              <a:gd name="connsiteX16" fmla="*/ 4402667 w 5305778"/>
              <a:gd name="connsiteY16" fmla="*/ 844314 h 1592203"/>
              <a:gd name="connsiteX17" fmla="*/ 4755445 w 5305778"/>
              <a:gd name="connsiteY17" fmla="*/ 928980 h 1592203"/>
              <a:gd name="connsiteX18" fmla="*/ 4995333 w 5305778"/>
              <a:gd name="connsiteY18" fmla="*/ 872536 h 1592203"/>
              <a:gd name="connsiteX19" fmla="*/ 5305778 w 5305778"/>
              <a:gd name="connsiteY19" fmla="*/ 928980 h 1592203"/>
              <a:gd name="connsiteX20" fmla="*/ 5305778 w 5305778"/>
              <a:gd name="connsiteY20" fmla="*/ 928980 h 15922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305778" h="1592203">
                <a:moveTo>
                  <a:pt x="0" y="1592203"/>
                </a:moveTo>
                <a:cubicBezTo>
                  <a:pt x="85843" y="1153582"/>
                  <a:pt x="171686" y="714961"/>
                  <a:pt x="310445" y="547980"/>
                </a:cubicBezTo>
                <a:cubicBezTo>
                  <a:pt x="449204" y="380999"/>
                  <a:pt x="693797" y="609129"/>
                  <a:pt x="832556" y="590314"/>
                </a:cubicBezTo>
                <a:cubicBezTo>
                  <a:pt x="971315" y="571499"/>
                  <a:pt x="1041871" y="435092"/>
                  <a:pt x="1143000" y="435092"/>
                </a:cubicBezTo>
                <a:cubicBezTo>
                  <a:pt x="1244129" y="435092"/>
                  <a:pt x="1345259" y="578555"/>
                  <a:pt x="1439333" y="590314"/>
                </a:cubicBezTo>
                <a:cubicBezTo>
                  <a:pt x="1533407" y="602073"/>
                  <a:pt x="1632186" y="430388"/>
                  <a:pt x="1707445" y="505647"/>
                </a:cubicBezTo>
                <a:cubicBezTo>
                  <a:pt x="1782704" y="580906"/>
                  <a:pt x="1820334" y="888999"/>
                  <a:pt x="1890889" y="1041869"/>
                </a:cubicBezTo>
                <a:cubicBezTo>
                  <a:pt x="1961444" y="1194739"/>
                  <a:pt x="2039056" y="1561628"/>
                  <a:pt x="2130778" y="1422869"/>
                </a:cubicBezTo>
                <a:cubicBezTo>
                  <a:pt x="2222500" y="1284110"/>
                  <a:pt x="2330685" y="399814"/>
                  <a:pt x="2441222" y="209314"/>
                </a:cubicBezTo>
                <a:cubicBezTo>
                  <a:pt x="2551759" y="18814"/>
                  <a:pt x="2671704" y="291628"/>
                  <a:pt x="2794000" y="279869"/>
                </a:cubicBezTo>
                <a:cubicBezTo>
                  <a:pt x="2916296" y="268110"/>
                  <a:pt x="3076222" y="134054"/>
                  <a:pt x="3175000" y="138758"/>
                </a:cubicBezTo>
                <a:cubicBezTo>
                  <a:pt x="3273778" y="143462"/>
                  <a:pt x="3309056" y="301036"/>
                  <a:pt x="3386667" y="308092"/>
                </a:cubicBezTo>
                <a:cubicBezTo>
                  <a:pt x="3464278" y="315148"/>
                  <a:pt x="3572463" y="0"/>
                  <a:pt x="3640667" y="181092"/>
                </a:cubicBezTo>
                <a:cubicBezTo>
                  <a:pt x="3708871" y="362185"/>
                  <a:pt x="3751204" y="1284110"/>
                  <a:pt x="3795889" y="1394647"/>
                </a:cubicBezTo>
                <a:cubicBezTo>
                  <a:pt x="3840574" y="1505184"/>
                  <a:pt x="3847630" y="924277"/>
                  <a:pt x="3908778" y="844314"/>
                </a:cubicBezTo>
                <a:cubicBezTo>
                  <a:pt x="3969926" y="764351"/>
                  <a:pt x="4080463" y="914869"/>
                  <a:pt x="4162778" y="914869"/>
                </a:cubicBezTo>
                <a:cubicBezTo>
                  <a:pt x="4245093" y="914869"/>
                  <a:pt x="4303889" y="841962"/>
                  <a:pt x="4402667" y="844314"/>
                </a:cubicBezTo>
                <a:cubicBezTo>
                  <a:pt x="4501445" y="846666"/>
                  <a:pt x="4656667" y="924276"/>
                  <a:pt x="4755445" y="928980"/>
                </a:cubicBezTo>
                <a:cubicBezTo>
                  <a:pt x="4854223" y="933684"/>
                  <a:pt x="4903611" y="872536"/>
                  <a:pt x="4995333" y="872536"/>
                </a:cubicBezTo>
                <a:cubicBezTo>
                  <a:pt x="5087055" y="872536"/>
                  <a:pt x="5305778" y="928980"/>
                  <a:pt x="5305778" y="928980"/>
                </a:cubicBezTo>
                <a:lnTo>
                  <a:pt x="5305778" y="928980"/>
                </a:lnTo>
              </a:path>
            </a:pathLst>
          </a:custGeom>
          <a:ln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782620" y="4202668"/>
            <a:ext cx="30098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Data collected over time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04800" y="2266196"/>
            <a:ext cx="126838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Quality</a:t>
            </a:r>
          </a:p>
          <a:p>
            <a:r>
              <a:rPr lang="en-US" dirty="0" smtClean="0"/>
              <a:t>(e.g. </a:t>
            </a:r>
          </a:p>
          <a:p>
            <a:r>
              <a:rPr lang="en-US" dirty="0" smtClean="0"/>
              <a:t>PRED(30)) 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086903" y="2450068"/>
            <a:ext cx="1218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mode #1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772703" y="3364468"/>
            <a:ext cx="16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break </a:t>
            </a:r>
          </a:p>
          <a:p>
            <a:r>
              <a:rPr lang="en-US" dirty="0" smtClean="0"/>
              <a:t>down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1705903" y="3376136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learn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4068103" y="2145268"/>
            <a:ext cx="15615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mode #2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5504614" y="3288268"/>
            <a:ext cx="15352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learn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6201703" y="2831068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mode #3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3915703" y="2831068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learn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wilight">
  <a:themeElements>
    <a:clrScheme name="Twilight">
      <a:dk1>
        <a:sysClr val="windowText" lastClr="000000"/>
      </a:dk1>
      <a:lt1>
        <a:sysClr val="window" lastClr="FFFFFF"/>
      </a:lt1>
      <a:dk2>
        <a:srgbClr val="54638C"/>
      </a:dk2>
      <a:lt2>
        <a:srgbClr val="8D9AB3"/>
      </a:lt2>
      <a:accent1>
        <a:srgbClr val="FFAF03"/>
      </a:accent1>
      <a:accent2>
        <a:srgbClr val="FDE689"/>
      </a:accent2>
      <a:accent3>
        <a:srgbClr val="9E82E7"/>
      </a:accent3>
      <a:accent4>
        <a:srgbClr val="9735BB"/>
      </a:accent4>
      <a:accent5>
        <a:srgbClr val="BF2B2B"/>
      </a:accent5>
      <a:accent6>
        <a:srgbClr val="ED7307"/>
      </a:accent6>
      <a:hlink>
        <a:srgbClr val="FFAF03"/>
      </a:hlink>
      <a:folHlink>
        <a:srgbClr val="FDE689"/>
      </a:folHlink>
    </a:clrScheme>
    <a:fontScheme name="Twilight">
      <a:majorFont>
        <a:latin typeface="Century Gothic"/>
        <a:ea typeface=""/>
        <a:cs typeface=""/>
        <a:font script="Jpan" typeface="ＭＳ Ｐゴシック"/>
      </a:majorFont>
      <a:minorFont>
        <a:latin typeface="Century Gothic"/>
        <a:ea typeface=""/>
        <a:cs typeface=""/>
        <a:font script="Jpan" typeface="ＭＳ Ｐゴシック"/>
      </a:minorFont>
    </a:fontScheme>
    <a:fmtScheme name="Twilight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60000"/>
                <a:satMod val="130000"/>
              </a:schemeClr>
            </a:gs>
            <a:gs pos="100000">
              <a:schemeClr val="phClr">
                <a:tint val="100000"/>
                <a:shade val="94000"/>
                <a:satMod val="135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60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905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38100" dist="12700" dir="5400000">
              <a:srgbClr val="FFFFFF">
                <a:alpha val="75000"/>
              </a:srgbClr>
            </a:innerShdw>
            <a:outerShdw blurRad="88900" dist="50800" dir="5400000" sx="102000" sy="102000" algn="tr" rotWithShape="0">
              <a:srgbClr val="808080">
                <a:alpha val="50000"/>
              </a:srgbClr>
            </a:outerShdw>
          </a:effectLst>
        </a:effectStyle>
        <a:effectStyle>
          <a:effectLst>
            <a:outerShdw blurRad="317500" dist="762000" dir="5400000" sy="45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alanced" dir="tl"/>
          </a:scene3d>
          <a:sp3d extrusionH="12700" prstMaterial="softEdge">
            <a:bevelT w="38100" h="1270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10000"/>
                <a:satMod val="200000"/>
              </a:schemeClr>
              <a:schemeClr val="phClr">
                <a:tint val="30000"/>
                <a:satMod val="30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shade val="20000"/>
                <a:satMod val="200000"/>
              </a:schemeClr>
              <a:schemeClr val="phClr">
                <a:tint val="50000"/>
                <a:satMod val="15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Twilight.thmx</Template>
  <TotalTime>3018</TotalTime>
  <Words>1963</Words>
  <Application>Microsoft Macintosh PowerPoint</Application>
  <PresentationFormat>On-screen Show (4:3)</PresentationFormat>
  <Paragraphs>455</Paragraphs>
  <Slides>46</Slides>
  <Notes>0</Notes>
  <HiddenSlides>0</HiddenSlides>
  <MMClips>0</MMClips>
  <ScaleCrop>false</ScaleCrop>
  <HeadingPairs>
    <vt:vector size="6" baseType="variant">
      <vt:variant>
        <vt:lpstr>Design Template</vt:lpstr>
      </vt:variant>
      <vt:variant>
        <vt:i4>1</vt:i4>
      </vt:variant>
      <vt:variant>
        <vt:lpstr>Links</vt:lpstr>
      </vt:variant>
      <vt:variant>
        <vt:i4>5</vt:i4>
      </vt:variant>
      <vt:variant>
        <vt:lpstr>Slide Titles</vt:lpstr>
      </vt:variant>
      <vt:variant>
        <vt:i4>46</vt:i4>
      </vt:variant>
    </vt:vector>
  </HeadingPairs>
  <TitlesOfParts>
    <vt:vector size="52" baseType="lpstr">
      <vt:lpstr>Twilight</vt:lpstr>
      <vt:lpstr>!OLE_LINK1</vt:lpstr>
      <vt:lpstr>!OLE_LINK3</vt:lpstr>
      <vt:lpstr>!OLE_LINK4</vt:lpstr>
      <vt:lpstr>!OLE_LINK5</vt:lpstr>
      <vt:lpstr>!OLE_LINK6</vt:lpstr>
      <vt:lpstr>Empirical Software Engineering, Version 2.0 </vt:lpstr>
      <vt:lpstr>Summary</vt:lpstr>
      <vt:lpstr>This talk</vt:lpstr>
      <vt:lpstr>Science 2.0</vt:lpstr>
      <vt:lpstr>Ben Shneiderman, Mar’08</vt:lpstr>
      <vt:lpstr>Science 2.0</vt:lpstr>
      <vt:lpstr>A proposal</vt:lpstr>
      <vt:lpstr>What can DM do  (for software engineering?)</vt:lpstr>
      <vt:lpstr>DM: extends research methods</vt:lpstr>
      <vt:lpstr>DM patches problems with Case-Study Research</vt:lpstr>
      <vt:lpstr>Case-Study Research: Has Limits</vt:lpstr>
      <vt:lpstr>Case-studies + DM =  Better Research</vt:lpstr>
      <vt:lpstr>Adaptive Agents</vt:lpstr>
      <vt:lpstr>Current research:  not adaptive</vt:lpstr>
      <vt:lpstr>Need for adaptive agents</vt:lpstr>
      <vt:lpstr>Agents for adaptive business intelligence</vt:lpstr>
      <vt:lpstr>Agents for adaptive business intelligence</vt:lpstr>
      <vt:lpstr>Agents for adaptive business intelligence</vt:lpstr>
      <vt:lpstr>Most of the technology required for this approach can be implemented via data mining</vt:lpstr>
      <vt:lpstr>The  Details</vt:lpstr>
      <vt:lpstr>Agents for adaptive business intelligence</vt:lpstr>
      <vt:lpstr>Agents for adaptive business intelligence</vt:lpstr>
      <vt:lpstr>Agents for adaptive business intelligence</vt:lpstr>
      <vt:lpstr>Agents for adaptive business intelligence</vt:lpstr>
      <vt:lpstr>Agents for adaptive business intelligence</vt:lpstr>
      <vt:lpstr>Agents for adaptive business intelligence</vt:lpstr>
      <vt:lpstr>Organizing the artifacts </vt:lpstr>
      <vt:lpstr>Visual Wiki (“Viki”) concept</vt:lpstr>
      <vt:lpstr>Enterprise Artifacts example</vt:lpstr>
      <vt:lpstr>Various Vikis</vt:lpstr>
      <vt:lpstr>VikiBuilder – generating Vikis</vt:lpstr>
      <vt:lpstr>Finding the controllables</vt:lpstr>
      <vt:lpstr>What are the control points?</vt:lpstr>
      <vt:lpstr>And so…</vt:lpstr>
      <vt:lpstr>We seek industrial partners</vt:lpstr>
      <vt:lpstr>In return, we offer</vt:lpstr>
      <vt:lpstr>Questions? Comments?</vt:lpstr>
      <vt:lpstr>Aside: many  data miners</vt:lpstr>
      <vt:lpstr>Related Work</vt:lpstr>
      <vt:lpstr>Researchers</vt:lpstr>
      <vt:lpstr>Industrial Standards Bodies</vt:lpstr>
      <vt:lpstr>Industrial practitioners </vt:lpstr>
      <vt:lpstr>Details</vt:lpstr>
      <vt:lpstr>Agents for adaptive business intelligence</vt:lpstr>
      <vt:lpstr>Agents for adaptive business intelligence</vt:lpstr>
      <vt:lpstr>Agents for adaptive business intelligence</vt:lpstr>
    </vt:vector>
  </TitlesOfParts>
  <Company>wvu/lcsee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Tim Menzies</dc:creator>
  <cp:lastModifiedBy>Tim Menzies</cp:lastModifiedBy>
  <cp:revision>235</cp:revision>
  <cp:lastPrinted>2010-10-10T13:06:26Z</cp:lastPrinted>
  <dcterms:created xsi:type="dcterms:W3CDTF">2011-01-21T18:43:16Z</dcterms:created>
  <dcterms:modified xsi:type="dcterms:W3CDTF">2011-01-21T22:08:46Z</dcterms:modified>
</cp:coreProperties>
</file>