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2.xml" ContentType="application/vnd.openxmlformats-officedocument.presentationml.tags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xlsx" ContentType="application/vnd.openxmlformats-officedocument.spreadsheetml.sheet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slideLayouts/slideLayout14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tags/tag1.xml" ContentType="application/vnd.openxmlformats-officedocument.presentationml.tags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r:id="rId1"/>
  </p:sldMasterIdLst>
  <p:notesMasterIdLst>
    <p:notesMasterId r:id="rId49"/>
  </p:notesMasterIdLst>
  <p:handoutMasterIdLst>
    <p:handoutMasterId r:id="rId50"/>
  </p:handoutMasterIdLst>
  <p:sldIdLst>
    <p:sldId id="256" r:id="rId2"/>
    <p:sldId id="279" r:id="rId3"/>
    <p:sldId id="358" r:id="rId4"/>
    <p:sldId id="402" r:id="rId5"/>
    <p:sldId id="404" r:id="rId6"/>
    <p:sldId id="403" r:id="rId7"/>
    <p:sldId id="408" r:id="rId8"/>
    <p:sldId id="381" r:id="rId9"/>
    <p:sldId id="383" r:id="rId10"/>
    <p:sldId id="382" r:id="rId11"/>
    <p:sldId id="333" r:id="rId12"/>
    <p:sldId id="380" r:id="rId13"/>
    <p:sldId id="372" r:id="rId14"/>
    <p:sldId id="385" r:id="rId15"/>
    <p:sldId id="386" r:id="rId16"/>
    <p:sldId id="392" r:id="rId17"/>
    <p:sldId id="387" r:id="rId18"/>
    <p:sldId id="393" r:id="rId19"/>
    <p:sldId id="375" r:id="rId20"/>
    <p:sldId id="377" r:id="rId21"/>
    <p:sldId id="406" r:id="rId22"/>
    <p:sldId id="407" r:id="rId23"/>
    <p:sldId id="378" r:id="rId24"/>
    <p:sldId id="409" r:id="rId25"/>
    <p:sldId id="412" r:id="rId26"/>
    <p:sldId id="413" r:id="rId27"/>
    <p:sldId id="414" r:id="rId28"/>
    <p:sldId id="415" r:id="rId29"/>
    <p:sldId id="416" r:id="rId30"/>
    <p:sldId id="417" r:id="rId31"/>
    <p:sldId id="394" r:id="rId32"/>
    <p:sldId id="341" r:id="rId33"/>
    <p:sldId id="340" r:id="rId34"/>
    <p:sldId id="338" r:id="rId35"/>
    <p:sldId id="344" r:id="rId36"/>
    <p:sldId id="395" r:id="rId37"/>
    <p:sldId id="396" r:id="rId38"/>
    <p:sldId id="411" r:id="rId39"/>
    <p:sldId id="397" r:id="rId40"/>
    <p:sldId id="398" r:id="rId41"/>
    <p:sldId id="399" r:id="rId42"/>
    <p:sldId id="400" r:id="rId43"/>
    <p:sldId id="401" r:id="rId44"/>
    <p:sldId id="355" r:id="rId45"/>
    <p:sldId id="356" r:id="rId46"/>
    <p:sldId id="357" r:id="rId47"/>
    <p:sldId id="331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5C5D5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 showOutlineIcons="0">
    <p:restoredLeft sz="15569" autoAdjust="0"/>
    <p:restoredTop sz="94626" autoAdjust="0"/>
  </p:normalViewPr>
  <p:slideViewPr>
    <p:cSldViewPr snapToObjects="1">
      <p:cViewPr varScale="1">
        <p:scale>
          <a:sx n="133" d="100"/>
          <a:sy n="133" d="100"/>
        </p:scale>
        <p:origin x="-504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handoutMaster" Target="handoutMasters/handoutMaster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notesMaster" Target="notesMasters/notesMaster1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35" Type="http://schemas.openxmlformats.org/officeDocument/2006/relationships/slide" Target="slides/slide34.xml"/><Relationship Id="rId51" Type="http://schemas.openxmlformats.org/officeDocument/2006/relationships/printerSettings" Target="printerSettings/printerSettings1.bin"/><Relationship Id="rId55" Type="http://schemas.openxmlformats.org/officeDocument/2006/relationships/tableStyles" Target="tableStyles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presProps" Target="presProps.xml"/><Relationship Id="rId54" Type="http://schemas.openxmlformats.org/officeDocument/2006/relationships/theme" Target="theme/theme1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viewProps" Target="viewProps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Defect</c:v>
                </c:pt>
                <c:pt idx="1">
                  <c:v>Effort estimation</c:v>
                </c:pt>
                <c:pt idx="2">
                  <c:v>General</c:v>
                </c:pt>
                <c:pt idx="3">
                  <c:v>Model-based</c:v>
                </c:pt>
                <c:pt idx="4">
                  <c:v>Text-mining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91.0</c:v>
                </c:pt>
                <c:pt idx="1">
                  <c:v>18.0</c:v>
                </c:pt>
                <c:pt idx="2">
                  <c:v>9.0</c:v>
                </c:pt>
                <c:pt idx="3">
                  <c:v>8.0</c:v>
                </c:pt>
                <c:pt idx="4">
                  <c:v>9.0</c:v>
                </c:pt>
              </c:numCache>
            </c:numRef>
          </c:val>
        </c:ser>
        <c:axId val="690027000"/>
        <c:axId val="652013400"/>
      </c:barChart>
      <c:catAx>
        <c:axId val="690027000"/>
        <c:scaling>
          <c:orientation val="minMax"/>
        </c:scaling>
        <c:axPos val="l"/>
        <c:tickLblPos val="nextTo"/>
        <c:crossAx val="652013400"/>
        <c:crosses val="autoZero"/>
        <c:auto val="1"/>
        <c:lblAlgn val="ctr"/>
        <c:lblOffset val="100"/>
      </c:catAx>
      <c:valAx>
        <c:axId val="652013400"/>
        <c:scaling>
          <c:orientation val="minMax"/>
        </c:scaling>
        <c:axPos val="b"/>
        <c:majorGridlines/>
        <c:numFmt formatCode="General" sourceLinked="1"/>
        <c:tickLblPos val="nextTo"/>
        <c:crossAx val="69002700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ict"/><Relationship Id="rId1" Type="http://schemas.openxmlformats.org/officeDocument/2006/relationships/image" Target="../media/image14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5EB3B-75AE-9548-BFCB-AC4FAAE207E4}" type="datetimeFigureOut">
              <a:rPr lang="en-US" smtClean="0"/>
              <a:pPr/>
              <a:t>1/24/11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28249-8B53-3946-9079-3770ABFCE4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E097A-8323-234E-92ED-F2BB7BD18C31}" type="datetimeFigureOut">
              <a:rPr lang="en-US" smtClean="0"/>
              <a:pPr/>
              <a:t>1/24/11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A4098-AB97-5240-92FE-958539022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220CFAC9-891E-BB4C-A00E-0C78954EB4F2}" type="datetime1">
              <a:rPr lang="en-US" smtClean="0"/>
              <a:pPr/>
              <a:t>1/24/11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75294"/>
            <a:ext cx="609600" cy="365125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FC316-7A51-E548-A3B4-D62F588C5B48}" type="datetime1">
              <a:rPr lang="en-US" smtClean="0"/>
              <a:pPr/>
              <a:t>1/24/11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04BEA-F59F-DB49-9B51-BCF4A6BA0B20}" type="datetime1">
              <a:rPr lang="en-US" smtClean="0"/>
              <a:pPr/>
              <a:t>1/24/11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C878-07FA-774C-8557-8E4895BED4EC}" type="datetime1">
              <a:rPr lang="en-US" smtClean="0"/>
              <a:pPr/>
              <a:t>1/24/11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4712-7C0C-6645-A984-812444304AAF}" type="datetime1">
              <a:rPr lang="en-US" smtClean="0"/>
              <a:pPr/>
              <a:t>1/24/11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83BC5-5810-BC41-A276-4D11519E1F2D}" type="datetime1">
              <a:rPr lang="en-US" smtClean="0"/>
              <a:pPr/>
              <a:t>1/24/11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EC1A6-0E47-EC4B-B1D9-01FBD83B5595}" type="datetime1">
              <a:rPr lang="en-US" smtClean="0"/>
              <a:pPr/>
              <a:t>1/24/11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722D-5DA5-A841-A573-081E2633332D}" type="datetime1">
              <a:rPr lang="en-US" smtClean="0"/>
              <a:pPr/>
              <a:t>1/24/11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1/24/11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1/24/11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4765-1BB1-274A-8F38-4989F72708BB}" type="datetime1">
              <a:rPr lang="en-US" smtClean="0"/>
              <a:pPr/>
              <a:t>1/24/11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15A4-CCC2-A141-88B2-DD5310C0CEF5}" type="datetime1">
              <a:rPr lang="en-US" smtClean="0"/>
              <a:pPr/>
              <a:t>1/24/11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6FC85742-AC98-5B4A-A547-5622B6E9E09D}" type="datetime1">
              <a:rPr lang="en-US" smtClean="0"/>
              <a:pPr/>
              <a:t>1/24/11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romisedata.org/data" TargetMode="External"/><Relationship Id="rId3" Type="http://schemas.openxmlformats.org/officeDocument/2006/relationships/image" Target="../media/image4.png"/><Relationship Id="rId5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5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1.v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oleObject" Target="???" TargetMode="External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3.v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oleObject" Target="???" TargetMode="External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572825"/>
            <a:ext cx="8511989" cy="1446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dirty="0" smtClean="0"/>
              <a:t>Empirical Software Engineering, Version 2.0 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84874" y="2133600"/>
            <a:ext cx="4428426" cy="203275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Tim Menzies, WVU, USA</a:t>
            </a:r>
            <a:br>
              <a:rPr lang="en-US" sz="2000" dirty="0" smtClean="0"/>
            </a:br>
            <a:r>
              <a:rPr lang="en-US" sz="2000" dirty="0" smtClean="0"/>
              <a:t>Forrest Shull,  </a:t>
            </a:r>
            <a:r>
              <a:rPr lang="en-US" sz="2000" dirty="0" err="1" smtClean="0"/>
              <a:t>Fraunhofer</a:t>
            </a:r>
            <a:r>
              <a:rPr lang="en-US" sz="2000" dirty="0" smtClean="0"/>
              <a:t> , USA</a:t>
            </a:r>
          </a:p>
          <a:p>
            <a:r>
              <a:rPr lang="en-US" sz="2000" dirty="0" smtClean="0"/>
              <a:t>(with John Grundy, Swinburne, Oz)</a:t>
            </a:r>
          </a:p>
          <a:p>
            <a:r>
              <a:rPr lang="en-US" sz="2000" dirty="0" smtClean="0"/>
              <a:t>Jan27-2011</a:t>
            </a:r>
            <a:endParaRPr lang="en-US" sz="2000" dirty="0"/>
          </a:p>
        </p:txBody>
      </p:sp>
      <p:pic>
        <p:nvPicPr>
          <p:cNvPr id="8" name="Picture Placeholder 7" descr="dm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6060" r="606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need to do more “data mining”</a:t>
            </a:r>
          </a:p>
          <a:p>
            <a:pPr lvl="1"/>
            <a:r>
              <a:rPr lang="en-US" dirty="0" smtClean="0"/>
              <a:t>Not just on different projects</a:t>
            </a:r>
          </a:p>
          <a:p>
            <a:pPr lvl="1"/>
            <a:r>
              <a:rPr lang="en-US" dirty="0" smtClean="0"/>
              <a:t>But again and again on the same project</a:t>
            </a:r>
          </a:p>
          <a:p>
            <a:r>
              <a:rPr lang="en-US" dirty="0" smtClean="0"/>
              <a:t>And by “data Mining” we really mean</a:t>
            </a:r>
          </a:p>
          <a:p>
            <a:pPr lvl="1"/>
            <a:r>
              <a:rPr lang="en-US" dirty="0" smtClean="0"/>
              <a:t>Automated agents that implement</a:t>
            </a:r>
          </a:p>
          <a:p>
            <a:pPr lvl="2"/>
            <a:r>
              <a:rPr lang="en-US" dirty="0" smtClean="0"/>
              <a:t>prediction</a:t>
            </a:r>
          </a:p>
          <a:p>
            <a:pPr lvl="2"/>
            <a:r>
              <a:rPr lang="en-US" dirty="0" smtClean="0"/>
              <a:t>monitoring</a:t>
            </a:r>
          </a:p>
          <a:p>
            <a:pPr lvl="2"/>
            <a:r>
              <a:rPr lang="en-US" dirty="0" smtClean="0"/>
              <a:t>diagnosis,</a:t>
            </a:r>
          </a:p>
          <a:p>
            <a:pPr lvl="2"/>
            <a:r>
              <a:rPr lang="en-US" dirty="0" smtClean="0"/>
              <a:t>Planning</a:t>
            </a:r>
          </a:p>
          <a:p>
            <a:pPr lvl="2"/>
            <a:r>
              <a:rPr lang="en-US" dirty="0" smtClean="0"/>
              <a:t>Adaptive business intelligence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plea for industrial partners to join in </a:t>
            </a:r>
          </a:p>
          <a:p>
            <a:r>
              <a:rPr lang="en-US" dirty="0" smtClean="0"/>
              <a:t>A roadmap for</a:t>
            </a:r>
            <a:r>
              <a:rPr lang="en-US" dirty="0" smtClean="0"/>
              <a:t> my next  </a:t>
            </a:r>
            <a:r>
              <a:rPr lang="en-US" dirty="0" smtClean="0"/>
              <a:t>decade of research</a:t>
            </a:r>
            <a:endParaRPr lang="en-US" dirty="0" smtClean="0"/>
          </a:p>
          <a:p>
            <a:pPr lvl="1"/>
            <a:r>
              <a:rPr lang="en-US" dirty="0" smtClean="0"/>
              <a:t>Many long term questions</a:t>
            </a:r>
          </a:p>
          <a:p>
            <a:pPr lvl="1"/>
            <a:r>
              <a:rPr lang="en-US" dirty="0" smtClean="0"/>
              <a:t>A handful of new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918450" cy="788894"/>
          </a:xfrm>
        </p:spPr>
        <p:txBody>
          <a:bodyPr/>
          <a:lstStyle/>
          <a:p>
            <a:r>
              <a:rPr lang="en-US" dirty="0" smtClean="0"/>
              <a:t>About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782" y="1481137"/>
            <a:ext cx="7542867" cy="40814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Curators of large </a:t>
            </a:r>
            <a:r>
              <a:rPr lang="en-US" dirty="0" smtClean="0"/>
              <a:t>repositories of SE data</a:t>
            </a:r>
            <a:endParaRPr lang="en-US" dirty="0" smtClean="0"/>
          </a:p>
          <a:p>
            <a:pPr lvl="1"/>
            <a:r>
              <a:rPr lang="en-US" dirty="0" smtClean="0"/>
              <a:t>Searched </a:t>
            </a:r>
            <a:r>
              <a:rPr lang="en-US" dirty="0" smtClean="0"/>
              <a:t>for </a:t>
            </a:r>
            <a:r>
              <a:rPr lang="en-US" dirty="0" smtClean="0"/>
              <a:t>conclusions</a:t>
            </a:r>
          </a:p>
          <a:p>
            <a:r>
              <a:rPr lang="en-US" dirty="0" smtClean="0"/>
              <a:t>Shull: NSF-funded </a:t>
            </a:r>
            <a:r>
              <a:rPr lang="en-US" dirty="0" err="1" smtClean="0"/>
              <a:t>CeBase</a:t>
            </a:r>
            <a:r>
              <a:rPr lang="en-US" dirty="0" smtClean="0"/>
              <a:t> 2001- 2005</a:t>
            </a:r>
          </a:p>
          <a:p>
            <a:pPr lvl="1"/>
            <a:r>
              <a:rPr lang="en-US" dirty="0" smtClean="0"/>
              <a:t>No longer on-line</a:t>
            </a:r>
          </a:p>
          <a:p>
            <a:r>
              <a:rPr lang="en-US" dirty="0" smtClean="0"/>
              <a:t>Menzies: PROMISE 2006-2011</a:t>
            </a:r>
          </a:p>
          <a:p>
            <a:pPr lvl="1"/>
            <a:r>
              <a:rPr lang="en-US" dirty="0" smtClean="0"/>
              <a:t>If you publish, offer data used in that pub</a:t>
            </a:r>
          </a:p>
          <a:p>
            <a:pPr lvl="1"/>
            <a:r>
              <a:rPr lang="en-US" dirty="0" smtClean="0">
                <a:hlinkClick r:id="rId2"/>
              </a:rPr>
              <a:t>http://promisedata.org/</a:t>
            </a:r>
            <a:r>
              <a:rPr lang="en-US" dirty="0" smtClean="0">
                <a:hlinkClick r:id="rId2"/>
              </a:rPr>
              <a:t>data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Our question:</a:t>
            </a:r>
          </a:p>
          <a:p>
            <a:pPr lvl="1"/>
            <a:r>
              <a:rPr lang="en-US" dirty="0" smtClean="0"/>
              <a:t>What’s next?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304800"/>
            <a:ext cx="1498600" cy="188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2800" y="2514600"/>
            <a:ext cx="14986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Chart 8"/>
          <p:cNvGraphicFramePr/>
          <p:nvPr/>
        </p:nvGraphicFramePr>
        <p:xfrm>
          <a:off x="5410200" y="4114801"/>
          <a:ext cx="3505200" cy="2525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Data Mining &amp; Software Engineering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dirty="0" smtClean="0"/>
              <a:t>So many applications of data  mining to SE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32012" y="1828800"/>
            <a:ext cx="3863788" cy="4068763"/>
          </a:xfrm>
        </p:spPr>
        <p:txBody>
          <a:bodyPr>
            <a:normAutofit/>
          </a:bodyPr>
          <a:lstStyle/>
          <a:p>
            <a:r>
              <a:rPr lang="en-US" dirty="0" smtClean="0"/>
              <a:t>Process data</a:t>
            </a:r>
          </a:p>
          <a:p>
            <a:pPr lvl="1"/>
            <a:r>
              <a:rPr lang="en-US" dirty="0" smtClean="0"/>
              <a:t>Input: Developer skills, platform stability 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Output: effort estimation</a:t>
            </a:r>
          </a:p>
          <a:p>
            <a:pPr>
              <a:buNone/>
            </a:pPr>
            <a:r>
              <a:rPr lang="en-US" dirty="0" smtClean="0">
                <a:sym typeface="Wingdings"/>
              </a:rPr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61646" y="1828800"/>
            <a:ext cx="3867912" cy="4068763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Wingdings"/>
              </a:rPr>
              <a:t>Social data</a:t>
            </a:r>
          </a:p>
          <a:p>
            <a:pPr lvl="1"/>
            <a:r>
              <a:rPr lang="en-US" dirty="0" smtClean="0">
                <a:sym typeface="Wingdings"/>
              </a:rPr>
              <a:t>Input: e.g. which tester do you most respect?</a:t>
            </a:r>
          </a:p>
          <a:p>
            <a:pPr lvl="1"/>
            <a:r>
              <a:rPr lang="en-US" dirty="0" smtClean="0">
                <a:sym typeface="Wingdings"/>
              </a:rPr>
              <a:t>Output: predictions of what bugs gets fixed first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0466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685800" y="3505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Product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static code descriptions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defect predictors</a:t>
            </a: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4724400" y="3581400"/>
            <a:ext cx="3867912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Trace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what calls what?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call sequences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that lead to a core dump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2482197" y="4169617"/>
            <a:ext cx="4278219" cy="537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H="1" flipV="1">
            <a:off x="784412" y="3505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 flipH="1" flipV="1">
            <a:off x="762001" y="5029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6"/>
          <p:cNvSpPr txBox="1">
            <a:spLocks/>
          </p:cNvSpPr>
          <p:nvPr/>
        </p:nvSpPr>
        <p:spPr>
          <a:xfrm>
            <a:off x="685800" y="5029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Usage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data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 what is everyone 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using?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recommendations on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where to browse next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</p:txBody>
      </p:sp>
      <p:sp>
        <p:nvSpPr>
          <p:cNvPr id="21" name="Content Placeholder 6"/>
          <p:cNvSpPr txBox="1">
            <a:spLocks/>
          </p:cNvSpPr>
          <p:nvPr/>
        </p:nvSpPr>
        <p:spPr>
          <a:xfrm>
            <a:off x="4823012" y="51054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Any textual form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text of any artifact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dirty="0" smtClean="0">
                <a:sym typeface="Wingdings"/>
              </a:rPr>
              <a:t>Output: e.g.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fault localization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/>
      <p:bldP spid="10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dirty="0" smtClean="0"/>
              <a:t>Of course, DM gets </a:t>
            </a:r>
            <a:br>
              <a:rPr lang="en-US" dirty="0" smtClean="0"/>
            </a:br>
            <a:r>
              <a:rPr lang="en-US" dirty="0" smtClean="0"/>
              <a:t>it wrong, sometimes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>
          <a:xfrm>
            <a:off x="533400" y="1893981"/>
            <a:ext cx="3482788" cy="4964019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Heh</a:t>
            </a:r>
            <a:r>
              <a:rPr lang="en-US" dirty="0" smtClean="0"/>
              <a:t>, nobody’s perfect</a:t>
            </a:r>
          </a:p>
          <a:p>
            <a:r>
              <a:rPr lang="en-US" dirty="0" smtClean="0"/>
              <a:t>E.g. Long list of errors made by human analysts:</a:t>
            </a:r>
          </a:p>
          <a:p>
            <a:pPr lvl="1"/>
            <a:r>
              <a:rPr lang="en-US" dirty="0" err="1" smtClean="0"/>
              <a:t>Wikipidea</a:t>
            </a:r>
            <a:r>
              <a:rPr lang="en-US" dirty="0" smtClean="0"/>
              <a:t>: list of cognitive </a:t>
            </a:r>
            <a:r>
              <a:rPr lang="en-US" dirty="0" smtClean="0"/>
              <a:t>biases</a:t>
            </a:r>
          </a:p>
          <a:p>
            <a:pPr lvl="1"/>
            <a:r>
              <a:rPr lang="en-US" dirty="0" smtClean="0"/>
              <a:t>38 decision </a:t>
            </a:r>
            <a:br>
              <a:rPr lang="en-US" dirty="0" smtClean="0"/>
            </a:br>
            <a:r>
              <a:rPr lang="en-US" dirty="0" smtClean="0"/>
              <a:t>making biases</a:t>
            </a:r>
          </a:p>
          <a:p>
            <a:pPr lvl="1"/>
            <a:r>
              <a:rPr lang="en-US" dirty="0" smtClean="0"/>
              <a:t>30 biases in probability</a:t>
            </a:r>
          </a:p>
          <a:p>
            <a:pPr lvl="1"/>
            <a:r>
              <a:rPr lang="en-US" dirty="0" smtClean="0"/>
              <a:t>18 social biases</a:t>
            </a:r>
          </a:p>
          <a:p>
            <a:pPr lvl="1"/>
            <a:r>
              <a:rPr lang="en-US" dirty="0" smtClean="0"/>
              <a:t>10 memory </a:t>
            </a:r>
            <a:r>
              <a:rPr lang="en-US" dirty="0" smtClean="0"/>
              <a:t>biases</a:t>
            </a:r>
          </a:p>
          <a:p>
            <a:r>
              <a:rPr lang="en-US" dirty="0" smtClean="0"/>
              <a:t>At least with DM, can repeat the analysis, audit the conclusion.</a:t>
            </a:r>
            <a:endParaRPr lang="en-US" dirty="0" smtClean="0"/>
          </a:p>
          <a:p>
            <a:pPr lvl="2"/>
            <a:endParaRPr lang="en-US" dirty="0" smtClean="0"/>
          </a:p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114800" y="1817781"/>
            <a:ext cx="5029200" cy="496401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Create agent communities, each with novel insights and limitations</a:t>
            </a:r>
          </a:p>
          <a:p>
            <a:pPr lvl="1"/>
            <a:r>
              <a:rPr lang="en-US" dirty="0" smtClean="0"/>
              <a:t>Data miners working with humans</a:t>
            </a:r>
          </a:p>
          <a:p>
            <a:pPr lvl="1"/>
            <a:r>
              <a:rPr lang="en-US" dirty="0" smtClean="0"/>
              <a:t>See more together than separately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3352800"/>
            <a:ext cx="1981200" cy="25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3716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7200" dirty="0" smtClean="0"/>
              <a:t>Does this change empirical SE research?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 </a:t>
            </a:r>
            <a:r>
              <a:rPr lang="en-US" dirty="0" err="1" smtClean="0"/>
              <a:t>Shneiderman</a:t>
            </a:r>
            <a:r>
              <a:rPr lang="en-US" dirty="0" smtClean="0"/>
              <a:t>, Mar’08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growth of the World Wide Web ... continues to reorder whole disciplines and industries. ...</a:t>
            </a:r>
          </a:p>
          <a:p>
            <a:r>
              <a:rPr lang="en-US" dirty="0" smtClean="0"/>
              <a:t> It is time for researchers in science to take network collaboration to the next phase and reap the potential intellectual and societal payoffs. 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-B. </a:t>
            </a:r>
            <a:r>
              <a:rPr lang="en-US" dirty="0" err="1" smtClean="0"/>
              <a:t>Shneiderman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Science 2.0. </a:t>
            </a:r>
          </a:p>
          <a:p>
            <a:pPr lvl="1"/>
            <a:r>
              <a:rPr lang="en-US" dirty="0" smtClean="0"/>
              <a:t>Science, 319(7):1349–1350,  March 2008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Science 2.0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700" y="1193800"/>
            <a:ext cx="7124700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1916" y="5380037"/>
            <a:ext cx="7167284" cy="1554163"/>
          </a:xfrm>
        </p:spPr>
        <p:txBody>
          <a:bodyPr>
            <a:normAutofit/>
          </a:bodyPr>
          <a:lstStyle/>
          <a:p>
            <a:r>
              <a:rPr lang="en-US" dirty="0" smtClean="0"/>
              <a:t>Add roller skates to  software engineering</a:t>
            </a:r>
          </a:p>
          <a:p>
            <a:r>
              <a:rPr lang="en-US" dirty="0" smtClean="0"/>
              <a:t>Always use DM (data mining)  on SE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627684"/>
            <a:ext cx="5554685" cy="3477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sz="4000" dirty="0" smtClean="0"/>
              <a:t>What’s the difference?</a:t>
            </a:r>
            <a:endParaRPr lang="en-US" sz="4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35545" y="1753994"/>
            <a:ext cx="3867912" cy="464950"/>
          </a:xfrm>
        </p:spPr>
        <p:txBody>
          <a:bodyPr/>
          <a:lstStyle/>
          <a:p>
            <a:r>
              <a:rPr lang="en-US" dirty="0" smtClean="0"/>
              <a:t>SE research v1.0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30936" y="2355469"/>
            <a:ext cx="3867912" cy="3951288"/>
          </a:xfrm>
        </p:spPr>
        <p:txBody>
          <a:bodyPr/>
          <a:lstStyle/>
          <a:p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Watch, don’t touch</a:t>
            </a:r>
          </a:p>
          <a:p>
            <a:r>
              <a:rPr lang="en-US" dirty="0" smtClean="0"/>
              <a:t>Experiments</a:t>
            </a:r>
          </a:p>
          <a:p>
            <a:pPr lvl="1"/>
            <a:r>
              <a:rPr lang="en-US" dirty="0" smtClean="0"/>
              <a:t>Vary a few conditions in a project</a:t>
            </a:r>
          </a:p>
          <a:p>
            <a:r>
              <a:rPr lang="en-US" dirty="0" smtClean="0"/>
              <a:t>Simple analysis</a:t>
            </a:r>
          </a:p>
          <a:p>
            <a:pPr lvl="1"/>
            <a:r>
              <a:rPr lang="en-US" dirty="0" smtClean="0"/>
              <a:t>A little ANOVA, regression, maybe a </a:t>
            </a:r>
            <a:r>
              <a:rPr lang="en-US" dirty="0" err="1" smtClean="0"/>
              <a:t>t</a:t>
            </a:r>
            <a:r>
              <a:rPr lang="en-US" dirty="0" smtClean="0"/>
              <a:t>-test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63313" y="1752600"/>
            <a:ext cx="3867912" cy="466344"/>
          </a:xfrm>
        </p:spPr>
        <p:txBody>
          <a:bodyPr/>
          <a:lstStyle/>
          <a:p>
            <a:r>
              <a:rPr lang="en-US" dirty="0" smtClean="0"/>
              <a:t>SE research v2.0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63313" y="2355469"/>
            <a:ext cx="3867912" cy="3951288"/>
          </a:xfrm>
        </p:spPr>
        <p:txBody>
          <a:bodyPr/>
          <a:lstStyle/>
          <a:p>
            <a:r>
              <a:rPr lang="en-US" dirty="0" smtClean="0"/>
              <a:t>Data generators</a:t>
            </a:r>
          </a:p>
          <a:p>
            <a:pPr lvl="1"/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Experiments</a:t>
            </a:r>
          </a:p>
          <a:p>
            <a:r>
              <a:rPr lang="en-US" dirty="0" smtClean="0"/>
              <a:t>Data analysis</a:t>
            </a:r>
          </a:p>
          <a:p>
            <a:pPr lvl="1"/>
            <a:r>
              <a:rPr lang="en-US" dirty="0" smtClean="0"/>
              <a:t>10,000 of possible </a:t>
            </a:r>
            <a:br>
              <a:rPr lang="en-US" dirty="0" smtClean="0"/>
            </a:br>
            <a:r>
              <a:rPr lang="en-US" dirty="0" smtClean="0"/>
              <a:t>data miners</a:t>
            </a:r>
          </a:p>
          <a:p>
            <a:r>
              <a:rPr lang="en-US" dirty="0" smtClean="0"/>
              <a:t>Crowd-sourcing</a:t>
            </a:r>
          </a:p>
          <a:p>
            <a:pPr lvl="1"/>
            <a:r>
              <a:rPr lang="en-US" dirty="0" smtClean="0"/>
              <a:t>10,000 of possible analysts</a:t>
            </a:r>
          </a:p>
          <a:p>
            <a:pPr lvl="2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125506"/>
            <a:ext cx="7918450" cy="788894"/>
          </a:xfrm>
        </p:spPr>
        <p:txBody>
          <a:bodyPr>
            <a:noAutofit/>
          </a:bodyPr>
          <a:lstStyle/>
          <a:p>
            <a:r>
              <a:rPr lang="en-US" sz="3600" dirty="0" smtClean="0"/>
              <a:t>Value-added (to case-study-based research)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33537"/>
            <a:ext cx="5584472" cy="4641757"/>
          </a:xfrm>
        </p:spPr>
        <p:txBody>
          <a:bodyPr>
            <a:normAutofit/>
          </a:bodyPr>
          <a:lstStyle/>
          <a:p>
            <a:r>
              <a:rPr lang="en-US" dirty="0" smtClean="0"/>
              <a:t>Case studies: powerful for defining problems, highlighting open issues</a:t>
            </a:r>
          </a:p>
          <a:p>
            <a:r>
              <a:rPr lang="en-US" dirty="0" smtClean="0"/>
              <a:t>Has documented 100s of candidate methods for improving SE development</a:t>
            </a:r>
          </a:p>
          <a:p>
            <a:r>
              <a:rPr lang="en-US" dirty="0" smtClean="0"/>
              <a:t>e.g. </a:t>
            </a:r>
            <a:r>
              <a:rPr lang="en-US" dirty="0" err="1" smtClean="0"/>
              <a:t>Kitchenham</a:t>
            </a:r>
            <a:r>
              <a:rPr lang="en-US" dirty="0" smtClean="0"/>
              <a:t> et. Al  IEEE TSE, 2007, </a:t>
            </a:r>
          </a:p>
          <a:p>
            <a:pPr lvl="1"/>
            <a:r>
              <a:rPr lang="en-US" dirty="0" smtClean="0"/>
              <a:t>Cross versus Within-Company Cost Estimation</a:t>
            </a:r>
          </a:p>
          <a:p>
            <a:pPr lvl="1"/>
            <a:r>
              <a:rPr lang="en-US" dirty="0" smtClean="0"/>
              <a:t>Spawned a sub-culture of researchers </a:t>
            </a:r>
          </a:p>
          <a:p>
            <a:pPr lvl="2"/>
            <a:r>
              <a:rPr lang="en-US" dirty="0" smtClean="0"/>
              <a:t>checking if what works </a:t>
            </a:r>
            <a:r>
              <a:rPr lang="en-US" u="sng" dirty="0" smtClean="0"/>
              <a:t>here </a:t>
            </a:r>
            <a:r>
              <a:rPr lang="en-US" dirty="0" smtClean="0"/>
              <a:t>also works </a:t>
            </a:r>
            <a:r>
              <a:rPr lang="en-US" u="sng" dirty="0" smtClean="0"/>
              <a:t>there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13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343400" y="3200400"/>
            <a:ext cx="1765299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371599"/>
            <a:ext cx="1828800" cy="2918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430306"/>
            <a:ext cx="7918450" cy="788894"/>
          </a:xfrm>
        </p:spPr>
        <p:txBody>
          <a:bodyPr>
            <a:noAutofit/>
          </a:bodyPr>
          <a:lstStyle/>
          <a:p>
            <a:r>
              <a:rPr lang="en-US" sz="3600" dirty="0" smtClean="0"/>
              <a:t>Case-Study-based Research: </a:t>
            </a:r>
            <a:br>
              <a:rPr lang="en-US" sz="3600" dirty="0" smtClean="0"/>
            </a:br>
            <a:r>
              <a:rPr lang="en-US" sz="3600" dirty="0" smtClean="0"/>
              <a:t>Has Limits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33537"/>
            <a:ext cx="5584472" cy="464175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Too slow </a:t>
            </a:r>
          </a:p>
          <a:p>
            <a:pPr lvl="1"/>
            <a:r>
              <a:rPr lang="en-US" dirty="0" smtClean="0"/>
              <a:t>Years to produce conclusions</a:t>
            </a:r>
          </a:p>
          <a:p>
            <a:pPr lvl="1"/>
            <a:r>
              <a:rPr lang="en-US" dirty="0" smtClean="0"/>
              <a:t>Meanwhile, technology base changes</a:t>
            </a:r>
          </a:p>
          <a:p>
            <a:r>
              <a:rPr lang="en-US" dirty="0" smtClean="0"/>
              <a:t>Too many candidate methods</a:t>
            </a:r>
          </a:p>
          <a:p>
            <a:pPr lvl="1"/>
            <a:r>
              <a:rPr lang="en-US" dirty="0" smtClean="0"/>
              <a:t>No guidance on what methods to apply to particular projects</a:t>
            </a:r>
          </a:p>
          <a:p>
            <a:r>
              <a:rPr lang="en-US" dirty="0" smtClean="0"/>
              <a:t>Little generality</a:t>
            </a:r>
          </a:p>
          <a:p>
            <a:pPr lvl="1"/>
            <a:r>
              <a:rPr lang="en-US" dirty="0" smtClean="0"/>
              <a:t>Zimmermann et. al,  FSE 2009</a:t>
            </a:r>
          </a:p>
          <a:p>
            <a:pPr lvl="2"/>
            <a:r>
              <a:rPr lang="en-US" dirty="0" smtClean="0"/>
              <a:t>662 times : learn </a:t>
            </a:r>
            <a:r>
              <a:rPr lang="en-US" u="sng" dirty="0" smtClean="0"/>
              <a:t>here</a:t>
            </a:r>
            <a:r>
              <a:rPr lang="en-US" dirty="0" smtClean="0"/>
              <a:t>, test </a:t>
            </a:r>
            <a:r>
              <a:rPr lang="en-US" u="sng" dirty="0" smtClean="0"/>
              <a:t>there</a:t>
            </a:r>
          </a:p>
          <a:p>
            <a:pPr lvl="2"/>
            <a:r>
              <a:rPr lang="en-US" dirty="0" smtClean="0"/>
              <a:t>Worked in  4% of pairs</a:t>
            </a:r>
          </a:p>
          <a:p>
            <a:pPr lvl="1"/>
            <a:r>
              <a:rPr lang="en-US" dirty="0" smtClean="0"/>
              <a:t>Many similar no-generality results</a:t>
            </a:r>
          </a:p>
          <a:p>
            <a:pPr lvl="2"/>
            <a:r>
              <a:rPr lang="en-US" dirty="0" smtClean="0"/>
              <a:t>Chpt1, Menzies &amp; Shull</a:t>
            </a:r>
          </a:p>
          <a:p>
            <a:pPr lvl="2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371599"/>
            <a:ext cx="1828800" cy="2918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9948" y="4318000"/>
            <a:ext cx="1828800" cy="239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Connector 10"/>
          <p:cNvCxnSpPr/>
          <p:nvPr/>
        </p:nvCxnSpPr>
        <p:spPr>
          <a:xfrm>
            <a:off x="5181600" y="5715000"/>
            <a:ext cx="998349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81000"/>
            <a:ext cx="7918450" cy="788894"/>
          </a:xfrm>
        </p:spPr>
        <p:txBody>
          <a:bodyPr>
            <a:noAutofit/>
          </a:bodyPr>
          <a:lstStyle/>
          <a:p>
            <a:r>
              <a:rPr lang="en-US" sz="3600" dirty="0" smtClean="0"/>
              <a:t>Case-studies + DM = </a:t>
            </a:r>
            <a:br>
              <a:rPr lang="en-US" sz="3600" dirty="0" smtClean="0"/>
            </a:br>
            <a:r>
              <a:rPr lang="en-US" sz="3600" dirty="0" smtClean="0"/>
              <a:t>Better Research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633537"/>
            <a:ext cx="8150225" cy="4641757"/>
          </a:xfrm>
        </p:spPr>
        <p:txBody>
          <a:bodyPr>
            <a:normAutofit/>
          </a:bodyPr>
          <a:lstStyle/>
          <a:p>
            <a:r>
              <a:rPr lang="en-US" dirty="0" smtClean="0"/>
              <a:t>Propose a partnership between </a:t>
            </a:r>
          </a:p>
          <a:p>
            <a:pPr lvl="1"/>
            <a:r>
              <a:rPr lang="en-US" dirty="0" smtClean="0"/>
              <a:t>case study research </a:t>
            </a:r>
          </a:p>
          <a:p>
            <a:pPr lvl="1"/>
            <a:r>
              <a:rPr lang="en-US" dirty="0" smtClean="0"/>
              <a:t>And data mining</a:t>
            </a:r>
          </a:p>
          <a:p>
            <a:r>
              <a:rPr lang="en-US" dirty="0" smtClean="0"/>
              <a:t>Data mining is stupid</a:t>
            </a:r>
          </a:p>
          <a:p>
            <a:pPr lvl="1"/>
            <a:r>
              <a:rPr lang="en-US" dirty="0" smtClean="0"/>
              <a:t>Syntactic, no business knowledge</a:t>
            </a:r>
          </a:p>
          <a:p>
            <a:r>
              <a:rPr lang="en-US" dirty="0" smtClean="0"/>
              <a:t>Case studies are too slow</a:t>
            </a:r>
          </a:p>
          <a:p>
            <a:pPr lvl="1"/>
            <a:r>
              <a:rPr lang="en-US" dirty="0" smtClean="0"/>
              <a:t>And to check for generality? Even slower</a:t>
            </a:r>
          </a:p>
          <a:p>
            <a:r>
              <a:rPr lang="en-US" dirty="0" smtClean="0"/>
              <a:t>Case study research (on one project) to raise questions</a:t>
            </a:r>
          </a:p>
          <a:p>
            <a:pPr lvl="1"/>
            <a:r>
              <a:rPr lang="en-US" dirty="0" smtClean="0"/>
              <a:t>Data mining (on many projects) to check the answers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Adaptive Agents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Need for adaptive agents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633537"/>
            <a:ext cx="8150225" cy="4641757"/>
          </a:xfrm>
        </p:spPr>
        <p:txBody>
          <a:bodyPr>
            <a:normAutofit/>
          </a:bodyPr>
          <a:lstStyle/>
          <a:p>
            <a:r>
              <a:rPr lang="en-US" dirty="0" smtClean="0"/>
              <a:t>No general rules in SE</a:t>
            </a:r>
          </a:p>
          <a:p>
            <a:pPr lvl="1"/>
            <a:r>
              <a:rPr lang="en-US" dirty="0" smtClean="0"/>
              <a:t>Zimmermann FSE, 2009</a:t>
            </a:r>
          </a:p>
          <a:p>
            <a:r>
              <a:rPr lang="en-US" dirty="0" smtClean="0"/>
              <a:t>But general methods to find the local rules</a:t>
            </a:r>
          </a:p>
          <a:p>
            <a:r>
              <a:rPr lang="en-US" dirty="0" smtClean="0"/>
              <a:t>Issues:</a:t>
            </a:r>
          </a:p>
          <a:p>
            <a:pPr lvl="1"/>
            <a:r>
              <a:rPr lang="en-US" dirty="0" smtClean="0"/>
              <a:t>How quickly can we learn the local models?</a:t>
            </a:r>
          </a:p>
          <a:p>
            <a:pPr lvl="1"/>
            <a:r>
              <a:rPr lang="en-US" dirty="0" smtClean="0"/>
              <a:t>How to check when local models start failing?</a:t>
            </a:r>
          </a:p>
          <a:p>
            <a:pPr lvl="1"/>
            <a:r>
              <a:rPr lang="en-US" dirty="0" smtClean="0"/>
              <a:t>How to repair local models?</a:t>
            </a:r>
          </a:p>
          <a:p>
            <a:r>
              <a:rPr lang="en-US" dirty="0" smtClean="0"/>
              <a:t>An adaptive agent watching a stream of data, learning and relearning as appropriate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1524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(Most of) current research: </a:t>
            </a:r>
            <a:br>
              <a:rPr lang="en-US" dirty="0" smtClean="0"/>
            </a:br>
            <a:r>
              <a:rPr lang="en-US" dirty="0" smtClean="0"/>
              <a:t>not adaptive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228600" y="1511300"/>
            <a:ext cx="7167284" cy="512911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If data collected, then usually forgotten</a:t>
            </a:r>
          </a:p>
          <a:p>
            <a:r>
              <a:rPr lang="en-US" dirty="0" smtClean="0"/>
              <a:t>Dashboards : visualizations for feature </a:t>
            </a:r>
            <a:br>
              <a:rPr lang="en-US" dirty="0" smtClean="0"/>
            </a:br>
            <a:r>
              <a:rPr lang="en-US" dirty="0" smtClean="0"/>
              <a:t>extraction; intelligence left the user</a:t>
            </a:r>
          </a:p>
          <a:p>
            <a:r>
              <a:rPr lang="en-US" dirty="0" err="1" smtClean="0"/>
              <a:t>MapReduce</a:t>
            </a:r>
            <a:r>
              <a:rPr lang="en-US" dirty="0" smtClean="0"/>
              <a:t>, </a:t>
            </a:r>
            <a:r>
              <a:rPr lang="en-US" dirty="0" err="1" smtClean="0"/>
              <a:t>Hadoop</a:t>
            </a:r>
            <a:r>
              <a:rPr lang="en-US" dirty="0" smtClean="0"/>
              <a:t> et. al : systems </a:t>
            </a:r>
            <a:br>
              <a:rPr lang="en-US" dirty="0" smtClean="0"/>
            </a:br>
            <a:r>
              <a:rPr lang="en-US" dirty="0" smtClean="0"/>
              <a:t>support for massive,  parallel execution.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hadoop.apache.org</a:t>
            </a:r>
            <a:endParaRPr lang="en-US" dirty="0" smtClean="0"/>
          </a:p>
          <a:p>
            <a:pPr lvl="1"/>
            <a:r>
              <a:rPr lang="en-US" dirty="0" smtClean="0"/>
              <a:t>Implements the bus, but no bus drivers</a:t>
            </a:r>
          </a:p>
          <a:p>
            <a:r>
              <a:rPr lang="en-US" dirty="0" smtClean="0"/>
              <a:t>Many SE  data mining publications</a:t>
            </a:r>
          </a:p>
          <a:p>
            <a:pPr lvl="1"/>
            <a:r>
              <a:rPr lang="en-US" dirty="0" smtClean="0"/>
              <a:t>e.g. Bird, </a:t>
            </a:r>
            <a:r>
              <a:rPr lang="en-US" dirty="0" err="1" smtClean="0"/>
              <a:t>Nagappan</a:t>
            </a:r>
            <a:r>
              <a:rPr lang="en-US" dirty="0" smtClean="0"/>
              <a:t>, Zimmermann </a:t>
            </a:r>
            <a:br>
              <a:rPr lang="en-US" dirty="0" smtClean="0"/>
            </a:br>
            <a:r>
              <a:rPr lang="en-US" dirty="0" smtClean="0"/>
              <a:t>and last slide</a:t>
            </a:r>
          </a:p>
          <a:p>
            <a:pPr lvl="1"/>
            <a:r>
              <a:rPr lang="en-US" dirty="0" smtClean="0"/>
              <a:t>But, no agents that recognize when </a:t>
            </a:r>
            <a:br>
              <a:rPr lang="en-US" dirty="0" smtClean="0"/>
            </a:br>
            <a:r>
              <a:rPr lang="en-US" dirty="0" smtClean="0"/>
              <a:t>old models are no longer relevant, </a:t>
            </a:r>
          </a:p>
          <a:p>
            <a:pPr lvl="1"/>
            <a:r>
              <a:rPr lang="en-US" dirty="0" smtClean="0"/>
              <a:t>Or to repair old models using new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38583" y="1511300"/>
            <a:ext cx="2667001" cy="2234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38583" y="4072667"/>
            <a:ext cx="2667001" cy="63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6" descr="Picture 1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8583" y="5036186"/>
            <a:ext cx="2696802" cy="8921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19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  <p:bldP spid="14" grpId="0"/>
      <p:bldP spid="15" grpId="0"/>
      <p:bldP spid="16" grpId="0"/>
      <p:bldP spid="18" grpId="0"/>
      <p:bldP spid="19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What is different here?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Not “apply data mining to build a predictor”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But add monitor and repair tools to recognize and handle the breakdown of old predictors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Trust = data mining + monitor + repair</a:t>
            </a:r>
          </a:p>
          <a:p>
            <a:pPr marL="800100" lvl="1" indent="-457200">
              <a:spcBef>
                <a:spcPts val="0"/>
              </a:spcBef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crowd sourcing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059753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21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3056625" y="2205719"/>
            <a:ext cx="1097733" cy="1169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604907" y="2742111"/>
            <a:ext cx="4151705" cy="1089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3634579" y="1598489"/>
            <a:ext cx="3905959" cy="1092247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TextBox 10"/>
          <p:cNvSpPr txBox="1"/>
          <p:nvPr/>
        </p:nvSpPr>
        <p:spPr>
          <a:xfrm>
            <a:off x="2686233" y="1530756"/>
            <a:ext cx="1147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Quality</a:t>
            </a:r>
          </a:p>
          <a:p>
            <a:r>
              <a:rPr lang="en-US" sz="1600" dirty="0" smtClean="0"/>
              <a:t>(e.g. </a:t>
            </a:r>
          </a:p>
          <a:p>
            <a:r>
              <a:rPr lang="en-US" sz="1600" dirty="0" smtClean="0"/>
              <a:t>PRED(30)) 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98165" y="1656892"/>
            <a:ext cx="110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mode #1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5456667" y="1447800"/>
            <a:ext cx="1149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#2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7027361" y="1918257"/>
            <a:ext cx="10658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#3</a:t>
            </a:r>
            <a:endParaRPr lang="en-US" sz="1600" dirty="0"/>
          </a:p>
        </p:txBody>
      </p:sp>
      <p:cxnSp>
        <p:nvCxnSpPr>
          <p:cNvPr id="25" name="Straight Connector 24"/>
          <p:cNvCxnSpPr/>
          <p:nvPr/>
        </p:nvCxnSpPr>
        <p:spPr>
          <a:xfrm rot="5400000">
            <a:off x="3067630" y="3577319"/>
            <a:ext cx="1097733" cy="1169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642137" y="4113711"/>
            <a:ext cx="4151705" cy="1089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3645584" y="2970089"/>
            <a:ext cx="3905959" cy="1092247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TextBox 28"/>
          <p:cNvSpPr txBox="1"/>
          <p:nvPr/>
        </p:nvSpPr>
        <p:spPr>
          <a:xfrm>
            <a:off x="2697238" y="2902356"/>
            <a:ext cx="1147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Quality</a:t>
            </a:r>
          </a:p>
          <a:p>
            <a:r>
              <a:rPr lang="en-US" sz="1600" dirty="0" smtClean="0"/>
              <a:t>(e.g. </a:t>
            </a:r>
          </a:p>
          <a:p>
            <a:r>
              <a:rPr lang="en-US" sz="1600" dirty="0" smtClean="0"/>
              <a:t>PRED(30)) </a:t>
            </a:r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4009170" y="3028492"/>
            <a:ext cx="110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mode #4</a:t>
            </a:r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5467672" y="2819400"/>
            <a:ext cx="1149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#5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7038366" y="3289857"/>
            <a:ext cx="10658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#6</a:t>
            </a:r>
            <a:endParaRPr lang="en-US" sz="1600" dirty="0"/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3040636" y="4936949"/>
            <a:ext cx="1097733" cy="1169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588918" y="5486400"/>
            <a:ext cx="4151705" cy="1089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3618590" y="4329719"/>
            <a:ext cx="3905959" cy="1092247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7" name="TextBox 36"/>
          <p:cNvSpPr txBox="1"/>
          <p:nvPr/>
        </p:nvSpPr>
        <p:spPr>
          <a:xfrm>
            <a:off x="2670244" y="4261986"/>
            <a:ext cx="1147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Quality</a:t>
            </a:r>
          </a:p>
          <a:p>
            <a:r>
              <a:rPr lang="en-US" sz="1600" dirty="0" smtClean="0"/>
              <a:t>(e.g. </a:t>
            </a:r>
          </a:p>
          <a:p>
            <a:r>
              <a:rPr lang="en-US" sz="1600" dirty="0" smtClean="0"/>
              <a:t>PRED(30)) </a:t>
            </a:r>
            <a:endParaRPr lang="en-US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3982176" y="4388122"/>
            <a:ext cx="110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mode #7</a:t>
            </a:r>
            <a:endParaRPr lang="en-US" sz="1600" dirty="0"/>
          </a:p>
        </p:txBody>
      </p:sp>
      <p:sp>
        <p:nvSpPr>
          <p:cNvPr id="39" name="TextBox 38"/>
          <p:cNvSpPr txBox="1"/>
          <p:nvPr/>
        </p:nvSpPr>
        <p:spPr>
          <a:xfrm>
            <a:off x="5440678" y="4179030"/>
            <a:ext cx="1149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#8</a:t>
            </a:r>
            <a:endParaRPr lang="en-US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7011372" y="4649487"/>
            <a:ext cx="10658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#9</a:t>
            </a:r>
            <a:endParaRPr lang="en-US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612775" y="1995446"/>
            <a:ext cx="161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Company#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33400" y="3144527"/>
            <a:ext cx="1677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 #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35825" y="4571698"/>
            <a:ext cx="1677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 #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077680" y="5791200"/>
            <a:ext cx="69995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DM, we could recognize that e.g.  1=4=7</a:t>
            </a:r>
          </a:p>
          <a:p>
            <a:pPr>
              <a:buFont typeface="Arial"/>
              <a:buChar char="•"/>
            </a:pPr>
            <a:r>
              <a:rPr lang="en-US" dirty="0" smtClean="0"/>
              <a:t>	i.e. when some “new” situation has happened before</a:t>
            </a:r>
          </a:p>
          <a:p>
            <a:pPr>
              <a:buFont typeface="Arial"/>
              <a:buChar char="•"/>
            </a:pPr>
            <a:r>
              <a:rPr lang="en-US" dirty="0" smtClean="0"/>
              <a:t>     So we’d know what experience base to exploit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Questions.</a:t>
            </a:r>
            <a:br>
              <a:rPr lang="en-US" dirty="0" smtClean="0"/>
            </a:br>
            <a:r>
              <a:rPr lang="en-US" dirty="0" smtClean="0"/>
              <a:t>How to handle….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32012" y="2332037"/>
            <a:ext cx="3863788" cy="4068763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Anonymization</a:t>
            </a:r>
            <a:endParaRPr lang="en-US" sz="2000" dirty="0" smtClean="0"/>
          </a:p>
          <a:p>
            <a:pPr lvl="1"/>
            <a:r>
              <a:rPr lang="en-US" dirty="0" smtClean="0"/>
              <a:t>Make data public, without revealing private data </a:t>
            </a:r>
          </a:p>
          <a:p>
            <a:r>
              <a:rPr lang="en-US" sz="2000" dirty="0" smtClean="0"/>
              <a:t>Volume of data </a:t>
            </a:r>
          </a:p>
          <a:p>
            <a:pPr lvl="1"/>
            <a:r>
              <a:rPr lang="en-US" dirty="0" smtClean="0"/>
              <a:t>Especially if working from “raw” project </a:t>
            </a:r>
            <a:r>
              <a:rPr lang="en-US" dirty="0" smtClean="0"/>
              <a:t>artifacts</a:t>
            </a:r>
          </a:p>
          <a:p>
            <a:pPr lvl="1"/>
            <a:r>
              <a:rPr lang="en-US" dirty="0" smtClean="0"/>
              <a:t>Especially if crowd sourcing</a:t>
            </a:r>
            <a:endParaRPr lang="en-US" dirty="0" smtClean="0"/>
          </a:p>
          <a:p>
            <a:r>
              <a:rPr lang="en-US" sz="2000" dirty="0" smtClean="0"/>
              <a:t>Explanation : of complex </a:t>
            </a:r>
            <a:r>
              <a:rPr lang="en-US" sz="2000" dirty="0" smtClean="0"/>
              <a:t>patterns</a:t>
            </a:r>
            <a:endParaRPr lang="en-US" sz="20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61646" y="2332037"/>
            <a:ext cx="3867912" cy="40687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Noise: from dad data collection</a:t>
            </a:r>
          </a:p>
          <a:p>
            <a:r>
              <a:rPr lang="en-US" dirty="0" smtClean="0"/>
              <a:t>Mode </a:t>
            </a:r>
            <a:r>
              <a:rPr lang="en-US" dirty="0" smtClean="0"/>
              <a:t>recognition</a:t>
            </a:r>
          </a:p>
          <a:p>
            <a:pPr lvl="1"/>
            <a:r>
              <a:rPr lang="en-US" dirty="0" smtClean="0"/>
              <a:t>Is when new is stuff is new, or a a repeat of old stuff</a:t>
            </a:r>
          </a:p>
          <a:p>
            <a:r>
              <a:rPr lang="en-US" dirty="0" smtClean="0"/>
              <a:t>Trust : you did not collect the data  </a:t>
            </a:r>
          </a:p>
          <a:p>
            <a:pPr lvl="1"/>
            <a:r>
              <a:rPr lang="en-US" dirty="0" smtClean="0"/>
              <a:t>Must surround the learners with assessment agents</a:t>
            </a:r>
          </a:p>
          <a:p>
            <a:pPr lvl="2"/>
            <a:r>
              <a:rPr lang="en-US" dirty="0" smtClean="0"/>
              <a:t>Anomaly detectors</a:t>
            </a:r>
          </a:p>
          <a:p>
            <a:pPr lvl="2"/>
            <a:r>
              <a:rPr lang="en-US" dirty="0" smtClean="0"/>
              <a:t>Repair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457200"/>
            <a:ext cx="8513762" cy="2729753"/>
          </a:xfrm>
        </p:spPr>
        <p:txBody>
          <a:bodyPr/>
          <a:lstStyle/>
          <a:p>
            <a:pPr algn="ctr"/>
            <a:r>
              <a:rPr lang="en-US" sz="5400" dirty="0" smtClean="0"/>
              <a:t>Most of the technology required for this approach can be implemented via data mining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905000"/>
            <a:ext cx="8513762" cy="2729753"/>
          </a:xfrm>
        </p:spPr>
        <p:txBody>
          <a:bodyPr/>
          <a:lstStyle/>
          <a:p>
            <a:pPr algn="ctr"/>
            <a:r>
              <a:rPr lang="en-US" sz="5400" dirty="0" smtClean="0"/>
              <a:t>So it would scale</a:t>
            </a:r>
            <a:br>
              <a:rPr lang="en-US" sz="5400" dirty="0" smtClean="0"/>
            </a:br>
            <a:r>
              <a:rPr lang="en-US" sz="5400" dirty="0" smtClean="0"/>
              <a:t> to large data sets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Organizing the artifacts 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Wiki (“</a:t>
            </a:r>
            <a:r>
              <a:rPr lang="en-US" dirty="0" err="1" smtClean="0"/>
              <a:t>Viki</a:t>
            </a:r>
            <a:r>
              <a:rPr lang="en-US" dirty="0" smtClean="0"/>
              <a:t>”) concept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1219200" y="1371600"/>
          <a:ext cx="6584987" cy="3722594"/>
        </p:xfrm>
        <a:graphic>
          <a:graphicData uri="http://schemas.openxmlformats.org/presentationml/2006/ole">
            <p:oleObj spid="_x0000_s100354" name="Document" r:id="rId3" imgW="5638800" imgH="3187700" progId="Word.Document.12">
              <p:link updateAutomatic="1"/>
            </p:oleObj>
          </a:graphicData>
        </a:graphic>
      </p:graphicFrame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1739900" y="5295900"/>
          <a:ext cx="5664200" cy="1181100"/>
        </p:xfrm>
        <a:graphic>
          <a:graphicData uri="http://schemas.openxmlformats.org/presentationml/2006/ole">
            <p:oleObj spid="_x0000_s100355" name="Document" r:id="rId3" imgW="5664200" imgH="11811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Artifacts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5532437"/>
            <a:ext cx="7167284" cy="9445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Add documents; organize; search; navigate</a:t>
            </a:r>
          </a:p>
          <a:p>
            <a:r>
              <a:rPr lang="en-US" dirty="0" smtClean="0"/>
              <a:t>Edit properties, documents, add links, extract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48130" name="Picture 2" descr="confluen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371600"/>
            <a:ext cx="4907583" cy="3810000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4326332" y="1593850"/>
          <a:ext cx="4360468" cy="3740150"/>
        </p:xfrm>
        <a:graphic>
          <a:graphicData uri="http://schemas.openxmlformats.org/presentationml/2006/ole">
            <p:oleObj spid="_x0000_s101378" name="Document" r:id="rId4" imgW="3035300" imgH="26035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76200"/>
            <a:ext cx="7918450" cy="788894"/>
          </a:xfrm>
        </p:spPr>
        <p:txBody>
          <a:bodyPr/>
          <a:lstStyle/>
          <a:p>
            <a:r>
              <a:rPr lang="en-US" dirty="0" smtClean="0"/>
              <a:t>Various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612775" y="865094"/>
          <a:ext cx="7814789" cy="4903694"/>
        </p:xfrm>
        <a:graphic>
          <a:graphicData uri="http://schemas.openxmlformats.org/presentationml/2006/ole">
            <p:oleObj spid="_x0000_s102402" name="Document" r:id="rId3" imgW="6629400" imgH="3835400" progId="Word.Document.12">
              <p:link updateAutomatic="1"/>
            </p:oleObj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88358" y="5943600"/>
            <a:ext cx="7167284" cy="944563"/>
          </a:xfrm>
        </p:spPr>
        <p:txBody>
          <a:bodyPr>
            <a:normAutofit/>
          </a:bodyPr>
          <a:lstStyle/>
          <a:p>
            <a:r>
              <a:rPr lang="en-US" dirty="0" smtClean="0"/>
              <a:t>Bottom left: business process descriptions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VikiBuilder</a:t>
            </a:r>
            <a:r>
              <a:rPr lang="en-US" dirty="0" smtClean="0"/>
              <a:t> – generating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371600"/>
            <a:ext cx="590213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114300" y="2209800"/>
          <a:ext cx="2971800" cy="2895600"/>
        </p:xfrm>
        <a:graphic>
          <a:graphicData uri="http://schemas.openxmlformats.org/presentationml/2006/ole">
            <p:oleObj spid="_x0000_s103426" name="Document" r:id="rId4" imgW="2971800" imgH="28956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524000"/>
            <a:ext cx="7167284" cy="4751294"/>
          </a:xfrm>
        </p:spPr>
        <p:txBody>
          <a:bodyPr>
            <a:noAutofit/>
          </a:bodyPr>
          <a:lstStyle/>
          <a:p>
            <a:pPr>
              <a:spcBef>
                <a:spcPts val="1000"/>
              </a:spcBef>
            </a:pPr>
            <a:r>
              <a:rPr lang="en-US" sz="2400" dirty="0" smtClean="0"/>
              <a:t>Key issue: dimensionality </a:t>
            </a:r>
            <a:r>
              <a:rPr lang="en-US" sz="2400" dirty="0" smtClean="0"/>
              <a:t>reduction</a:t>
            </a:r>
          </a:p>
          <a:p>
            <a:pPr>
              <a:spcBef>
                <a:spcPts val="1000"/>
              </a:spcBef>
            </a:pPr>
            <a:r>
              <a:rPr lang="en-US" sz="2400" dirty="0" smtClean="0"/>
              <a:t>In some domains, can be done in linear time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  <a:buNone/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r>
              <a:rPr lang="en-US" sz="2400" dirty="0" smtClean="0"/>
              <a:t>Use standard data miners, applied to top 100 terms in each corpus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667000"/>
            <a:ext cx="3819525" cy="239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Picture 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133" y="2667000"/>
            <a:ext cx="4110067" cy="2940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/>
            </a:r>
            <a:br>
              <a:rPr lang="en-US" sz="13000" dirty="0" smtClean="0"/>
            </a:br>
            <a:r>
              <a:rPr lang="en-US" sz="13000" dirty="0" smtClean="0"/>
              <a:t>Details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4724400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Q1: How to learn faster?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active learning: reflect on examples to date to ask most informative next question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Q2: How to recognize breakdown?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</a:t>
            </a:r>
            <a:r>
              <a:rPr lang="en-US" dirty="0" err="1" smtClean="0"/>
              <a:t>bayesian</a:t>
            </a:r>
            <a:r>
              <a:rPr lang="en-US" dirty="0" smtClean="0"/>
              <a:t> anomaly </a:t>
            </a:r>
            <a:r>
              <a:rPr lang="en-US" dirty="0" smtClean="0"/>
              <a:t>detection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Focusing on frequency counts of contrast sets</a:t>
            </a:r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32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Q3: How to classify </a:t>
            </a:r>
            <a:r>
              <a:rPr lang="en-US" sz="2000" dirty="0" smtClean="0"/>
              <a:t> a mode</a:t>
            </a:r>
            <a:r>
              <a:rPr lang="en-US" sz="2000" dirty="0" smtClean="0"/>
              <a:t>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Recognize if you’ve arrived at a mode seen before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Q4: How to make predictions?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Using the norms of a mode, report expected behavior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table look-up of data inside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33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Q5: What went wrong? (diagnosis)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prior,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Q6: What to do? (planning)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other,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contrast set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34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Q7: How to understand a mode (explanation)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Presentation of essential features of a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</a:t>
            </a:r>
            <a:r>
              <a:rPr lang="en-US" dirty="0" smtClean="0"/>
              <a:t> contrast set learning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35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2151" y="2896426"/>
            <a:ext cx="8511989" cy="14469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Prototypes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84874" y="1600200"/>
            <a:ext cx="8355714" cy="1270752"/>
          </a:xfrm>
        </p:spPr>
        <p:txBody>
          <a:bodyPr/>
          <a:lstStyle/>
          <a:p>
            <a:r>
              <a:rPr lang="en-US" dirty="0" smtClean="0"/>
              <a:t>Bits and pieces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Contrast set learning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933" y="1589181"/>
            <a:ext cx="4952067" cy="5268819"/>
          </a:xfrm>
        </p:spPr>
        <p:txBody>
          <a:bodyPr>
            <a:normAutofit fontScale="92500"/>
          </a:bodyPr>
          <a:lstStyle/>
          <a:p>
            <a:r>
              <a:rPr lang="en-US" sz="2000" dirty="0" smtClean="0"/>
              <a:t>Minimal contrast set  learning = diagnosis &amp;planning</a:t>
            </a:r>
          </a:p>
          <a:p>
            <a:r>
              <a:rPr lang="en-US" sz="2000" dirty="0" smtClean="0"/>
              <a:t>A decision tree with weighted leaves</a:t>
            </a:r>
          </a:p>
          <a:p>
            <a:pPr lvl="1"/>
            <a:r>
              <a:rPr lang="en-US" sz="1600" dirty="0" smtClean="0"/>
              <a:t>Treatment = decisions that prune branches</a:t>
            </a:r>
          </a:p>
          <a:p>
            <a:pPr lvl="2"/>
            <a:r>
              <a:rPr lang="en-US" sz="1400" dirty="0" smtClean="0"/>
              <a:t>Culls bad weights</a:t>
            </a:r>
          </a:p>
          <a:p>
            <a:pPr lvl="2"/>
            <a:r>
              <a:rPr lang="en-US" sz="1400" dirty="0" smtClean="0"/>
              <a:t>Keeps </a:t>
            </a:r>
            <a:r>
              <a:rPr lang="en-US" sz="1600" dirty="0" smtClean="0"/>
              <a:t> good weights</a:t>
            </a:r>
          </a:p>
          <a:p>
            <a:r>
              <a:rPr lang="en-US" sz="2000" dirty="0" smtClean="0"/>
              <a:t>E.g. Simulator + C4.5 + 10-way</a:t>
            </a:r>
          </a:p>
          <a:p>
            <a:pPr lvl="1"/>
            <a:r>
              <a:rPr lang="en-US" sz="1800" dirty="0" smtClean="0"/>
              <a:t>10 * 1000 node trees</a:t>
            </a:r>
          </a:p>
          <a:p>
            <a:pPr lvl="1"/>
            <a:r>
              <a:rPr lang="en-US" sz="1800" dirty="0" smtClean="0"/>
              <a:t>TAR1: tiny rules: decision on 4 ranges</a:t>
            </a:r>
          </a:p>
          <a:p>
            <a:r>
              <a:rPr lang="en-US" dirty="0" smtClean="0"/>
              <a:t>Why so small?</a:t>
            </a:r>
          </a:p>
          <a:p>
            <a:pPr lvl="1"/>
            <a:r>
              <a:rPr lang="en-US" sz="1800" dirty="0" smtClean="0"/>
              <a:t>Higher decisions prune more branches</a:t>
            </a:r>
          </a:p>
          <a:p>
            <a:pPr lvl="2"/>
            <a:r>
              <a:rPr lang="en-US" sz="1600" dirty="0" smtClean="0"/>
              <a:t>touch fewer nodes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6" name="Picture 5" descr="Screen shot 2011-01-23 at 7.16.4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398" y="582706"/>
            <a:ext cx="3440002" cy="57418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Contrast Set Learning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Succinct Explanations</a:t>
            </a:r>
            <a:endParaRPr lang="en-US" dirty="0"/>
          </a:p>
        </p:txBody>
      </p:sp>
      <p:pic>
        <p:nvPicPr>
          <p:cNvPr id="5" name="Content Placeholder 4" descr="Picture 7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524000"/>
            <a:ext cx="6324600" cy="511462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Contrast Set Learning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smtClean="0"/>
              <a:t>10 years later)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44700"/>
            <a:ext cx="3964642" cy="4081463"/>
          </a:xfrm>
        </p:spPr>
        <p:txBody>
          <a:bodyPr>
            <a:noAutofit/>
          </a:bodyPr>
          <a:lstStyle/>
          <a:p>
            <a:r>
              <a:rPr lang="en-US" sz="1600" dirty="0" smtClean="0"/>
              <a:t>No longer a post-processor to a decision tree learner</a:t>
            </a:r>
            <a:endParaRPr lang="en-US" sz="1600" dirty="0" smtClean="0"/>
          </a:p>
          <a:p>
            <a:pPr lvl="1"/>
            <a:r>
              <a:rPr lang="en-US" sz="1600" dirty="0" smtClean="0"/>
              <a:t>TAR3: Branch </a:t>
            </a:r>
            <a:r>
              <a:rPr lang="en-US" sz="1600" dirty="0" smtClean="0"/>
              <a:t>pruning operators applied directly to </a:t>
            </a:r>
            <a:r>
              <a:rPr lang="en-US" sz="1600" dirty="0" err="1" smtClean="0"/>
              <a:t>discretized</a:t>
            </a:r>
            <a:r>
              <a:rPr lang="en-US" sz="1600" dirty="0" smtClean="0"/>
              <a:t> data </a:t>
            </a:r>
          </a:p>
          <a:p>
            <a:r>
              <a:rPr lang="en-US" sz="1600" dirty="0" smtClean="0"/>
              <a:t>Summer’09</a:t>
            </a:r>
          </a:p>
          <a:p>
            <a:pPr lvl="1"/>
            <a:r>
              <a:rPr lang="en-US" sz="1600" dirty="0" smtClean="0"/>
              <a:t>Shoot ‘</a:t>
            </a:r>
            <a:r>
              <a:rPr lang="en-US" sz="1600" dirty="0" err="1" smtClean="0"/>
              <a:t>em</a:t>
            </a:r>
            <a:r>
              <a:rPr lang="en-US" sz="1600" dirty="0" smtClean="0"/>
              <a:t> up at NASA AMES </a:t>
            </a:r>
          </a:p>
          <a:p>
            <a:pPr lvl="1"/>
            <a:r>
              <a:rPr lang="en-US" sz="1600" dirty="0" smtClean="0"/>
              <a:t>State-of-the-art numerical optimizer</a:t>
            </a:r>
          </a:p>
          <a:p>
            <a:pPr lvl="1"/>
            <a:r>
              <a:rPr lang="en-US" sz="1600" dirty="0" smtClean="0"/>
              <a:t>TAR3</a:t>
            </a:r>
          </a:p>
          <a:p>
            <a:pPr lvl="2"/>
            <a:r>
              <a:rPr lang="en-US" sz="1400" dirty="0" smtClean="0"/>
              <a:t>Ran 40 times faster</a:t>
            </a:r>
          </a:p>
          <a:p>
            <a:pPr lvl="2"/>
            <a:r>
              <a:rPr lang="en-US" sz="1400" dirty="0" smtClean="0"/>
              <a:t>Generated better solutions</a:t>
            </a:r>
          </a:p>
          <a:p>
            <a:r>
              <a:rPr lang="en-US" sz="1600" dirty="0" smtClean="0"/>
              <a:t>Powerful succinct explanation tool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133600"/>
            <a:ext cx="3954768" cy="337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01706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Contrast Set Learning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/>
              <a:t> Anomaly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4645025" cy="526881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Recognize when old ideas </a:t>
            </a:r>
            <a:br>
              <a:rPr lang="en-US" dirty="0" smtClean="0"/>
            </a:br>
            <a:r>
              <a:rPr lang="en-US" dirty="0" smtClean="0"/>
              <a:t>are now out-dated</a:t>
            </a:r>
          </a:p>
          <a:p>
            <a:r>
              <a:rPr lang="en-US" dirty="0" smtClean="0"/>
              <a:t>SAWTOOTH: </a:t>
            </a:r>
          </a:p>
          <a:p>
            <a:pPr lvl="1"/>
            <a:r>
              <a:rPr lang="en-US" dirty="0" smtClean="0"/>
              <a:t>read data in “eras” of 100 instances</a:t>
            </a:r>
          </a:p>
          <a:p>
            <a:pPr lvl="1"/>
            <a:r>
              <a:rPr lang="en-US" dirty="0" smtClean="0"/>
              <a:t>Classify all examples as “seen it”</a:t>
            </a:r>
          </a:p>
          <a:p>
            <a:r>
              <a:rPr lang="en-US" dirty="0" smtClean="0"/>
              <a:t>SAWTOOTH1:</a:t>
            </a:r>
          </a:p>
          <a:p>
            <a:pPr lvl="1"/>
            <a:r>
              <a:rPr lang="en-US" dirty="0" smtClean="0"/>
              <a:t>Report average likelihood of examples belong to “seen it”</a:t>
            </a:r>
          </a:p>
          <a:p>
            <a:pPr lvl="1"/>
            <a:r>
              <a:rPr lang="en-US" dirty="0" smtClean="0"/>
              <a:t>Alert if that likelihood drops</a:t>
            </a:r>
          </a:p>
          <a:p>
            <a:r>
              <a:rPr lang="en-US" dirty="0" smtClean="0"/>
              <a:t>SAWTOOTH2:</a:t>
            </a:r>
          </a:p>
          <a:p>
            <a:pPr lvl="1"/>
            <a:r>
              <a:rPr lang="en-US" dirty="0" smtClean="0"/>
              <a:t>Back-end to TAR3</a:t>
            </a:r>
          </a:p>
          <a:p>
            <a:pPr lvl="1"/>
            <a:r>
              <a:rPr lang="en-US" dirty="0" smtClean="0"/>
              <a:t>Track frequency  of contrast sets</a:t>
            </a:r>
          </a:p>
          <a:p>
            <a:pPr lvl="1"/>
            <a:r>
              <a:rPr lang="en-US" dirty="0" smtClean="0"/>
              <a:t>Some uniformity between contrast sets and anomaly detection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" name="Picture 4" descr="Screen shot 2011-01-23 at 7.38.53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113" y="1778000"/>
            <a:ext cx="3142687" cy="439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77906"/>
            <a:ext cx="7918450" cy="788894"/>
          </a:xfrm>
        </p:spPr>
        <p:txBody>
          <a:bodyPr>
            <a:noAutofit/>
          </a:bodyPr>
          <a:lstStyle/>
          <a:p>
            <a:r>
              <a:rPr lang="en-US" sz="3200" dirty="0" smtClean="0"/>
              <a:t>Contrast sets </a:t>
            </a:r>
            <a:r>
              <a:rPr lang="en-US" sz="3200" dirty="0" err="1" smtClean="0">
                <a:sym typeface="Wingdings"/>
              </a:rPr>
              <a:t></a:t>
            </a:r>
            <a:r>
              <a:rPr lang="en-US" sz="3200" dirty="0" smtClean="0">
                <a:sym typeface="Wingdings"/>
              </a:rPr>
              <a:t> </a:t>
            </a:r>
            <a:r>
              <a:rPr lang="en-US" sz="3200" dirty="0" smtClean="0"/>
              <a:t>noise management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017494"/>
            <a:ext cx="7542867" cy="4081463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dirty="0" smtClean="0"/>
              <a:t>CLIFF: post-processor to TAR3</a:t>
            </a:r>
          </a:p>
          <a:p>
            <a:pPr lvl="1">
              <a:spcBef>
                <a:spcPts val="1000"/>
              </a:spcBef>
            </a:pPr>
            <a:r>
              <a:rPr lang="en-US" dirty="0" smtClean="0"/>
              <a:t>Linear time instance selector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Finds the attribute ranges that change classification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Delete all instances that lack the “power ranges”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5" name="Picture 4" descr="Screen shot 2011-01-23 at 7.45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935" y="2971799"/>
            <a:ext cx="2583916" cy="3657600"/>
          </a:xfrm>
          <a:prstGeom prst="rect">
            <a:avLst/>
          </a:prstGeom>
        </p:spPr>
      </p:pic>
      <p:pic>
        <p:nvPicPr>
          <p:cNvPr id="6" name="Picture 5" descr="Screen shot 2011-01-23 at 7.47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712" y="2971800"/>
            <a:ext cx="4437088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810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Contrast Sets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CLIFF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Active </a:t>
            </a:r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752600"/>
            <a:ext cx="3730625" cy="488781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Many examples, too few labels</a:t>
            </a:r>
          </a:p>
          <a:p>
            <a:r>
              <a:rPr lang="en-US" dirty="0" smtClean="0"/>
              <a:t>Reduce the time required for business users to offer judgment on business cases</a:t>
            </a:r>
          </a:p>
          <a:p>
            <a:r>
              <a:rPr lang="en-US" dirty="0" smtClean="0"/>
              <a:t>Explore the reduced space generated by CLIFF.</a:t>
            </a:r>
          </a:p>
          <a:p>
            <a:pPr lvl="2"/>
            <a:r>
              <a:rPr lang="en-US" dirty="0" smtClean="0"/>
              <a:t>Randomly ample the instances half-way between different classes</a:t>
            </a:r>
          </a:p>
          <a:p>
            <a:r>
              <a:rPr lang="en-US" dirty="0" smtClean="0"/>
              <a:t>Fast (in the reduced space)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6" name="Picture 5" descr="Screen shot 2011-01-23 at 7.54.1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514600"/>
            <a:ext cx="4343400" cy="2285468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6931958" y="3352800"/>
            <a:ext cx="1297642" cy="457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467600" y="3429000"/>
            <a:ext cx="228600" cy="2286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 flipH="1" flipV="1">
            <a:off x="7658100" y="3467100"/>
            <a:ext cx="685800" cy="609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848600" y="3657600"/>
            <a:ext cx="228600" cy="2286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Contrast sets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CLIFF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Statistical </a:t>
            </a:r>
            <a:r>
              <a:rPr lang="en-US" dirty="0" smtClean="0"/>
              <a:t>databases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893981"/>
            <a:ext cx="7918450" cy="4887819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Anonymize</a:t>
            </a:r>
            <a:r>
              <a:rPr lang="en-US" sz="2000" dirty="0" smtClean="0"/>
              <a:t> the data: </a:t>
            </a:r>
            <a:r>
              <a:rPr lang="en-US" sz="1800" dirty="0" smtClean="0"/>
              <a:t>Preserving its distributions</a:t>
            </a:r>
          </a:p>
          <a:p>
            <a:r>
              <a:rPr lang="en-US" sz="2000" dirty="0" smtClean="0"/>
              <a:t>For KNN, that means keep the boundaries between classes</a:t>
            </a:r>
          </a:p>
          <a:p>
            <a:pPr lvl="1"/>
            <a:r>
              <a:rPr lang="en-US" sz="1800" dirty="0" smtClean="0"/>
              <a:t>Which we get from CLIFF</a:t>
            </a:r>
          </a:p>
          <a:p>
            <a:r>
              <a:rPr lang="en-US" sz="2000" dirty="0" smtClean="0"/>
              <a:t>Also, CLIFF empties out the instance space</a:t>
            </a:r>
          </a:p>
          <a:p>
            <a:pPr lvl="1"/>
            <a:r>
              <a:rPr lang="en-US" sz="1800" dirty="0" smtClean="0"/>
              <a:t>Leaving us space to synthesize new instances  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6" name="Picture 5" descr="Screen shot 2011-01-23 at 7.54.1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4267200"/>
            <a:ext cx="4343400" cy="2285468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334000" y="5257800"/>
            <a:ext cx="228600" cy="2286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5178514" y="4821982"/>
            <a:ext cx="612486" cy="413741"/>
          </a:xfrm>
          <a:custGeom>
            <a:avLst/>
            <a:gdLst>
              <a:gd name="connsiteX0" fmla="*/ 0 w 612486"/>
              <a:gd name="connsiteY0" fmla="*/ 298278 h 413741"/>
              <a:gd name="connsiteX1" fmla="*/ 211644 w 612486"/>
              <a:gd name="connsiteY1" fmla="*/ 9622 h 413741"/>
              <a:gd name="connsiteX2" fmla="*/ 577212 w 612486"/>
              <a:gd name="connsiteY2" fmla="*/ 240547 h 413741"/>
              <a:gd name="connsiteX3" fmla="*/ 423288 w 612486"/>
              <a:gd name="connsiteY3" fmla="*/ 413741 h 41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486" h="413741">
                <a:moveTo>
                  <a:pt x="0" y="298278"/>
                </a:moveTo>
                <a:cubicBezTo>
                  <a:pt x="57721" y="158761"/>
                  <a:pt x="115442" y="19244"/>
                  <a:pt x="211644" y="9622"/>
                </a:cubicBezTo>
                <a:cubicBezTo>
                  <a:pt x="307846" y="0"/>
                  <a:pt x="541938" y="173194"/>
                  <a:pt x="577212" y="240547"/>
                </a:cubicBezTo>
                <a:cubicBezTo>
                  <a:pt x="612486" y="307900"/>
                  <a:pt x="517887" y="360820"/>
                  <a:pt x="423288" y="413741"/>
                </a:cubicBezTo>
              </a:path>
            </a:pathLst>
          </a:custGeom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And so…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seek industrial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place textual versions of their products in a </a:t>
            </a:r>
            <a:r>
              <a:rPr lang="en-US" dirty="0" err="1" smtClean="0"/>
              <a:t>wiki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offer joins of those products to quality measures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suffer us interviewing their managers, from time to time, to learn the control points.</a:t>
            </a:r>
          </a:p>
          <a:p>
            <a:pPr marL="457200" indent="-457200">
              <a:buNone/>
            </a:pPr>
            <a:r>
              <a:rPr lang="en-US" dirty="0" smtClean="0"/>
              <a:t>(Note: 1,2 can be behind your firewalls.)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return, we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Agents for </a:t>
            </a:r>
          </a:p>
          <a:p>
            <a:pPr lvl="1"/>
            <a:r>
              <a:rPr lang="en-US" dirty="0" smtClean="0"/>
              <a:t>automatic, adaptive, business intelligence </a:t>
            </a:r>
          </a:p>
          <a:p>
            <a:pPr lvl="1"/>
            <a:r>
              <a:rPr lang="en-US" dirty="0" smtClean="0"/>
              <a:t>that tunes itself to your local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Comments?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0.3|16.9|2.8|19.3|20.4|21.3|30.2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7|0.4|0.2|0.2|0.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3348</TotalTime>
  <Words>2052</Words>
  <Application>Microsoft Macintosh PowerPoint</Application>
  <PresentationFormat>On-screen Show (4:3)</PresentationFormat>
  <Paragraphs>426</Paragraphs>
  <Slides>47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5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Twilight</vt:lpstr>
      <vt:lpstr>???</vt:lpstr>
      <vt:lpstr>???</vt:lpstr>
      <vt:lpstr>???</vt:lpstr>
      <vt:lpstr>???</vt:lpstr>
      <vt:lpstr>???</vt:lpstr>
      <vt:lpstr>Empirical Software Engineering, Version 2.0 </vt:lpstr>
      <vt:lpstr>Summary</vt:lpstr>
      <vt:lpstr>This talk</vt:lpstr>
      <vt:lpstr>About us</vt:lpstr>
      <vt:lpstr>Data Mining &amp; Software Engineering</vt:lpstr>
      <vt:lpstr>So many applications of data  mining to SE</vt:lpstr>
      <vt:lpstr>Of course, DM gets  it wrong, sometimes</vt:lpstr>
      <vt:lpstr>Does this change empirical SE research?</vt:lpstr>
      <vt:lpstr>Ben Shneiderman, Mar’08</vt:lpstr>
      <vt:lpstr>Science 2.0</vt:lpstr>
      <vt:lpstr>A proposal</vt:lpstr>
      <vt:lpstr>What’s the difference?</vt:lpstr>
      <vt:lpstr>Value-added (to case-study-based research)</vt:lpstr>
      <vt:lpstr>Case-Study-based Research:  Has Limits</vt:lpstr>
      <vt:lpstr>Case-studies + DM =  Better Research</vt:lpstr>
      <vt:lpstr>Adaptive Agents</vt:lpstr>
      <vt:lpstr>Need for adaptive agents</vt:lpstr>
      <vt:lpstr>(Most of) current research:  not adaptive</vt:lpstr>
      <vt:lpstr>Agents for adaptive business intelligence</vt:lpstr>
      <vt:lpstr>Agents for adaptive business intelligence</vt:lpstr>
      <vt:lpstr>If crowd sourcing</vt:lpstr>
      <vt:lpstr>Research Questions. How to handle….</vt:lpstr>
      <vt:lpstr>Most of the technology required for this approach can be implemented via data mining</vt:lpstr>
      <vt:lpstr>So it would scale  to large data sets</vt:lpstr>
      <vt:lpstr>Organizing the artifacts </vt:lpstr>
      <vt:lpstr>Visual Wiki (“Viki”) concept</vt:lpstr>
      <vt:lpstr>Enterprise Artifacts example</vt:lpstr>
      <vt:lpstr>Various Vikis</vt:lpstr>
      <vt:lpstr>VikiBuilder – generating Vikis</vt:lpstr>
      <vt:lpstr>Text mining</vt:lpstr>
      <vt:lpstr> Details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Prototypes</vt:lpstr>
      <vt:lpstr>Contrast set learning</vt:lpstr>
      <vt:lpstr>Contrast Set Learning  Succinct Explanations</vt:lpstr>
      <vt:lpstr>Contrast Set Learning (10 years later)</vt:lpstr>
      <vt:lpstr>Contrast Set Learning  Anomaly Detection</vt:lpstr>
      <vt:lpstr>Contrast sets  noise management</vt:lpstr>
      <vt:lpstr>Contrast Sets  CLIFF  Active Learning</vt:lpstr>
      <vt:lpstr>Contrast sets  CLIFF  Statistical databases</vt:lpstr>
      <vt:lpstr>And so…</vt:lpstr>
      <vt:lpstr>We seek industrial partners</vt:lpstr>
      <vt:lpstr>In return, we offer</vt:lpstr>
      <vt:lpstr>Questions? Comments?</vt:lpstr>
    </vt:vector>
  </TitlesOfParts>
  <Company>wvu/lcsee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297</cp:revision>
  <cp:lastPrinted>2010-10-10T13:06:26Z</cp:lastPrinted>
  <dcterms:created xsi:type="dcterms:W3CDTF">2011-01-24T22:36:01Z</dcterms:created>
  <dcterms:modified xsi:type="dcterms:W3CDTF">2011-01-24T23:45:34Z</dcterms:modified>
</cp:coreProperties>
</file>