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Default Extension="jpeg" ContentType="image/jpe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50"/>
  </p:notesMasterIdLst>
  <p:handoutMasterIdLst>
    <p:handoutMasterId r:id="rId51"/>
  </p:handoutMasterIdLst>
  <p:sldIdLst>
    <p:sldId id="256" r:id="rId2"/>
    <p:sldId id="402" r:id="rId3"/>
    <p:sldId id="279" r:id="rId4"/>
    <p:sldId id="419" r:id="rId5"/>
    <p:sldId id="358" r:id="rId6"/>
    <p:sldId id="404" r:id="rId7"/>
    <p:sldId id="403" r:id="rId8"/>
    <p:sldId id="418" r:id="rId9"/>
    <p:sldId id="408" r:id="rId10"/>
    <p:sldId id="381" r:id="rId11"/>
    <p:sldId id="383" r:id="rId12"/>
    <p:sldId id="382" r:id="rId13"/>
    <p:sldId id="333" r:id="rId14"/>
    <p:sldId id="380" r:id="rId15"/>
    <p:sldId id="372" r:id="rId16"/>
    <p:sldId id="385" r:id="rId17"/>
    <p:sldId id="386" r:id="rId18"/>
    <p:sldId id="392" r:id="rId19"/>
    <p:sldId id="387" r:id="rId20"/>
    <p:sldId id="375" r:id="rId21"/>
    <p:sldId id="377" r:id="rId22"/>
    <p:sldId id="406" r:id="rId23"/>
    <p:sldId id="407" r:id="rId24"/>
    <p:sldId id="378" r:id="rId25"/>
    <p:sldId id="409" r:id="rId26"/>
    <p:sldId id="412" r:id="rId27"/>
    <p:sldId id="413" r:id="rId28"/>
    <p:sldId id="414" r:id="rId29"/>
    <p:sldId id="415" r:id="rId30"/>
    <p:sldId id="416" r:id="rId31"/>
    <p:sldId id="417" r:id="rId32"/>
    <p:sldId id="394" r:id="rId33"/>
    <p:sldId id="341" r:id="rId34"/>
    <p:sldId id="340" r:id="rId35"/>
    <p:sldId id="338" r:id="rId36"/>
    <p:sldId id="344" r:id="rId37"/>
    <p:sldId id="395" r:id="rId38"/>
    <p:sldId id="396" r:id="rId39"/>
    <p:sldId id="411" r:id="rId40"/>
    <p:sldId id="397" r:id="rId41"/>
    <p:sldId id="398" r:id="rId42"/>
    <p:sldId id="399" r:id="rId43"/>
    <p:sldId id="400" r:id="rId44"/>
    <p:sldId id="401" r:id="rId45"/>
    <p:sldId id="355" r:id="rId46"/>
    <p:sldId id="356" r:id="rId47"/>
    <p:sldId id="357" r:id="rId48"/>
    <p:sldId id="331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>
    <p:restoredLeft sz="15569" autoAdjust="0"/>
    <p:restoredTop sz="94626" autoAdjust="0"/>
  </p:normalViewPr>
  <p:slideViewPr>
    <p:cSldViewPr snapToObjects="1">
      <p:cViewPr varScale="1">
        <p:scale>
          <a:sx n="97" d="100"/>
          <a:sy n="97" d="100"/>
        </p:scale>
        <p:origin x="-5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axId val="574803448"/>
        <c:axId val="574806472"/>
      </c:barChart>
      <c:catAx>
        <c:axId val="574803448"/>
        <c:scaling>
          <c:orientation val="minMax"/>
        </c:scaling>
        <c:axPos val="l"/>
        <c:tickLblPos val="nextTo"/>
        <c:crossAx val="574806472"/>
        <c:crosses val="autoZero"/>
        <c:auto val="1"/>
        <c:lblAlgn val="ctr"/>
        <c:lblOffset val="100"/>
      </c:catAx>
      <c:valAx>
        <c:axId val="574806472"/>
        <c:scaling>
          <c:orientation val="minMax"/>
        </c:scaling>
        <c:axPos val="b"/>
        <c:majorGridlines/>
        <c:numFmt formatCode="General" sourceLinked="1"/>
        <c:tickLblPos val="nextTo"/>
        <c:crossAx val="5748034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ict"/><Relationship Id="rId2" Type="http://schemas.openxmlformats.org/officeDocument/2006/relationships/image" Target="../media/image16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4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, USA</a:t>
            </a:r>
          </a:p>
          <a:p>
            <a:r>
              <a:rPr lang="en-US" sz="2000" dirty="0" smtClean="0"/>
              <a:t>(with John </a:t>
            </a:r>
            <a:r>
              <a:rPr lang="en-US" sz="2000" dirty="0" err="1" smtClean="0"/>
              <a:t>Hoskings</a:t>
            </a:r>
            <a:r>
              <a:rPr lang="en-US" sz="2000" dirty="0" smtClean="0"/>
              <a:t>, </a:t>
            </a:r>
            <a:r>
              <a:rPr lang="en-US" sz="2000" dirty="0" err="1" smtClean="0"/>
              <a:t>UoA</a:t>
            </a:r>
            <a:r>
              <a:rPr lang="en-US" sz="2000" dirty="0" smtClean="0"/>
              <a:t>, NZ)</a:t>
            </a:r>
          </a:p>
          <a:p>
            <a:r>
              <a:rPr lang="en-US" sz="2000" dirty="0" smtClean="0"/>
              <a:t>Jan 27-2011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6060" r="6060"/>
          <a:stretch>
            <a:fillRect/>
          </a:stretch>
        </p:blipFill>
        <p:spPr/>
      </p:pic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0814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Curators of large repositories of SE data</a:t>
            </a:r>
          </a:p>
          <a:p>
            <a:pPr lvl="1"/>
            <a:r>
              <a:rPr lang="en-US" dirty="0" smtClean="0"/>
              <a:t>Searched for conclusions</a:t>
            </a:r>
          </a:p>
          <a:p>
            <a:r>
              <a:rPr lang="en-US" dirty="0" smtClean="0"/>
              <a:t>Shull: NSF-funded </a:t>
            </a:r>
            <a:r>
              <a:rPr lang="en-US" dirty="0" err="1" smtClean="0"/>
              <a:t>CeBase</a:t>
            </a:r>
            <a:r>
              <a:rPr lang="en-US" dirty="0" smtClean="0"/>
              <a:t> 2001- 2005</a:t>
            </a:r>
          </a:p>
          <a:p>
            <a:pPr lvl="1"/>
            <a:r>
              <a:rPr lang="en-US" dirty="0" smtClean="0"/>
              <a:t>No longer on-line</a:t>
            </a:r>
          </a:p>
          <a:p>
            <a:r>
              <a:rPr lang="en-US" dirty="0" smtClean="0"/>
              <a:t>Menzies: PROMISE 2006-2011</a:t>
            </a:r>
          </a:p>
          <a:p>
            <a:pPr lvl="1"/>
            <a:r>
              <a:rPr lang="en-US" dirty="0" smtClean="0"/>
              <a:t>If you publish, offer data used in that pub</a:t>
            </a:r>
          </a:p>
          <a:p>
            <a:pPr lvl="1"/>
            <a:r>
              <a:rPr lang="en-US" dirty="0" smtClean="0">
                <a:hlinkClick r:id="rId2"/>
              </a:rPr>
              <a:t>http://promisedata.org/data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Our question:</a:t>
            </a:r>
          </a:p>
          <a:p>
            <a:pPr lvl="1"/>
            <a:r>
              <a:rPr lang="en-US" dirty="0" smtClean="0"/>
              <a:t>What’s next?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048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5146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Chart 8"/>
          <p:cNvGraphicFramePr/>
          <p:nvPr/>
        </p:nvGraphicFramePr>
        <p:xfrm>
          <a:off x="4419600" y="4299791"/>
          <a:ext cx="44958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need to do more “data mining”</a:t>
            </a:r>
          </a:p>
          <a:p>
            <a:pPr lvl="1"/>
            <a:r>
              <a:rPr lang="en-US" dirty="0" smtClean="0"/>
              <a:t>Not just on different projects</a:t>
            </a:r>
          </a:p>
          <a:p>
            <a:pPr lvl="1"/>
            <a:r>
              <a:rPr lang="en-US" dirty="0" smtClean="0"/>
              <a:t>But again and again on the same project</a:t>
            </a:r>
          </a:p>
          <a:p>
            <a:r>
              <a:rPr lang="en-US" dirty="0" smtClean="0"/>
              <a:t>And by “data Mining” we really mean</a:t>
            </a:r>
          </a:p>
          <a:p>
            <a:pPr lvl="1"/>
            <a:r>
              <a:rPr lang="en-US" dirty="0" smtClean="0"/>
              <a:t>Automated agents that implement</a:t>
            </a:r>
          </a:p>
          <a:p>
            <a:pPr lvl="2"/>
            <a:r>
              <a:rPr lang="en-US" dirty="0" smtClean="0"/>
              <a:t>prediction</a:t>
            </a:r>
          </a:p>
          <a:p>
            <a:pPr lvl="2"/>
            <a:r>
              <a:rPr lang="en-US" dirty="0" smtClean="0"/>
              <a:t>monitoring</a:t>
            </a:r>
          </a:p>
          <a:p>
            <a:pPr lvl="2"/>
            <a:r>
              <a:rPr lang="en-US" dirty="0" smtClean="0"/>
              <a:t>diagnosis,</a:t>
            </a:r>
          </a:p>
          <a:p>
            <a:pPr lvl="2"/>
            <a:r>
              <a:rPr lang="en-US" dirty="0" smtClean="0"/>
              <a:t>Planning</a:t>
            </a:r>
          </a:p>
          <a:p>
            <a:pPr lvl="2"/>
            <a:r>
              <a:rPr lang="en-US" dirty="0" smtClean="0"/>
              <a:t>Adaptive business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 learning, and re-learning,</a:t>
            </a:r>
          </a:p>
          <a:p>
            <a:r>
              <a:rPr lang="en-US" dirty="0" smtClean="0"/>
              <a:t> How to….</a:t>
            </a:r>
          </a:p>
          <a:p>
            <a:pPr lvl="1"/>
            <a:r>
              <a:rPr lang="en-US" dirty="0" smtClean="0"/>
              <a:t>Detect death march project</a:t>
            </a:r>
          </a:p>
          <a:p>
            <a:pPr lvl="1"/>
            <a:r>
              <a:rPr lang="en-US" dirty="0" smtClean="0"/>
              <a:t>Repair death march projects</a:t>
            </a:r>
          </a:p>
          <a:p>
            <a:pPr lvl="1"/>
            <a:r>
              <a:rPr lang="en-US" dirty="0" smtClean="0"/>
              <a:t>Find best  </a:t>
            </a:r>
            <a:r>
              <a:rPr lang="en-US" dirty="0" smtClean="0"/>
              <a:t>sell/buy point</a:t>
            </a:r>
            <a:r>
              <a:rPr lang="en-US" dirty="0" smtClean="0"/>
              <a:t>  for software artifacts</a:t>
            </a:r>
          </a:p>
          <a:p>
            <a:pPr lvl="1"/>
            <a:r>
              <a:rPr lang="en-US" dirty="0" smtClean="0"/>
              <a:t>I</a:t>
            </a:r>
            <a:r>
              <a:rPr lang="en-US" dirty="0" smtClean="0"/>
              <a:t>nvest more (or less) in staff </a:t>
            </a:r>
            <a:r>
              <a:rPr lang="en-US" dirty="0" smtClean="0"/>
              <a:t>training/dev </a:t>
            </a:r>
            <a:r>
              <a:rPr lang="en-US" dirty="0" smtClean="0"/>
              <a:t>programs</a:t>
            </a:r>
          </a:p>
          <a:p>
            <a:pPr lvl="1"/>
            <a:r>
              <a:rPr lang="en-US" dirty="0" smtClean="0"/>
              <a:t>P</a:t>
            </a:r>
            <a:r>
              <a:rPr lang="en-US" dirty="0" smtClean="0"/>
              <a:t>rioritize software inspections</a:t>
            </a:r>
          </a:p>
          <a:p>
            <a:pPr lvl="1"/>
            <a:r>
              <a:rPr lang="en-US" dirty="0" smtClean="0"/>
              <a:t>Estimate development cost</a:t>
            </a:r>
          </a:p>
          <a:p>
            <a:pPr lvl="1"/>
            <a:r>
              <a:rPr lang="en-US" dirty="0" smtClean="0"/>
              <a:t>Change development costs</a:t>
            </a:r>
          </a:p>
          <a:p>
            <a:pPr lvl="1"/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plea for industrial partners to join in </a:t>
            </a:r>
          </a:p>
          <a:p>
            <a:r>
              <a:rPr lang="en-US" dirty="0" smtClean="0"/>
              <a:t>A roadmap for my next  decade of research</a:t>
            </a:r>
          </a:p>
          <a:p>
            <a:pPr lvl="1"/>
            <a:r>
              <a:rPr lang="en-US" dirty="0" smtClean="0"/>
              <a:t>Many long term questions</a:t>
            </a:r>
          </a:p>
          <a:p>
            <a:pPr lvl="1"/>
            <a:r>
              <a:rPr lang="en-US" dirty="0" smtClean="0"/>
              <a:t>A handful of new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Data Mining &amp; Software Engineering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So many applications </a:t>
            </a:r>
            <a:br>
              <a:rPr lang="en-US" dirty="0" smtClean="0"/>
            </a:br>
            <a:r>
              <a:rPr lang="en-US" dirty="0" smtClean="0"/>
              <a:t>of data  mining to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dirty="0" smtClean="0"/>
              <a:t>Process data</a:t>
            </a:r>
          </a:p>
          <a:p>
            <a:pPr lvl="1"/>
            <a:r>
              <a:rPr lang="en-US" dirty="0" smtClean="0"/>
              <a:t>Input: Developer skills, platform stability 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Output: effort estimation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/>
              </a:rPr>
              <a:t>Social data</a:t>
            </a:r>
          </a:p>
          <a:p>
            <a:pPr lvl="1"/>
            <a:r>
              <a:rPr lang="en-US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dirty="0" smtClean="0">
                <a:sym typeface="Wingdings"/>
              </a:rPr>
              <a:t>Output: predictions of what bugs gets fixed first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dump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next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dirty="0" smtClean="0">
                <a:sym typeface="Wingdings"/>
              </a:rPr>
              <a:t>Output: e.g.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fault localization</a:t>
            </a:r>
          </a:p>
        </p:txBody>
      </p:sp>
      <p:pic>
        <p:nvPicPr>
          <p:cNvPr id="13" name="Picture 12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199" y="6046694"/>
            <a:ext cx="827741" cy="62080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52400"/>
            <a:ext cx="7918450" cy="788894"/>
          </a:xfrm>
        </p:spPr>
        <p:txBody>
          <a:bodyPr>
            <a:normAutofit/>
          </a:bodyPr>
          <a:lstStyle/>
          <a:p>
            <a:r>
              <a:rPr lang="en-US" dirty="0" smtClean="0"/>
              <a:t>The State of the Art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228600" y="1511300"/>
            <a:ext cx="7167284" cy="512911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data collected, then usually forgotten</a:t>
            </a:r>
          </a:p>
          <a:p>
            <a:r>
              <a:rPr lang="en-US" dirty="0" smtClean="0"/>
              <a:t>Dashboards : visualizations for feature </a:t>
            </a:r>
            <a:br>
              <a:rPr lang="en-US" dirty="0" smtClean="0"/>
            </a:br>
            <a:r>
              <a:rPr lang="en-US" dirty="0" smtClean="0"/>
              <a:t>extraction; intelligence left the user</a:t>
            </a:r>
          </a:p>
          <a:p>
            <a:r>
              <a:rPr lang="en-US" dirty="0" err="1" smtClean="0"/>
              <a:t>MapReduce</a:t>
            </a:r>
            <a:r>
              <a:rPr lang="en-US" dirty="0" smtClean="0"/>
              <a:t>, </a:t>
            </a:r>
            <a:r>
              <a:rPr lang="en-US" dirty="0" err="1" smtClean="0"/>
              <a:t>Hadoop</a:t>
            </a:r>
            <a:r>
              <a:rPr lang="en-US" dirty="0" smtClean="0"/>
              <a:t> et. al : systems </a:t>
            </a:r>
            <a:br>
              <a:rPr lang="en-US" dirty="0" smtClean="0"/>
            </a:br>
            <a:r>
              <a:rPr lang="en-US" dirty="0" smtClean="0"/>
              <a:t>support for massive,  parallel execution.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hadoop.apache.org</a:t>
            </a:r>
            <a:endParaRPr lang="en-US" dirty="0" smtClean="0"/>
          </a:p>
          <a:p>
            <a:pPr lvl="1"/>
            <a:r>
              <a:rPr lang="en-US" dirty="0" smtClean="0"/>
              <a:t>Implements the bus, but no bus drivers</a:t>
            </a:r>
          </a:p>
          <a:p>
            <a:r>
              <a:rPr lang="en-US" dirty="0" smtClean="0"/>
              <a:t>Many SE  data mining publications</a:t>
            </a:r>
          </a:p>
          <a:p>
            <a:pPr lvl="1"/>
            <a:r>
              <a:rPr lang="en-US" dirty="0" smtClean="0"/>
              <a:t>e.g. Bird, </a:t>
            </a:r>
            <a:r>
              <a:rPr lang="en-US" dirty="0" err="1" smtClean="0"/>
              <a:t>Nagappan</a:t>
            </a:r>
            <a:r>
              <a:rPr lang="en-US" dirty="0" smtClean="0"/>
              <a:t>, Zimmermann </a:t>
            </a:r>
            <a:br>
              <a:rPr lang="en-US" dirty="0" smtClean="0"/>
            </a:br>
            <a:r>
              <a:rPr lang="en-US" dirty="0" smtClean="0"/>
              <a:t>and last slide</a:t>
            </a:r>
          </a:p>
          <a:p>
            <a:pPr lvl="1"/>
            <a:r>
              <a:rPr lang="en-US" dirty="0" smtClean="0"/>
              <a:t>But, no agents that recognize when </a:t>
            </a:r>
            <a:br>
              <a:rPr lang="en-US" dirty="0" smtClean="0"/>
            </a:br>
            <a:r>
              <a:rPr lang="en-US" dirty="0" smtClean="0"/>
              <a:t>old models are no longer relevant, </a:t>
            </a:r>
          </a:p>
          <a:p>
            <a:pPr lvl="1"/>
            <a:r>
              <a:rPr lang="en-US" dirty="0" smtClean="0"/>
              <a:t>Or to repair old models using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8583" y="1511300"/>
            <a:ext cx="2667001" cy="223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8583" y="4072667"/>
            <a:ext cx="2667001" cy="6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Picture 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583" y="5036186"/>
            <a:ext cx="2696802" cy="8921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Of course, DM gets </a:t>
            </a:r>
            <a:br>
              <a:rPr lang="en-US" dirty="0" smtClean="0"/>
            </a:br>
            <a:r>
              <a:rPr lang="en-US" dirty="0" smtClean="0"/>
              <a:t>it wrong, sometimes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533400" y="1893981"/>
            <a:ext cx="3482788" cy="4964019"/>
          </a:xfrm>
        </p:spPr>
        <p:txBody>
          <a:bodyPr>
            <a:normAutofit/>
          </a:bodyPr>
          <a:lstStyle/>
          <a:p>
            <a:r>
              <a:rPr lang="en-US" dirty="0" err="1" smtClean="0"/>
              <a:t>Heh</a:t>
            </a:r>
            <a:r>
              <a:rPr lang="en-US" dirty="0" smtClean="0"/>
              <a:t>, nobody’s perfect</a:t>
            </a:r>
          </a:p>
          <a:p>
            <a:r>
              <a:rPr lang="en-US" dirty="0" smtClean="0"/>
              <a:t>E.g. look at all the mistakes people make:</a:t>
            </a:r>
          </a:p>
          <a:p>
            <a:pPr lvl="1"/>
            <a:r>
              <a:rPr lang="en-US" dirty="0" err="1" smtClean="0"/>
              <a:t>Wikipidea</a:t>
            </a:r>
            <a:r>
              <a:rPr lang="en-US" dirty="0" smtClean="0"/>
              <a:t>: list of cognitive biases</a:t>
            </a:r>
          </a:p>
          <a:p>
            <a:pPr lvl="1"/>
            <a:r>
              <a:rPr lang="en-US" dirty="0" smtClean="0"/>
              <a:t>38 decision </a:t>
            </a:r>
            <a:br>
              <a:rPr lang="en-US" dirty="0" smtClean="0"/>
            </a:br>
            <a:r>
              <a:rPr lang="en-US" dirty="0" smtClean="0"/>
              <a:t>making biases</a:t>
            </a:r>
          </a:p>
          <a:p>
            <a:pPr lvl="1"/>
            <a:r>
              <a:rPr lang="en-US" dirty="0" smtClean="0"/>
              <a:t>30 biases in probability</a:t>
            </a:r>
          </a:p>
          <a:p>
            <a:pPr lvl="1"/>
            <a:r>
              <a:rPr lang="en-US" dirty="0" smtClean="0"/>
              <a:t>18 social biases</a:t>
            </a:r>
          </a:p>
          <a:p>
            <a:pPr lvl="1"/>
            <a:r>
              <a:rPr lang="en-US" dirty="0" smtClean="0"/>
              <a:t>10 memory biases</a:t>
            </a:r>
          </a:p>
          <a:p>
            <a:r>
              <a:rPr lang="en-US" dirty="0" smtClean="0"/>
              <a:t>At least with DM, can repeat the analysis, audit the conclusion.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114800" y="1817781"/>
            <a:ext cx="5029200" cy="4964019"/>
          </a:xfrm>
        </p:spPr>
        <p:txBody>
          <a:bodyPr>
            <a:normAutofit/>
          </a:bodyPr>
          <a:lstStyle/>
          <a:p>
            <a:r>
              <a:rPr lang="en-US" dirty="0" smtClean="0"/>
              <a:t>Create agent communities, each with novel insights and limitations</a:t>
            </a:r>
          </a:p>
          <a:p>
            <a:pPr lvl="1"/>
            <a:r>
              <a:rPr lang="en-US" dirty="0" smtClean="0"/>
              <a:t>Data miners working with humans</a:t>
            </a:r>
          </a:p>
          <a:p>
            <a:pPr lvl="1"/>
            <a:r>
              <a:rPr lang="en-US" dirty="0" smtClean="0"/>
              <a:t>See more together than separately</a:t>
            </a:r>
          </a:p>
          <a:p>
            <a:pPr lvl="1"/>
            <a:r>
              <a:rPr lang="en-US" dirty="0" smtClean="0"/>
              <a:t>Partnership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749040"/>
            <a:ext cx="1981200" cy="25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Does this change empirical SE research?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>, Mar’08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growth of the World Wide Web ... continues to reorder whole disciplines and industries. ...</a:t>
            </a:r>
          </a:p>
          <a:p>
            <a:r>
              <a:rPr lang="en-US" dirty="0" smtClean="0"/>
              <a:t> It is time for researchers in science to take network collaboration to the next phase and reap the potential intellectual and societal payoffs. 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-B. </a:t>
            </a:r>
            <a:r>
              <a:rPr lang="en-US" dirty="0" err="1" smtClean="0"/>
              <a:t>Shneiderman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Science 2.0. </a:t>
            </a:r>
          </a:p>
          <a:p>
            <a:pPr lvl="1"/>
            <a:r>
              <a:rPr lang="en-US" dirty="0" smtClean="0"/>
              <a:t>Science, 319(7):1349–1350,  March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916" y="5380037"/>
            <a:ext cx="7167284" cy="1554163"/>
          </a:xfrm>
        </p:spPr>
        <p:txBody>
          <a:bodyPr>
            <a:normAutofit/>
          </a:bodyPr>
          <a:lstStyle/>
          <a:p>
            <a:r>
              <a:rPr lang="en-US" dirty="0" smtClean="0"/>
              <a:t>Add roller skates to  software engineering</a:t>
            </a:r>
          </a:p>
          <a:p>
            <a:r>
              <a:rPr lang="en-US" dirty="0" smtClean="0"/>
              <a:t>Always use DM (data mining)  on SE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27684"/>
            <a:ext cx="5554685" cy="34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/>
          <a:lstStyle/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255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Value-added (to case-study-based research)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Case studies: powerful for defining problems, highlighting open issues</a:t>
            </a:r>
          </a:p>
          <a:p>
            <a:r>
              <a:rPr lang="en-US" dirty="0" smtClean="0"/>
              <a:t>Has documented 100s of candidate methods for improving SE development</a:t>
            </a:r>
          </a:p>
          <a:p>
            <a:r>
              <a:rPr lang="en-US" dirty="0" smtClean="0"/>
              <a:t>e.g. </a:t>
            </a:r>
            <a:r>
              <a:rPr lang="en-US" dirty="0" err="1" smtClean="0"/>
              <a:t>Kitchenham</a:t>
            </a:r>
            <a:r>
              <a:rPr lang="en-US" dirty="0" smtClean="0"/>
              <a:t> et. Al  IEEE TSE, 2007, </a:t>
            </a:r>
          </a:p>
          <a:p>
            <a:pPr lvl="1"/>
            <a:r>
              <a:rPr lang="en-US" dirty="0" smtClean="0"/>
              <a:t>Cross versus Within-Company Cost Estimation</a:t>
            </a:r>
          </a:p>
          <a:p>
            <a:pPr lvl="1"/>
            <a:r>
              <a:rPr lang="en-US" dirty="0" smtClean="0"/>
              <a:t>Spawned a sub-culture of researchers </a:t>
            </a:r>
          </a:p>
          <a:p>
            <a:pPr lvl="2"/>
            <a:r>
              <a:rPr lang="en-US" dirty="0" smtClean="0"/>
              <a:t>checking if what works </a:t>
            </a:r>
            <a:r>
              <a:rPr lang="en-US" u="sng" dirty="0" smtClean="0"/>
              <a:t>here </a:t>
            </a:r>
            <a:r>
              <a:rPr lang="en-US" dirty="0" smtClean="0"/>
              <a:t>also works </a:t>
            </a:r>
            <a:r>
              <a:rPr lang="en-US" u="sng" dirty="0" smtClean="0"/>
              <a:t>there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343400" y="3200400"/>
            <a:ext cx="176529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30306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Case-Study-based Research: </a:t>
            </a:r>
            <a:br>
              <a:rPr lang="en-US" sz="3600" dirty="0" smtClean="0"/>
            </a:br>
            <a:r>
              <a:rPr lang="en-US" sz="3600" dirty="0" smtClean="0"/>
              <a:t>Has Limits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3537"/>
            <a:ext cx="5584472" cy="46417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Too slow </a:t>
            </a:r>
          </a:p>
          <a:p>
            <a:pPr lvl="1"/>
            <a:r>
              <a:rPr lang="en-US" dirty="0" smtClean="0"/>
              <a:t>Years to produce conclusions</a:t>
            </a:r>
          </a:p>
          <a:p>
            <a:pPr lvl="1"/>
            <a:r>
              <a:rPr lang="en-US" dirty="0" smtClean="0"/>
              <a:t>Meanwhile, technology base changes</a:t>
            </a:r>
          </a:p>
          <a:p>
            <a:r>
              <a:rPr lang="en-US" dirty="0" smtClean="0"/>
              <a:t>Too many candidate methods</a:t>
            </a:r>
          </a:p>
          <a:p>
            <a:pPr lvl="1"/>
            <a:r>
              <a:rPr lang="en-US" dirty="0" smtClean="0"/>
              <a:t>No guidance on what methods to apply to particular projects</a:t>
            </a:r>
          </a:p>
          <a:p>
            <a:r>
              <a:rPr lang="en-US" dirty="0" smtClean="0"/>
              <a:t>Little generality</a:t>
            </a:r>
          </a:p>
          <a:p>
            <a:pPr lvl="1"/>
            <a:r>
              <a:rPr lang="en-US" dirty="0" smtClean="0"/>
              <a:t>Zimmermann et. al,  FSE 2009</a:t>
            </a:r>
          </a:p>
          <a:p>
            <a:pPr lvl="2"/>
            <a:r>
              <a:rPr lang="en-US" dirty="0" smtClean="0"/>
              <a:t>662 times : learn </a:t>
            </a:r>
            <a:r>
              <a:rPr lang="en-US" u="sng" dirty="0" smtClean="0"/>
              <a:t>here</a:t>
            </a:r>
            <a:r>
              <a:rPr lang="en-US" dirty="0" smtClean="0"/>
              <a:t>, test </a:t>
            </a:r>
            <a:r>
              <a:rPr lang="en-US" u="sng" dirty="0" smtClean="0"/>
              <a:t>there</a:t>
            </a:r>
          </a:p>
          <a:p>
            <a:pPr lvl="2"/>
            <a:r>
              <a:rPr lang="en-US" dirty="0" smtClean="0"/>
              <a:t>Worked in  4% of pairs</a:t>
            </a:r>
          </a:p>
          <a:p>
            <a:pPr lvl="1"/>
            <a:r>
              <a:rPr lang="en-US" dirty="0" smtClean="0"/>
              <a:t>Many similar no-generality results</a:t>
            </a:r>
          </a:p>
          <a:p>
            <a:pPr lvl="2"/>
            <a:r>
              <a:rPr lang="en-US" dirty="0" smtClean="0"/>
              <a:t>Chpt1, Menzies &amp; Shull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8486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371599"/>
            <a:ext cx="1828800" cy="291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9948" y="4384040"/>
            <a:ext cx="1828800" cy="239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>
            <a:off x="5181600" y="5715000"/>
            <a:ext cx="99834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Autofit/>
          </a:bodyPr>
          <a:lstStyle/>
          <a:p>
            <a:r>
              <a:rPr lang="en-US" sz="3600" dirty="0" smtClean="0"/>
              <a:t>Case-studies + DM = </a:t>
            </a:r>
            <a:br>
              <a:rPr lang="en-US" sz="3600" dirty="0" smtClean="0"/>
            </a:br>
            <a:r>
              <a:rPr lang="en-US" sz="3600" dirty="0" smtClean="0"/>
              <a:t>Better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Propose a partnership between </a:t>
            </a:r>
          </a:p>
          <a:p>
            <a:pPr lvl="1"/>
            <a:r>
              <a:rPr lang="en-US" dirty="0" smtClean="0"/>
              <a:t>case study research </a:t>
            </a:r>
          </a:p>
          <a:p>
            <a:pPr lvl="1"/>
            <a:r>
              <a:rPr lang="en-US" dirty="0" smtClean="0"/>
              <a:t>And data mining</a:t>
            </a:r>
          </a:p>
          <a:p>
            <a:r>
              <a:rPr lang="en-US" dirty="0" smtClean="0"/>
              <a:t>Data mining is stupid</a:t>
            </a:r>
          </a:p>
          <a:p>
            <a:pPr lvl="1"/>
            <a:r>
              <a:rPr lang="en-US" dirty="0" smtClean="0"/>
              <a:t>Syntactic, no business knowledge</a:t>
            </a:r>
          </a:p>
          <a:p>
            <a:r>
              <a:rPr lang="en-US" dirty="0" smtClean="0"/>
              <a:t>Case studies are too slow</a:t>
            </a:r>
          </a:p>
          <a:p>
            <a:pPr lvl="1"/>
            <a:r>
              <a:rPr lang="en-US" dirty="0" smtClean="0"/>
              <a:t>And to check for generality? Even slower</a:t>
            </a:r>
          </a:p>
          <a:p>
            <a:r>
              <a:rPr lang="en-US" dirty="0" smtClean="0"/>
              <a:t>Case study research (on one project) to raise questions</a:t>
            </a:r>
          </a:p>
          <a:p>
            <a:pPr lvl="1"/>
            <a:r>
              <a:rPr lang="en-US" dirty="0" smtClean="0"/>
              <a:t>Data mining (on many projects) to check the answers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Adaptive Agents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Need for adaptive 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No general rules in SE</a:t>
            </a:r>
          </a:p>
          <a:p>
            <a:pPr lvl="1"/>
            <a:r>
              <a:rPr lang="en-US" dirty="0" smtClean="0"/>
              <a:t>Zimmermann FSE, 2009</a:t>
            </a:r>
          </a:p>
          <a:p>
            <a:r>
              <a:rPr lang="en-US" dirty="0" smtClean="0"/>
              <a:t>But general methods to find the local rules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How quickly can we learn the local models?</a:t>
            </a:r>
          </a:p>
          <a:p>
            <a:pPr lvl="1"/>
            <a:r>
              <a:rPr lang="en-US" dirty="0" smtClean="0"/>
              <a:t>How to check when local models start failing?</a:t>
            </a:r>
          </a:p>
          <a:p>
            <a:pPr lvl="1"/>
            <a:r>
              <a:rPr lang="en-US" dirty="0" smtClean="0"/>
              <a:t>How to repair local models?</a:t>
            </a:r>
          </a:p>
          <a:p>
            <a:r>
              <a:rPr lang="en-US" dirty="0" smtClean="0"/>
              <a:t>An adaptive agent watching a stream of data, learning and relearning as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crowd sourcing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63000" y="6059753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056625" y="22057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4907" y="27421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3634579" y="15984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686233" y="15307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8165" y="16568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#1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456667" y="14478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#2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027361" y="19182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#3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067630" y="357731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42137" y="4113711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645584" y="297008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Box 28"/>
          <p:cNvSpPr txBox="1"/>
          <p:nvPr/>
        </p:nvSpPr>
        <p:spPr>
          <a:xfrm>
            <a:off x="2697238" y="290235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4009170" y="302849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#4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467672" y="281940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#5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038366" y="328985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#6</a:t>
            </a:r>
            <a:endParaRPr lang="en-US" sz="1600" dirty="0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040636" y="4936949"/>
            <a:ext cx="1097733" cy="1169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88918" y="5486400"/>
            <a:ext cx="4151705" cy="1089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618590" y="4329719"/>
            <a:ext cx="3905959" cy="1092247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TextBox 36"/>
          <p:cNvSpPr txBox="1"/>
          <p:nvPr/>
        </p:nvSpPr>
        <p:spPr>
          <a:xfrm>
            <a:off x="2670244" y="4261986"/>
            <a:ext cx="114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Quality</a:t>
            </a:r>
          </a:p>
          <a:p>
            <a:r>
              <a:rPr lang="en-US" sz="1600" dirty="0" smtClean="0"/>
              <a:t>(e.g. </a:t>
            </a:r>
          </a:p>
          <a:p>
            <a:r>
              <a:rPr lang="en-US" sz="1600" dirty="0" smtClean="0"/>
              <a:t>PRED(30)) 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3982176" y="4388122"/>
            <a:ext cx="110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 #7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5440678" y="4179030"/>
            <a:ext cx="1149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#8</a:t>
            </a:r>
            <a:endParaRPr 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7011372" y="4649487"/>
            <a:ext cx="10658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mode #9</a:t>
            </a:r>
            <a:endParaRPr 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775" y="1995446"/>
            <a:ext cx="161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Company#1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" y="3144527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35825" y="4571698"/>
            <a:ext cx="167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Company #3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077680" y="5791200"/>
            <a:ext cx="6999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DM, we could recognize that e.g.  1=4=7</a:t>
            </a:r>
          </a:p>
          <a:p>
            <a:pPr>
              <a:buFont typeface="Arial"/>
              <a:buChar char="•"/>
            </a:pPr>
            <a:r>
              <a:rPr lang="en-US" dirty="0" smtClean="0"/>
              <a:t>	i.e. when some “new” situation has happened before</a:t>
            </a:r>
          </a:p>
          <a:p>
            <a:pPr>
              <a:buFont typeface="Arial"/>
              <a:buChar char="•"/>
            </a:pPr>
            <a:r>
              <a:rPr lang="en-US" dirty="0" smtClean="0"/>
              <a:t>     So we’d know what experience base to exploit</a:t>
            </a:r>
          </a:p>
        </p:txBody>
      </p:sp>
      <p:pic>
        <p:nvPicPr>
          <p:cNvPr id="43" name="Picture 42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81700"/>
            <a:ext cx="9144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Questions.</a:t>
            </a:r>
            <a:br>
              <a:rPr lang="en-US" dirty="0" smtClean="0"/>
            </a:br>
            <a:r>
              <a:rPr lang="en-US" dirty="0" smtClean="0"/>
              <a:t>How to handle….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32012" y="2332037"/>
            <a:ext cx="3863788" cy="4068763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Anonymization</a:t>
            </a:r>
            <a:endParaRPr lang="en-US" sz="2000" dirty="0" smtClean="0"/>
          </a:p>
          <a:p>
            <a:pPr lvl="1"/>
            <a:r>
              <a:rPr lang="en-US" dirty="0" smtClean="0"/>
              <a:t>Make data public, without revealing private data </a:t>
            </a:r>
          </a:p>
          <a:p>
            <a:r>
              <a:rPr lang="en-US" sz="2000" dirty="0" smtClean="0"/>
              <a:t>Volume of data </a:t>
            </a:r>
          </a:p>
          <a:p>
            <a:pPr lvl="1"/>
            <a:r>
              <a:rPr lang="en-US" dirty="0" smtClean="0"/>
              <a:t>Especially if working from “raw” project artifacts</a:t>
            </a:r>
          </a:p>
          <a:p>
            <a:pPr lvl="1"/>
            <a:r>
              <a:rPr lang="en-US" dirty="0" smtClean="0"/>
              <a:t>Especially if crowd sourcing</a:t>
            </a:r>
          </a:p>
          <a:p>
            <a:r>
              <a:rPr lang="en-US" sz="2000" dirty="0" smtClean="0"/>
              <a:t>Explanation : of complex patterns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61646" y="2332037"/>
            <a:ext cx="3867912" cy="4068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Noise: from dad data collection</a:t>
            </a:r>
          </a:p>
          <a:p>
            <a:r>
              <a:rPr lang="en-US" dirty="0" smtClean="0"/>
              <a:t>Mode recognition</a:t>
            </a:r>
          </a:p>
          <a:p>
            <a:pPr lvl="1"/>
            <a:r>
              <a:rPr lang="en-US" dirty="0" smtClean="0"/>
              <a:t>Is when new is stuff is new, or a a repeat of old stuff</a:t>
            </a:r>
          </a:p>
          <a:p>
            <a:r>
              <a:rPr lang="en-US" dirty="0" smtClean="0"/>
              <a:t>Trust : you did not collect the data  </a:t>
            </a:r>
          </a:p>
          <a:p>
            <a:pPr lvl="1"/>
            <a:r>
              <a:rPr lang="en-US" dirty="0" smtClean="0"/>
              <a:t>Must surround the learners with assessment agents</a:t>
            </a:r>
          </a:p>
          <a:p>
            <a:pPr lvl="2"/>
            <a:r>
              <a:rPr lang="en-US" dirty="0" smtClean="0"/>
              <a:t>Anomaly detectors</a:t>
            </a:r>
          </a:p>
          <a:p>
            <a:pPr lvl="2"/>
            <a:r>
              <a:rPr lang="en-US" dirty="0" smtClean="0"/>
              <a:t>Repair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4572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Most of the technology required for this approach can be implemented via data mining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2484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9050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So it would scale</a:t>
            </a:r>
            <a:br>
              <a:rPr lang="en-US" sz="5400" dirty="0" smtClean="0"/>
            </a:br>
            <a:r>
              <a:rPr lang="en-US" sz="5400" dirty="0" smtClean="0"/>
              <a:t> to large data sets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Organizing the artifacts 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100354" name="Document" r:id="rId3" imgW="5638800" imgH="3187700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100355" name="Document" r:id="rId3" imgW="5664200" imgH="11811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101378" name="Document" r:id="rId4" imgW="3035300" imgH="26035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29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102402" name="Document" r:id="rId3" imgW="6629400" imgH="3835400" progId="Word.Document.12">
              <p:link updateAutomatic="1"/>
            </p:oleObj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103426" name="Document" r:id="rId4" imgW="2971800" imgH="28956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751294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2400" dirty="0" smtClean="0"/>
              <a:t>Key issue: dimensionality reduction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In some domains, can be done in linear time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  <a:buNone/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r>
              <a:rPr lang="en-US" sz="2400" dirty="0" smtClean="0"/>
              <a:t>Use standard data miners, applied to top 100 terms in each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31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819525" cy="239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Picture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133" y="2667000"/>
            <a:ext cx="4110067" cy="2940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/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Focusing on frequency counts of contrast sets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a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2151" y="2896426"/>
            <a:ext cx="8511989" cy="14469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Prototypes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4874" y="1600200"/>
            <a:ext cx="8355714" cy="1270752"/>
          </a:xfrm>
        </p:spPr>
        <p:txBody>
          <a:bodyPr/>
          <a:lstStyle/>
          <a:p>
            <a:r>
              <a:rPr lang="en-US" dirty="0" smtClean="0"/>
              <a:t>Bits and pieces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924550"/>
            <a:ext cx="990600" cy="74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Contrast set learning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933" y="1589181"/>
            <a:ext cx="4952067" cy="5268819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Minimal contrast set  learning = diagnosis &amp;planning</a:t>
            </a:r>
          </a:p>
          <a:p>
            <a:r>
              <a:rPr lang="en-US" sz="2000" dirty="0" smtClean="0"/>
              <a:t>A decision tree with weighted leaves</a:t>
            </a:r>
          </a:p>
          <a:p>
            <a:pPr lvl="1"/>
            <a:r>
              <a:rPr lang="en-US" sz="1600" dirty="0" smtClean="0"/>
              <a:t>Treatment = decisions that prune branches</a:t>
            </a:r>
          </a:p>
          <a:p>
            <a:pPr lvl="2"/>
            <a:r>
              <a:rPr lang="en-US" sz="1400" dirty="0" smtClean="0"/>
              <a:t>Culls bad weights</a:t>
            </a:r>
          </a:p>
          <a:p>
            <a:pPr lvl="2"/>
            <a:r>
              <a:rPr lang="en-US" sz="1400" dirty="0" smtClean="0"/>
              <a:t>Keeps </a:t>
            </a:r>
            <a:r>
              <a:rPr lang="en-US" sz="1600" dirty="0" smtClean="0"/>
              <a:t> good weights</a:t>
            </a:r>
          </a:p>
          <a:p>
            <a:r>
              <a:rPr lang="en-US" sz="2000" dirty="0" smtClean="0"/>
              <a:t>E.g. Simulator + C4.5 + 10-way</a:t>
            </a:r>
          </a:p>
          <a:p>
            <a:pPr lvl="1"/>
            <a:r>
              <a:rPr lang="en-US" sz="1800" dirty="0" smtClean="0"/>
              <a:t>10 * 1000 node trees</a:t>
            </a:r>
          </a:p>
          <a:p>
            <a:pPr lvl="1"/>
            <a:r>
              <a:rPr lang="en-US" sz="1800" dirty="0" smtClean="0"/>
              <a:t>TAR1: tiny rules: decision on 4 ranges</a:t>
            </a:r>
          </a:p>
          <a:p>
            <a:r>
              <a:rPr lang="en-US" dirty="0" smtClean="0"/>
              <a:t>Why so small?</a:t>
            </a:r>
          </a:p>
          <a:p>
            <a:pPr lvl="1"/>
            <a:r>
              <a:rPr lang="en-US" sz="1800" dirty="0" smtClean="0"/>
              <a:t>Higher decisions prune more branches</a:t>
            </a:r>
          </a:p>
          <a:p>
            <a:pPr lvl="2"/>
            <a:r>
              <a:rPr lang="en-US" sz="1600" dirty="0" smtClean="0"/>
              <a:t>touch fewer nodes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16.4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398" y="582706"/>
            <a:ext cx="3440002" cy="5741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Succinct Explanations</a:t>
            </a:r>
            <a:endParaRPr lang="en-US" dirty="0"/>
          </a:p>
        </p:txBody>
      </p:sp>
      <p:pic>
        <p:nvPicPr>
          <p:cNvPr id="5" name="Content Placeholder 4" descr="Picture 7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0"/>
            <a:ext cx="6324600" cy="51146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 Learning</a:t>
            </a:r>
            <a:br>
              <a:rPr lang="en-US" dirty="0" smtClean="0"/>
            </a:br>
            <a:r>
              <a:rPr lang="en-US" dirty="0" smtClean="0"/>
              <a:t>(10 years later)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44700"/>
            <a:ext cx="3964642" cy="4081463"/>
          </a:xfrm>
        </p:spPr>
        <p:txBody>
          <a:bodyPr>
            <a:noAutofit/>
          </a:bodyPr>
          <a:lstStyle/>
          <a:p>
            <a:r>
              <a:rPr lang="en-US" sz="1600" dirty="0" smtClean="0"/>
              <a:t>No longer a post-processor to a decision tree learner</a:t>
            </a:r>
          </a:p>
          <a:p>
            <a:pPr lvl="1"/>
            <a:r>
              <a:rPr lang="en-US" sz="1600" dirty="0" smtClean="0"/>
              <a:t>TAR3: Branch pruning operators applied directly to </a:t>
            </a:r>
            <a:r>
              <a:rPr lang="en-US" sz="1600" dirty="0" err="1" smtClean="0"/>
              <a:t>discretized</a:t>
            </a:r>
            <a:r>
              <a:rPr lang="en-US" sz="1600" dirty="0" smtClean="0"/>
              <a:t> data </a:t>
            </a:r>
          </a:p>
          <a:p>
            <a:r>
              <a:rPr lang="en-US" sz="1600" dirty="0" smtClean="0"/>
              <a:t>Summer’09</a:t>
            </a:r>
          </a:p>
          <a:p>
            <a:pPr lvl="1"/>
            <a:r>
              <a:rPr lang="en-US" sz="1600" dirty="0" smtClean="0"/>
              <a:t>Shoot ‘</a:t>
            </a:r>
            <a:r>
              <a:rPr lang="en-US" sz="1600" dirty="0" err="1" smtClean="0"/>
              <a:t>em</a:t>
            </a:r>
            <a:r>
              <a:rPr lang="en-US" sz="1600" dirty="0" smtClean="0"/>
              <a:t> up at NASA AMES </a:t>
            </a:r>
          </a:p>
          <a:p>
            <a:pPr lvl="1"/>
            <a:r>
              <a:rPr lang="en-US" sz="1600" dirty="0" smtClean="0"/>
              <a:t>State-of-the-art numerical optimizer</a:t>
            </a:r>
          </a:p>
          <a:p>
            <a:pPr lvl="1"/>
            <a:r>
              <a:rPr lang="en-US" sz="1600" dirty="0" smtClean="0"/>
              <a:t>TAR3</a:t>
            </a:r>
          </a:p>
          <a:p>
            <a:pPr lvl="2"/>
            <a:r>
              <a:rPr lang="en-US" sz="1400" dirty="0" smtClean="0"/>
              <a:t>Ran 40 times faster</a:t>
            </a:r>
          </a:p>
          <a:p>
            <a:pPr lvl="2"/>
            <a:r>
              <a:rPr lang="en-US" sz="1400" dirty="0" smtClean="0"/>
              <a:t>Generated better solutions</a:t>
            </a:r>
          </a:p>
          <a:p>
            <a:r>
              <a:rPr lang="en-US" sz="1600" dirty="0" smtClean="0"/>
              <a:t>Powerful succinct explanation tool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33600"/>
            <a:ext cx="3954768" cy="337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01706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 Learning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>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4645025" cy="526881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Recognize when old ideas </a:t>
            </a:r>
            <a:br>
              <a:rPr lang="en-US" dirty="0" smtClean="0"/>
            </a:br>
            <a:r>
              <a:rPr lang="en-US" dirty="0" smtClean="0"/>
              <a:t>are now out-dated</a:t>
            </a:r>
          </a:p>
          <a:p>
            <a:r>
              <a:rPr lang="en-US" dirty="0" smtClean="0"/>
              <a:t>SAWTOOTH: </a:t>
            </a:r>
          </a:p>
          <a:p>
            <a:pPr lvl="1"/>
            <a:r>
              <a:rPr lang="en-US" dirty="0" smtClean="0"/>
              <a:t>read data in “eras” of 100 instances</a:t>
            </a:r>
          </a:p>
          <a:p>
            <a:pPr lvl="1"/>
            <a:r>
              <a:rPr lang="en-US" dirty="0" smtClean="0"/>
              <a:t>Classify all examples as “seen it”</a:t>
            </a:r>
          </a:p>
          <a:p>
            <a:r>
              <a:rPr lang="en-US" dirty="0" smtClean="0"/>
              <a:t>SAWTOOTH1:</a:t>
            </a:r>
          </a:p>
          <a:p>
            <a:pPr lvl="1"/>
            <a:r>
              <a:rPr lang="en-US" dirty="0" smtClean="0"/>
              <a:t>Report average likelihood of examples belong to “seen it”</a:t>
            </a:r>
          </a:p>
          <a:p>
            <a:pPr lvl="1"/>
            <a:r>
              <a:rPr lang="en-US" dirty="0" smtClean="0"/>
              <a:t>Alert if that likelihood drops</a:t>
            </a:r>
          </a:p>
          <a:p>
            <a:r>
              <a:rPr lang="en-US" dirty="0" smtClean="0"/>
              <a:t>SAWTOOTH2:</a:t>
            </a:r>
          </a:p>
          <a:p>
            <a:pPr lvl="1"/>
            <a:r>
              <a:rPr lang="en-US" dirty="0" smtClean="0"/>
              <a:t>Back-end to TAR3</a:t>
            </a:r>
          </a:p>
          <a:p>
            <a:pPr lvl="1"/>
            <a:r>
              <a:rPr lang="en-US" dirty="0" smtClean="0"/>
              <a:t>Track frequency  of contrast sets</a:t>
            </a:r>
          </a:p>
          <a:p>
            <a:pPr lvl="1"/>
            <a:r>
              <a:rPr lang="en-US" dirty="0" smtClean="0"/>
              <a:t>Some uniformity between contrast sets and anomaly detection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38.5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13" y="1778000"/>
            <a:ext cx="3142687" cy="439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77906"/>
            <a:ext cx="7918450" cy="788894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Contrast sets </a:t>
            </a:r>
            <a:r>
              <a:rPr lang="en-US" sz="3200" dirty="0" err="1" smtClean="0">
                <a:sym typeface="Wingdings"/>
              </a:rPr>
              <a:t>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noise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017494"/>
            <a:ext cx="7542867" cy="4081463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 smtClean="0"/>
              <a:t>CLIFF: post-processor to TAR3</a:t>
            </a:r>
          </a:p>
          <a:p>
            <a:pPr lvl="1">
              <a:spcBef>
                <a:spcPts val="1000"/>
              </a:spcBef>
            </a:pPr>
            <a:r>
              <a:rPr lang="en-US" dirty="0" smtClean="0"/>
              <a:t>Linear time instance selector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Finds the attribute ranges that change classification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Delete all instances that lack the “power ranges”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" name="Picture 4" descr="Screen shot 2011-01-23 at 7.45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35" y="2971799"/>
            <a:ext cx="2583916" cy="3657600"/>
          </a:xfrm>
          <a:prstGeom prst="rect">
            <a:avLst/>
          </a:prstGeom>
        </p:spPr>
      </p:pic>
      <p:pic>
        <p:nvPicPr>
          <p:cNvPr id="6" name="Picture 5" descr="Screen shot 2011-01-23 at 7.47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712" y="2971800"/>
            <a:ext cx="443708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810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752600"/>
            <a:ext cx="3730625" cy="48878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Many examples, too few labels</a:t>
            </a:r>
          </a:p>
          <a:p>
            <a:r>
              <a:rPr lang="en-US" dirty="0" smtClean="0"/>
              <a:t>Reduce the time required for business users to offer judgment on business cases</a:t>
            </a:r>
          </a:p>
          <a:p>
            <a:r>
              <a:rPr lang="en-US" dirty="0" smtClean="0"/>
              <a:t>Explore the reduced space generated by CLIFF.</a:t>
            </a:r>
          </a:p>
          <a:p>
            <a:pPr lvl="2"/>
            <a:r>
              <a:rPr lang="en-US" dirty="0" smtClean="0"/>
              <a:t>Randomly ample the instances half-way between different classes</a:t>
            </a:r>
          </a:p>
          <a:p>
            <a:r>
              <a:rPr lang="en-US" dirty="0" smtClean="0"/>
              <a:t>Fast (in the reduced space)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14600"/>
            <a:ext cx="4343400" cy="228546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931958" y="3352800"/>
            <a:ext cx="1297642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467600" y="34290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7658100" y="3467100"/>
            <a:ext cx="6858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848600" y="36576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Contrast sets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CLIFF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Statistical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893981"/>
            <a:ext cx="7918450" cy="488781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Anonymize</a:t>
            </a:r>
            <a:r>
              <a:rPr lang="en-US" sz="2000" dirty="0" smtClean="0"/>
              <a:t> the data: </a:t>
            </a:r>
            <a:r>
              <a:rPr lang="en-US" sz="1800" dirty="0" smtClean="0"/>
              <a:t>Preserving its distributions</a:t>
            </a:r>
          </a:p>
          <a:p>
            <a:r>
              <a:rPr lang="en-US" sz="2000" dirty="0" smtClean="0"/>
              <a:t>For KNN, that means keep the boundaries between classes</a:t>
            </a:r>
          </a:p>
          <a:p>
            <a:pPr lvl="1"/>
            <a:r>
              <a:rPr lang="en-US" sz="1800" dirty="0" smtClean="0"/>
              <a:t>Which we get from CLIFF</a:t>
            </a:r>
          </a:p>
          <a:p>
            <a:r>
              <a:rPr lang="en-US" sz="2000" dirty="0" smtClean="0"/>
              <a:t>Also, CLIFF empties out the instance space</a:t>
            </a:r>
          </a:p>
          <a:p>
            <a:pPr lvl="1"/>
            <a:r>
              <a:rPr lang="en-US" sz="1800" dirty="0" smtClean="0"/>
              <a:t>Leaving us space to synthesize new instances 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6" name="Picture 5" descr="Screen shot 2011-01-23 at 7.54.1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267200"/>
            <a:ext cx="4343400" cy="228546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34000" y="5105400"/>
            <a:ext cx="228600" cy="2286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178514" y="4821982"/>
            <a:ext cx="612486" cy="413741"/>
          </a:xfrm>
          <a:custGeom>
            <a:avLst/>
            <a:gdLst>
              <a:gd name="connsiteX0" fmla="*/ 0 w 612486"/>
              <a:gd name="connsiteY0" fmla="*/ 298278 h 413741"/>
              <a:gd name="connsiteX1" fmla="*/ 211644 w 612486"/>
              <a:gd name="connsiteY1" fmla="*/ 9622 h 413741"/>
              <a:gd name="connsiteX2" fmla="*/ 577212 w 612486"/>
              <a:gd name="connsiteY2" fmla="*/ 240547 h 413741"/>
              <a:gd name="connsiteX3" fmla="*/ 423288 w 612486"/>
              <a:gd name="connsiteY3" fmla="*/ 413741 h 41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486" h="413741">
                <a:moveTo>
                  <a:pt x="0" y="298278"/>
                </a:moveTo>
                <a:cubicBezTo>
                  <a:pt x="57721" y="158761"/>
                  <a:pt x="115442" y="19244"/>
                  <a:pt x="211644" y="9622"/>
                </a:cubicBezTo>
                <a:cubicBezTo>
                  <a:pt x="307846" y="0"/>
                  <a:pt x="541938" y="173194"/>
                  <a:pt x="577212" y="240547"/>
                </a:cubicBezTo>
                <a:cubicBezTo>
                  <a:pt x="612486" y="307900"/>
                  <a:pt x="517887" y="360820"/>
                  <a:pt x="423288" y="413741"/>
                </a:cubicBezTo>
              </a:path>
            </a:pathLst>
          </a:custGeom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r>
              <a:rPr lang="en-US" dirty="0" smtClean="0"/>
              <a:t> of 48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0.4|0.2|0.2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5366</TotalTime>
  <Words>2131</Words>
  <Application>Microsoft Macintosh PowerPoint</Application>
  <PresentationFormat>On-screen Show (4:3)</PresentationFormat>
  <Paragraphs>439</Paragraphs>
  <Slides>48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Twilight</vt:lpstr>
      <vt:lpstr>???</vt:lpstr>
      <vt:lpstr>???</vt:lpstr>
      <vt:lpstr>???</vt:lpstr>
      <vt:lpstr>???</vt:lpstr>
      <vt:lpstr>???</vt:lpstr>
      <vt:lpstr>Empirical Software Engineering, Version 2.0 </vt:lpstr>
      <vt:lpstr>About us</vt:lpstr>
      <vt:lpstr>Summary</vt:lpstr>
      <vt:lpstr>Adaptive Business Intelligence</vt:lpstr>
      <vt:lpstr>This talk</vt:lpstr>
      <vt:lpstr>Data Mining &amp; Software Engineering</vt:lpstr>
      <vt:lpstr>So many applications  of data  mining to SE</vt:lpstr>
      <vt:lpstr>The State of the Art</vt:lpstr>
      <vt:lpstr>Of course, DM gets  it wrong, sometimes</vt:lpstr>
      <vt:lpstr>Does this change empirical SE research?</vt:lpstr>
      <vt:lpstr>Ben Shneiderman, Mar’08</vt:lpstr>
      <vt:lpstr>Science 2.0</vt:lpstr>
      <vt:lpstr>A proposal</vt:lpstr>
      <vt:lpstr>What’s the difference?</vt:lpstr>
      <vt:lpstr>Value-added (to case-study-based research)</vt:lpstr>
      <vt:lpstr>Case-Study-based Research:  Has Limits</vt:lpstr>
      <vt:lpstr>Case-studies + DM =  Better Research</vt:lpstr>
      <vt:lpstr>Adaptive Agents</vt:lpstr>
      <vt:lpstr>Need for adaptive agents</vt:lpstr>
      <vt:lpstr>Agents for adaptive business intelligence</vt:lpstr>
      <vt:lpstr>Agents for adaptive business intelligence</vt:lpstr>
      <vt:lpstr>If crowd sourcing</vt:lpstr>
      <vt:lpstr>Research Questions. How to handle….</vt:lpstr>
      <vt:lpstr>Most of the technology required for this approach can be implemented via data mining</vt:lpstr>
      <vt:lpstr>So it would scale  to large data sets</vt:lpstr>
      <vt:lpstr>Organizing the artifacts </vt:lpstr>
      <vt:lpstr>Visual Wiki (“Viki”) concept</vt:lpstr>
      <vt:lpstr>Enterprise Artifacts example</vt:lpstr>
      <vt:lpstr>Various Vikis</vt:lpstr>
      <vt:lpstr>VikiBuilder – generating Vikis</vt:lpstr>
      <vt:lpstr>Text mining</vt:lpstr>
      <vt:lpstr>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Prototypes</vt:lpstr>
      <vt:lpstr>Contrast set learning</vt:lpstr>
      <vt:lpstr>Contrast Set Learning  Succinct Explanations</vt:lpstr>
      <vt:lpstr>Contrast Set Learning (10 years later)</vt:lpstr>
      <vt:lpstr>Contrast Set Learning  Anomaly Detection</vt:lpstr>
      <vt:lpstr>Contrast sets  noise management</vt:lpstr>
      <vt:lpstr>Contrast Sets  CLIFF  Active Learning</vt:lpstr>
      <vt:lpstr>Contrast sets  CLIFF  Statistical databases</vt:lpstr>
      <vt:lpstr>And so…</vt:lpstr>
      <vt:lpstr>We seek industrial partners</vt:lpstr>
      <vt:lpstr>In return, we offer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310</cp:revision>
  <cp:lastPrinted>2011-01-25T04:58:12Z</cp:lastPrinted>
  <dcterms:created xsi:type="dcterms:W3CDTF">2011-01-27T14:39:28Z</dcterms:created>
  <dcterms:modified xsi:type="dcterms:W3CDTF">2011-01-27T14:56:13Z</dcterms:modified>
</cp:coreProperties>
</file>