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Override PartName="/ppt/theme/theme3.xml" ContentType="application/vnd.openxmlformats-officedocument.theme+xml"/>
  <Override PartName="/ppt/slideLayouts/slideLayout2.xml" ContentType="application/vnd.openxmlformats-officedocument.presentationml.slideLayout+xml"/>
  <Default Extension="png" ContentType="image/png"/>
  <Override PartName="/ppt/slides/slide23.xml" ContentType="application/vnd.openxmlformats-officedocument.presentationml.slide+xml"/>
  <Override PartName="/ppt/slides/slide16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r:id="rId1"/>
  </p:sldMasterIdLst>
  <p:notesMasterIdLst>
    <p:notesMasterId r:id="rId29"/>
  </p:notesMasterIdLst>
  <p:handoutMasterIdLst>
    <p:handoutMasterId r:id="rId30"/>
  </p:handoutMasterIdLst>
  <p:sldIdLst>
    <p:sldId id="256" r:id="rId2"/>
    <p:sldId id="279" r:id="rId3"/>
    <p:sldId id="358" r:id="rId4"/>
    <p:sldId id="359" r:id="rId5"/>
    <p:sldId id="333" r:id="rId6"/>
    <p:sldId id="353" r:id="rId7"/>
    <p:sldId id="349" r:id="rId8"/>
    <p:sldId id="334" r:id="rId9"/>
    <p:sldId id="351" r:id="rId10"/>
    <p:sldId id="335" r:id="rId11"/>
    <p:sldId id="350" r:id="rId12"/>
    <p:sldId id="342" r:id="rId13"/>
    <p:sldId id="343" r:id="rId14"/>
    <p:sldId id="347" r:id="rId15"/>
    <p:sldId id="348" r:id="rId16"/>
    <p:sldId id="341" r:id="rId17"/>
    <p:sldId id="340" r:id="rId18"/>
    <p:sldId id="338" r:id="rId19"/>
    <p:sldId id="344" r:id="rId20"/>
    <p:sldId id="345" r:id="rId21"/>
    <p:sldId id="346" r:id="rId22"/>
    <p:sldId id="352" r:id="rId23"/>
    <p:sldId id="354" r:id="rId24"/>
    <p:sldId id="355" r:id="rId25"/>
    <p:sldId id="356" r:id="rId26"/>
    <p:sldId id="357" r:id="rId27"/>
    <p:sldId id="331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5C5D5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Comments="0">
  <p:normalViewPr showOutlineIcons="0" snapVertSplitter="1" vertBarState="minimized">
    <p:restoredLeft sz="15620"/>
    <p:restoredTop sz="94660"/>
  </p:normalViewPr>
  <p:slideViewPr>
    <p:cSldViewPr snapToObjects="1">
      <p:cViewPr varScale="1">
        <p:scale>
          <a:sx n="76" d="100"/>
          <a:sy n="76" d="100"/>
        </p:scale>
        <p:origin x="-15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5EB3B-75AE-9548-BFCB-AC4FAAE207E4}" type="datetimeFigureOut">
              <a:rPr lang="en-US" smtClean="0"/>
              <a:pPr/>
              <a:t>11/30/10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28249-8B53-3946-9079-3770ABFCE4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E097A-8323-234E-92ED-F2BB7BD18C31}" type="datetimeFigureOut">
              <a:rPr lang="en-US" smtClean="0"/>
              <a:pPr/>
              <a:t>11/30/10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A4098-AB97-5240-92FE-958539022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2729753"/>
          </a:xfrm>
        </p:spPr>
        <p:txBody>
          <a:bodyPr>
            <a:noAutofit/>
          </a:bodyPr>
          <a:lstStyle>
            <a:lvl1pPr algn="l">
              <a:lnSpc>
                <a:spcPts val="10800"/>
              </a:lnSpc>
              <a:defRPr sz="10000" b="1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3505200"/>
            <a:ext cx="4683050" cy="134470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fld id="{220CFAC9-891E-BB4C-A00E-0C78954EB4F2}" type="datetime1">
              <a:rPr lang="en-US" smtClean="0"/>
              <a:pPr/>
              <a:t>11/30/10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9800" y="6275294"/>
            <a:ext cx="5638800" cy="365125"/>
          </a:xfrm>
        </p:spPr>
        <p:txBody>
          <a:bodyPr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75294"/>
            <a:ext cx="609600" cy="365125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FC316-7A51-E548-A3B4-D62F588C5B48}" type="datetime1">
              <a:rPr lang="en-US" smtClean="0"/>
              <a:pPr/>
              <a:t>11/30/10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8355714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4428426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 rot="21263043">
            <a:off x="5231118" y="261015"/>
            <a:ext cx="3433660" cy="420403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3863788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6" y="2057400"/>
            <a:ext cx="3867912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04BEA-F59F-DB49-9B51-BCF4A6BA0B20}" type="datetime1">
              <a:rPr lang="en-US" smtClean="0"/>
              <a:pPr/>
              <a:t>11/30/10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545" y="1546412"/>
            <a:ext cx="3867912" cy="464950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313" y="1545018"/>
            <a:ext cx="3867912" cy="466344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313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C878-07FA-774C-8557-8E4895BED4EC}" type="datetime1">
              <a:rPr lang="en-US" smtClean="0"/>
              <a:pPr/>
              <a:t>11/30/10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4712-7C0C-6645-A984-812444304AAF}" type="datetime1">
              <a:rPr lang="en-US" smtClean="0"/>
              <a:pPr/>
              <a:t>11/30/10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83BC5-5810-BC41-A276-4D11519E1F2D}" type="datetime1">
              <a:rPr lang="en-US" smtClean="0"/>
              <a:pPr/>
              <a:t>11/30/10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20103"/>
            <a:ext cx="3657600" cy="116205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0" y="658906"/>
            <a:ext cx="3819338" cy="546725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5" y="2877671"/>
            <a:ext cx="3657600" cy="233978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EC1A6-0E47-EC4B-B1D9-01FBD83B5595}" type="datetime1">
              <a:rPr lang="en-US" smtClean="0"/>
              <a:pPr/>
              <a:t>11/30/10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3" y="1227427"/>
            <a:ext cx="3657600" cy="566738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94096">
            <a:off x="4845353" y="975801"/>
            <a:ext cx="3496570" cy="4747249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3" y="1799793"/>
            <a:ext cx="3657600" cy="39914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722D-5DA5-A841-A573-081E2633332D}" type="datetime1">
              <a:rPr lang="en-US" smtClean="0"/>
              <a:pPr/>
              <a:t>11/30/10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5742-AC98-5B4A-A547-5622B6E9E09D}" type="datetime1">
              <a:rPr lang="en-US" smtClean="0"/>
              <a:pPr/>
              <a:t>11/30/10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319004">
            <a:off x="2075968" y="741009"/>
            <a:ext cx="4914362" cy="3240064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 rot="21346724">
            <a:off x="436037" y="494284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5742-AC98-5B4A-A547-5622B6E9E09D}" type="datetime1">
              <a:rPr lang="en-US" smtClean="0"/>
              <a:pPr/>
              <a:t>11/30/10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152337">
            <a:off x="4118577" y="735553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4765-1BB1-274A-8F38-4989F72708BB}" type="datetime1">
              <a:rPr lang="en-US" smtClean="0"/>
              <a:pPr/>
              <a:t>11/30/10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2400" y="685801"/>
            <a:ext cx="757518" cy="5440680"/>
          </a:xfrm>
        </p:spPr>
        <p:txBody>
          <a:bodyPr vert="eaVert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85801"/>
            <a:ext cx="6561137" cy="5440680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15A4-CCC2-A141-88B2-DD5310C0CEF5}" type="datetime1">
              <a:rPr lang="en-US" smtClean="0"/>
              <a:pPr/>
              <a:t>11/30/10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358" y="2044700"/>
            <a:ext cx="7167284" cy="4081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6FC85742-AC98-5B4A-A547-5622B6E9E09D}" type="datetime1">
              <a:rPr lang="en-US" smtClean="0"/>
              <a:pPr/>
              <a:t>11/30/10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mailto:tim@menzies.us" TargetMode="External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572825"/>
            <a:ext cx="8511989" cy="14469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6000" dirty="0" smtClean="0"/>
              <a:t>Data Mining for Adaptive Business Intelligence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384874" y="2895600"/>
            <a:ext cx="4428426" cy="1270752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Tim Menzies</a:t>
            </a:r>
          </a:p>
          <a:p>
            <a:r>
              <a:rPr lang="en-US" dirty="0" smtClean="0">
                <a:hlinkClick r:id="rId2"/>
              </a:rPr>
              <a:t>tim@menzies.us</a:t>
            </a:r>
            <a:endParaRPr lang="en-US" dirty="0" smtClean="0"/>
          </a:p>
          <a:p>
            <a:r>
              <a:rPr lang="en-US" dirty="0" smtClean="0"/>
              <a:t>LCSEE, WVU </a:t>
            </a:r>
            <a:endParaRPr lang="en-US" dirty="0" smtClean="0"/>
          </a:p>
          <a:p>
            <a:r>
              <a:rPr lang="en-US" dirty="0" smtClean="0"/>
              <a:t>Nov-</a:t>
            </a:r>
            <a:r>
              <a:rPr lang="en-US" dirty="0" smtClean="0"/>
              <a:t>31</a:t>
            </a:r>
            <a:r>
              <a:rPr lang="en-US" dirty="0" smtClean="0"/>
              <a:t>-</a:t>
            </a:r>
            <a:r>
              <a:rPr lang="en-US" dirty="0" smtClean="0"/>
              <a:t>10</a:t>
            </a:r>
            <a:endParaRPr lang="en-US" dirty="0"/>
          </a:p>
        </p:txBody>
      </p:sp>
      <p:pic>
        <p:nvPicPr>
          <p:cNvPr id="7" name="Picture Placeholder 6" descr="singularity-1.jpg"/>
          <p:cNvPicPr>
            <a:picLocks noGrp="1" noChangeAspect="1"/>
          </p:cNvPicPr>
          <p:nvPr>
            <p:ph type="pic" idx="13"/>
          </p:nvPr>
        </p:nvPicPr>
        <p:blipFill>
          <a:blip r:embed="rId3"/>
          <a:srcRect t="-22779" b="-22779"/>
          <a:stretch>
            <a:fillRect/>
          </a:stretch>
        </p:blipFill>
        <p:spPr>
          <a:xfrm rot="21263043">
            <a:off x="5272573" y="467455"/>
            <a:ext cx="3220665" cy="35745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need to do more “data mining”</a:t>
            </a:r>
          </a:p>
          <a:p>
            <a:pPr lvl="1"/>
            <a:r>
              <a:rPr lang="en-US" dirty="0" smtClean="0"/>
              <a:t>Not just on different projects</a:t>
            </a:r>
          </a:p>
          <a:p>
            <a:pPr lvl="1"/>
            <a:r>
              <a:rPr lang="en-US" dirty="0" smtClean="0"/>
              <a:t>But again and again on the same project</a:t>
            </a:r>
            <a:endParaRPr lang="en-US" dirty="0" smtClean="0"/>
          </a:p>
          <a:p>
            <a:r>
              <a:rPr lang="en-US" dirty="0" smtClean="0"/>
              <a:t>And by “data Mining” we really mean</a:t>
            </a:r>
          </a:p>
          <a:p>
            <a:pPr lvl="1"/>
            <a:r>
              <a:rPr lang="en-US" dirty="0" smtClean="0"/>
              <a:t>Automated agents </a:t>
            </a:r>
            <a:r>
              <a:rPr lang="en-US" dirty="0" smtClean="0"/>
              <a:t>that implement</a:t>
            </a:r>
          </a:p>
          <a:p>
            <a:pPr lvl="2"/>
            <a:r>
              <a:rPr lang="en-US" dirty="0" smtClean="0"/>
              <a:t>p</a:t>
            </a:r>
            <a:r>
              <a:rPr lang="en-US" dirty="0" smtClean="0"/>
              <a:t>rediction</a:t>
            </a:r>
          </a:p>
          <a:p>
            <a:pPr lvl="2"/>
            <a:r>
              <a:rPr lang="en-US" dirty="0" smtClean="0"/>
              <a:t>m</a:t>
            </a:r>
            <a:r>
              <a:rPr lang="en-US" dirty="0" smtClean="0"/>
              <a:t>onitoring</a:t>
            </a:r>
          </a:p>
          <a:p>
            <a:pPr lvl="2"/>
            <a:r>
              <a:rPr lang="en-US" dirty="0" smtClean="0"/>
              <a:t>diagnosis,</a:t>
            </a:r>
          </a:p>
          <a:p>
            <a:pPr lvl="2"/>
            <a:r>
              <a:rPr lang="en-US" dirty="0" smtClean="0"/>
              <a:t>Planning</a:t>
            </a:r>
          </a:p>
          <a:p>
            <a:pPr lvl="2"/>
            <a:r>
              <a:rPr lang="en-US" dirty="0" smtClean="0"/>
              <a:t>Adaptive business intelligence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plea </a:t>
            </a:r>
            <a:r>
              <a:rPr lang="en-US" dirty="0" smtClean="0"/>
              <a:t>for industrial partners to aid in this research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The new idea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roller skates to </a:t>
            </a:r>
            <a:br>
              <a:rPr lang="en-US" dirty="0" smtClean="0"/>
            </a:br>
            <a:r>
              <a:rPr lang="en-US" dirty="0" smtClean="0"/>
              <a:t>science and</a:t>
            </a:r>
            <a:br>
              <a:rPr lang="en-US" dirty="0" smtClean="0"/>
            </a:br>
            <a:r>
              <a:rPr lang="en-US" dirty="0" smtClean="0"/>
              <a:t>engineering</a:t>
            </a:r>
          </a:p>
          <a:p>
            <a:r>
              <a:rPr lang="en-US" dirty="0" smtClean="0"/>
              <a:t>Always use </a:t>
            </a:r>
            <a:br>
              <a:rPr lang="en-US" dirty="0" smtClean="0"/>
            </a:br>
            <a:r>
              <a:rPr lang="en-US" dirty="0" smtClean="0"/>
              <a:t>data mining </a:t>
            </a:r>
            <a:br>
              <a:rPr lang="en-US" dirty="0" smtClean="0"/>
            </a:br>
            <a:r>
              <a:rPr lang="en-US" dirty="0" smtClean="0"/>
              <a:t>on SE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2590800"/>
            <a:ext cx="5554685" cy="3477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kinds of teams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few data collection teams</a:t>
            </a:r>
          </a:p>
          <a:p>
            <a:pPr lvl="1"/>
            <a:r>
              <a:rPr lang="en-US" dirty="0" smtClean="0"/>
              <a:t>Collecting case study data</a:t>
            </a:r>
          </a:p>
          <a:p>
            <a:pPr lvl="1"/>
            <a:r>
              <a:rPr lang="en-US" dirty="0" smtClean="0"/>
              <a:t>Publishing what they can</a:t>
            </a:r>
          </a:p>
          <a:p>
            <a:pPr marL="342900" lvl="1" indent="-342900">
              <a:spcBef>
                <a:spcPts val="2200"/>
              </a:spcBef>
              <a:buClr>
                <a:schemeClr val="bg2"/>
              </a:buClr>
            </a:pPr>
            <a:r>
              <a:rPr lang="en-US" dirty="0" smtClean="0"/>
              <a:t>Many many more data mining teams</a:t>
            </a:r>
          </a:p>
          <a:p>
            <a:pPr lvl="1"/>
            <a:r>
              <a:rPr lang="en-US" dirty="0" smtClean="0"/>
              <a:t>Analyzing the data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Who</a:t>
            </a:r>
            <a:br>
              <a:rPr lang="en-US" sz="13000" dirty="0" smtClean="0"/>
            </a:br>
            <a:r>
              <a:rPr lang="en-US" sz="13000" dirty="0" smtClean="0"/>
              <a:t>benefits?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Researchers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Data collection teams get </a:t>
            </a:r>
          </a:p>
          <a:p>
            <a:pPr lvl="2"/>
            <a:r>
              <a:rPr lang="en-US" dirty="0" smtClean="0"/>
              <a:t>C</a:t>
            </a:r>
            <a:r>
              <a:rPr lang="en-US" dirty="0" smtClean="0"/>
              <a:t>omparisons of their data to data from other sites</a:t>
            </a:r>
          </a:p>
          <a:p>
            <a:pPr lvl="2"/>
            <a:r>
              <a:rPr lang="en-US" dirty="0" smtClean="0"/>
              <a:t>Data analysis via crowd sourcing</a:t>
            </a:r>
          </a:p>
          <a:p>
            <a:pPr lvl="1"/>
            <a:r>
              <a:rPr lang="en-US" dirty="0" smtClean="0"/>
              <a:t>Data mining teams get</a:t>
            </a:r>
          </a:p>
          <a:p>
            <a:pPr lvl="2"/>
            <a:r>
              <a:rPr lang="en-US" dirty="0" smtClean="0"/>
              <a:t>Fuel for their analysis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Industrial Standards </a:t>
            </a:r>
            <a:r>
              <a:rPr lang="en-US" dirty="0" smtClean="0"/>
              <a:t>B</a:t>
            </a:r>
            <a:r>
              <a:rPr lang="en-US" dirty="0" smtClean="0"/>
              <a:t>odies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</a:t>
            </a:r>
            <a:r>
              <a:rPr lang="en-US" baseline="30000" dirty="0" smtClean="0"/>
              <a:t>th</a:t>
            </a:r>
            <a:r>
              <a:rPr lang="en-US" dirty="0" smtClean="0"/>
              <a:t> century SE</a:t>
            </a:r>
          </a:p>
          <a:p>
            <a:pPr lvl="1"/>
            <a:r>
              <a:rPr lang="en-US" dirty="0" smtClean="0"/>
              <a:t>Prescriptions of how we think it should be</a:t>
            </a:r>
          </a:p>
          <a:p>
            <a:r>
              <a:rPr lang="en-US" dirty="0" smtClean="0"/>
              <a:t>21</a:t>
            </a:r>
            <a:r>
              <a:rPr lang="en-US" baseline="30000" dirty="0" smtClean="0"/>
              <a:t>st</a:t>
            </a:r>
            <a:r>
              <a:rPr lang="en-US" dirty="0" smtClean="0"/>
              <a:t> century SE</a:t>
            </a:r>
          </a:p>
          <a:p>
            <a:pPr lvl="1"/>
            <a:r>
              <a:rPr lang="en-US" dirty="0" smtClean="0"/>
              <a:t>Descriptions of how it is</a:t>
            </a:r>
          </a:p>
          <a:p>
            <a:pPr lvl="1"/>
            <a:r>
              <a:rPr lang="en-US" dirty="0" smtClean="0"/>
              <a:t>Massive data collection</a:t>
            </a:r>
          </a:p>
          <a:p>
            <a:pPr lvl="1"/>
            <a:r>
              <a:rPr lang="en-US" dirty="0" smtClean="0"/>
              <a:t>Comparisons across different sites</a:t>
            </a:r>
          </a:p>
          <a:p>
            <a:pPr lvl="1"/>
            <a:r>
              <a:rPr lang="en-US" dirty="0" smtClean="0"/>
              <a:t>Recognitions of common patterns</a:t>
            </a:r>
          </a:p>
          <a:p>
            <a:pPr lvl="2"/>
            <a:r>
              <a:rPr lang="en-US" dirty="0" smtClean="0"/>
              <a:t>Good smells: patterns to be propagated</a:t>
            </a:r>
          </a:p>
          <a:p>
            <a:pPr lvl="2"/>
            <a:r>
              <a:rPr lang="en-US" dirty="0" smtClean="0"/>
              <a:t>Bad smells: patterns to be avoided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</a:t>
            </a:r>
            <a:r>
              <a:rPr lang="en-US" dirty="0" smtClean="0"/>
              <a:t>ndustrial practitioners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Analysts-in-a-box</a:t>
            </a:r>
          </a:p>
          <a:p>
            <a:pPr lvl="1"/>
            <a:r>
              <a:rPr lang="en-US" dirty="0" smtClean="0"/>
              <a:t>Rapid and automated analysis</a:t>
            </a:r>
          </a:p>
          <a:p>
            <a:r>
              <a:rPr lang="en-US" dirty="0" smtClean="0"/>
              <a:t>Learn best practices</a:t>
            </a:r>
          </a:p>
          <a:p>
            <a:pPr lvl="1"/>
            <a:r>
              <a:rPr lang="en-US" dirty="0" smtClean="0"/>
              <a:t>Learn when other people’s best practices do not apply to you </a:t>
            </a:r>
          </a:p>
          <a:p>
            <a:r>
              <a:rPr lang="en-US" dirty="0" smtClean="0"/>
              <a:t>Get more data from other sites</a:t>
            </a:r>
          </a:p>
          <a:p>
            <a:pPr lvl="1"/>
            <a:r>
              <a:rPr lang="en-US" dirty="0" smtClean="0"/>
              <a:t>So, if using a technology that is new to you</a:t>
            </a:r>
          </a:p>
          <a:p>
            <a:pPr lvl="1"/>
            <a:r>
              <a:rPr lang="en-US" dirty="0" smtClean="0"/>
              <a:t>But has been explored at other site</a:t>
            </a:r>
          </a:p>
          <a:p>
            <a:pPr lvl="1"/>
            <a:r>
              <a:rPr lang="en-US" dirty="0" smtClean="0"/>
              <a:t>Then you can still determine (say)</a:t>
            </a:r>
          </a:p>
          <a:p>
            <a:pPr lvl="2"/>
            <a:r>
              <a:rPr lang="en-US" dirty="0" smtClean="0"/>
              <a:t>E</a:t>
            </a:r>
            <a:r>
              <a:rPr lang="en-US" dirty="0" smtClean="0"/>
              <a:t>xpected defect rates </a:t>
            </a:r>
          </a:p>
          <a:p>
            <a:pPr lvl="2"/>
            <a:r>
              <a:rPr lang="en-US" dirty="0" smtClean="0"/>
              <a:t>Expected development effort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905000"/>
            <a:ext cx="8513762" cy="38100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Details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12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r>
              <a:rPr lang="en-US" dirty="0" smtClean="0"/>
              <a:t>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r>
              <a:rPr lang="en-US" dirty="0" smtClean="0"/>
              <a:t>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3" grpId="0"/>
      <p:bldP spid="14" grpId="0"/>
      <p:bldP spid="15" grpId="0"/>
      <p:bldP spid="16" grpId="0"/>
      <p:bldP spid="18" grpId="0"/>
      <p:bldP spid="19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A</a:t>
            </a:r>
            <a:r>
              <a:rPr lang="en-US" sz="2000" dirty="0" smtClean="0"/>
              <a:t>daptive business intelligence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Via incremental data mining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incremental </a:t>
            </a:r>
            <a:r>
              <a:rPr lang="en-US" dirty="0" err="1" smtClean="0"/>
              <a:t>discretization</a:t>
            </a:r>
            <a:r>
              <a:rPr lang="en-US" dirty="0" smtClean="0"/>
              <a:t> + incremental clustering and classification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13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r>
              <a:rPr lang="en-US" dirty="0" smtClean="0"/>
              <a:t>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r>
              <a:rPr lang="en-US" dirty="0" smtClean="0"/>
              <a:t>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What is different here?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Not “apply data mining to build a predictor”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But add monitor and repair tools to recognize and handle the breakdown of old predictors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Trust = data mining + monitor + repair</a:t>
            </a:r>
          </a:p>
          <a:p>
            <a:pPr marL="800100" lvl="1" indent="-457200">
              <a:spcBef>
                <a:spcPts val="0"/>
              </a:spcBef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14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r>
              <a:rPr lang="en-US" dirty="0" smtClean="0"/>
              <a:t>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r>
              <a:rPr lang="en-US" dirty="0" smtClean="0"/>
              <a:t>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457200"/>
            <a:ext cx="8513762" cy="2729753"/>
          </a:xfrm>
        </p:spPr>
        <p:txBody>
          <a:bodyPr/>
          <a:lstStyle/>
          <a:p>
            <a:pPr algn="ctr"/>
            <a:r>
              <a:rPr lang="en-US" sz="5400" dirty="0" smtClean="0"/>
              <a:t>Most of the technology required for this approach can be implemented via data mining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Q1: How to learn faster?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active learning: reflect on examples to date to ask most informative next question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Q2: How to recognize breakdown?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</a:t>
            </a:r>
            <a:r>
              <a:rPr lang="en-US" dirty="0" err="1" smtClean="0"/>
              <a:t>bayesian</a:t>
            </a:r>
            <a:r>
              <a:rPr lang="en-US" dirty="0" smtClean="0"/>
              <a:t> anomaly detection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16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r>
              <a:rPr lang="en-US" dirty="0" smtClean="0"/>
              <a:t>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r>
              <a:rPr lang="en-US" dirty="0" smtClean="0"/>
              <a:t>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Q3: How to classify  mode?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Recognize if you’ve </a:t>
            </a:r>
            <a:r>
              <a:rPr lang="en-US" sz="1800" dirty="0" smtClean="0"/>
              <a:t>arrived at a mode seen </a:t>
            </a:r>
            <a:r>
              <a:rPr lang="en-US" sz="1800" dirty="0" smtClean="0"/>
              <a:t>before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Technology: </a:t>
            </a:r>
            <a:r>
              <a:rPr lang="en-US" sz="1800" dirty="0" err="1" smtClean="0"/>
              <a:t>Bayes</a:t>
            </a:r>
            <a:r>
              <a:rPr lang="en-US" sz="1800" dirty="0" smtClean="0"/>
              <a:t> classifier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Q4: How to make predictions?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U</a:t>
            </a:r>
            <a:r>
              <a:rPr lang="en-US" sz="1800" dirty="0" smtClean="0"/>
              <a:t>sing </a:t>
            </a:r>
            <a:r>
              <a:rPr lang="en-US" sz="1800" dirty="0" smtClean="0"/>
              <a:t>the norms of a mode, report expected </a:t>
            </a:r>
            <a:r>
              <a:rPr lang="en-US" sz="1800" dirty="0" smtClean="0"/>
              <a:t>behavior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Technology: table look-up of data inside </a:t>
            </a:r>
            <a:r>
              <a:rPr lang="en-US" sz="1800" dirty="0" err="1" smtClean="0"/>
              <a:t>Bayes</a:t>
            </a:r>
            <a:r>
              <a:rPr lang="en-US" sz="1800" dirty="0" smtClean="0"/>
              <a:t> classifier</a:t>
            </a: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17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r>
              <a:rPr lang="en-US" dirty="0" smtClean="0"/>
              <a:t>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r>
              <a:rPr lang="en-US" dirty="0" smtClean="0"/>
              <a:t>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Q5: What went wrong? (diagnosis)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Delta between current and  prior, better, mode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Q6: What to do? (planning)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Delta between current and </a:t>
            </a:r>
            <a:r>
              <a:rPr lang="en-US" sz="1800" dirty="0" smtClean="0"/>
              <a:t> other, </a:t>
            </a:r>
            <a:r>
              <a:rPr lang="en-US" sz="1800" dirty="0" smtClean="0"/>
              <a:t>better, </a:t>
            </a:r>
            <a:r>
              <a:rPr lang="en-US" sz="1800" dirty="0" smtClean="0"/>
              <a:t>mode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Technology: contrast set learning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18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r>
              <a:rPr lang="en-US" dirty="0" smtClean="0"/>
              <a:t>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r>
              <a:rPr lang="en-US" dirty="0" smtClean="0"/>
              <a:t>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Q7: How to understand a mode (explanation)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Presentation of essential features of a mode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Technology: Dimensionality reduction, feature selection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19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r>
              <a:rPr lang="en-US" dirty="0" smtClean="0"/>
              <a:t>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r>
              <a:rPr lang="en-US" dirty="0" smtClean="0"/>
              <a:t>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Q8: How to start?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All the above can be based on a matrix P*T: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Products (P) described using a set of terms (T)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Probably a sparse matrix</a:t>
            </a:r>
          </a:p>
          <a:p>
            <a:pPr marL="800100" lvl="1" indent="-457200">
              <a:spcBef>
                <a:spcPts val="0"/>
              </a:spcBef>
              <a:buNone/>
            </a:pP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20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r>
              <a:rPr lang="en-US" dirty="0" smtClean="0"/>
              <a:t>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r>
              <a:rPr lang="en-US" dirty="0" smtClean="0"/>
              <a:t>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5" y="4648200"/>
            <a:ext cx="7621309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Q9: What terms to collect?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A: Everything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600" dirty="0" smtClean="0"/>
              <a:t>Assign all project artifacts and unique ID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600" dirty="0" smtClean="0"/>
              <a:t>Place all project artifacts in (say) a </a:t>
            </a:r>
            <a:r>
              <a:rPr lang="en-US" sz="1600" dirty="0" err="1" smtClean="0"/>
              <a:t>wiki</a:t>
            </a:r>
            <a:endParaRPr lang="en-US" sz="1600" dirty="0" smtClean="0"/>
          </a:p>
          <a:p>
            <a:pPr marL="800100" lvl="1" indent="-457200">
              <a:spcBef>
                <a:spcPts val="0"/>
              </a:spcBef>
            </a:pPr>
            <a:r>
              <a:rPr lang="en-US" sz="1600" dirty="0" smtClean="0"/>
              <a:t>Use text mining to generate the P*T matrix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600" dirty="0" smtClean="0"/>
              <a:t>Add a join key that maps artifacts to some quality measure (defects, effort, whatever is important and monitored at your site) </a:t>
            </a:r>
          </a:p>
          <a:p>
            <a:pPr marL="800100" lvl="1" indent="-457200">
              <a:spcBef>
                <a:spcPts val="0"/>
              </a:spcBef>
            </a:pP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21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r>
              <a:rPr lang="en-US" dirty="0" smtClean="0"/>
              <a:t>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r>
              <a:rPr lang="en-US" dirty="0" smtClean="0"/>
              <a:t>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842247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Finding the </a:t>
            </a:r>
            <a:r>
              <a:rPr lang="en-US" sz="9600" dirty="0" err="1" smtClean="0"/>
              <a:t>controllables</a:t>
            </a:r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control points?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Most certainly,</a:t>
            </a:r>
          </a:p>
          <a:p>
            <a:pPr lvl="1"/>
            <a:r>
              <a:rPr lang="en-US" dirty="0" smtClean="0"/>
              <a:t>Our initial data collection will be incomplete</a:t>
            </a:r>
          </a:p>
          <a:p>
            <a:r>
              <a:rPr lang="en-US" dirty="0" smtClean="0"/>
              <a:t>If we add all products to a </a:t>
            </a:r>
            <a:r>
              <a:rPr lang="en-US" dirty="0" err="1" smtClean="0"/>
              <a:t>wiki</a:t>
            </a:r>
            <a:endParaRPr lang="en-US" dirty="0" smtClean="0"/>
          </a:p>
          <a:p>
            <a:pPr lvl="1"/>
            <a:r>
              <a:rPr lang="en-US" dirty="0" smtClean="0"/>
              <a:t>We still might miss the process options that can change a project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Domain interviews</a:t>
            </a:r>
          </a:p>
          <a:p>
            <a:pPr lvl="1"/>
            <a:r>
              <a:rPr lang="en-US" dirty="0" smtClean="0"/>
              <a:t>When modes identified</a:t>
            </a:r>
          </a:p>
          <a:p>
            <a:pPr lvl="1"/>
            <a:r>
              <a:rPr lang="en-US" dirty="0" smtClean="0"/>
              <a:t>Conduct structured interviews with </a:t>
            </a:r>
            <a:r>
              <a:rPr lang="en-US" dirty="0" smtClean="0"/>
              <a:t>managers …</a:t>
            </a:r>
          </a:p>
          <a:p>
            <a:pPr lvl="1"/>
            <a:r>
              <a:rPr lang="en-US" dirty="0" smtClean="0"/>
              <a:t>… on </a:t>
            </a:r>
            <a:r>
              <a:rPr lang="en-US" dirty="0" smtClean="0"/>
              <a:t>the delta of this mode to </a:t>
            </a:r>
            <a:r>
              <a:rPr lang="en-US" dirty="0" smtClean="0"/>
              <a:t>others…</a:t>
            </a:r>
          </a:p>
          <a:p>
            <a:pPr lvl="1"/>
            <a:r>
              <a:rPr lang="en-US" dirty="0" smtClean="0"/>
              <a:t>… to </a:t>
            </a:r>
            <a:r>
              <a:rPr lang="en-US" dirty="0" smtClean="0"/>
              <a:t>indentify the process actions or the market forces that resulted in a mode</a:t>
            </a:r>
          </a:p>
          <a:p>
            <a:r>
              <a:rPr lang="en-US" dirty="0" smtClean="0"/>
              <a:t>Some of these actions/forces will be controllable</a:t>
            </a:r>
          </a:p>
          <a:p>
            <a:pPr lvl="1"/>
            <a:r>
              <a:rPr lang="en-US" dirty="0" smtClean="0"/>
              <a:t>Augment T with these new actions/forces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And so…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seek industrial 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place textual versions of their products in a </a:t>
            </a:r>
            <a:r>
              <a:rPr lang="en-US" dirty="0" err="1" smtClean="0"/>
              <a:t>wiki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offer joins of those products to quality measures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suffer us interviewing their managers, from time to time, to learn the control points.</a:t>
            </a:r>
          </a:p>
          <a:p>
            <a:pPr marL="457200" indent="-457200">
              <a:buNone/>
            </a:pPr>
            <a:r>
              <a:rPr lang="en-US" dirty="0" smtClean="0"/>
              <a:t>(Note: 1,2 can be behind your firewalls.)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return, we offer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Agents for </a:t>
            </a:r>
          </a:p>
          <a:p>
            <a:pPr lvl="1"/>
            <a:r>
              <a:rPr lang="en-US" dirty="0" smtClean="0"/>
              <a:t>a</a:t>
            </a:r>
            <a:r>
              <a:rPr lang="en-US" dirty="0" smtClean="0"/>
              <a:t>utomatic, adaptive, business intelligence </a:t>
            </a:r>
          </a:p>
          <a:p>
            <a:pPr lvl="1"/>
            <a:r>
              <a:rPr lang="en-US" dirty="0" smtClean="0"/>
              <a:t>that tunes itself to your local domain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Questions?</a:t>
            </a:r>
            <a:br>
              <a:rPr lang="en-US" dirty="0" smtClean="0"/>
            </a:br>
            <a:r>
              <a:rPr lang="en-US" dirty="0" smtClean="0"/>
              <a:t>Comments?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Twilight">
      <a:majorFont>
        <a:latin typeface="Century Gothic"/>
        <a:ea typeface=""/>
        <a:cs typeface=""/>
        <a:font script="Jpan" typeface="ＭＳ Ｐゴシック"/>
      </a:majorFont>
      <a:minorFont>
        <a:latin typeface="Century Gothic"/>
        <a:ea typeface=""/>
        <a:cs typeface=""/>
        <a:font script="Jpan" typeface="ＭＳ Ｐゴシック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38100" dist="12700" dir="5400000">
              <a:srgbClr val="FFFFFF">
                <a:alpha val="75000"/>
              </a:srgbClr>
            </a:innerShdw>
            <a:outerShdw blurRad="88900" dist="50800" dir="5400000" sx="102000" sy="102000" algn="tr" rotWithShape="0">
              <a:srgbClr val="808080">
                <a:alpha val="50000"/>
              </a:srgbClr>
            </a:outerShdw>
          </a:effectLst>
        </a:effectStyle>
        <a:effectStyle>
          <a:effectLst>
            <a:outerShdw blurRad="317500" dist="762000" dir="5400000" sy="4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alanced" dir="tl"/>
          </a:scene3d>
          <a:sp3d extrusionH="12700" prstMaterial="softEdge">
            <a:bevelT w="38100" h="127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200000"/>
              </a:schemeClr>
              <a:schemeClr val="phClr">
                <a:tint val="3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200000"/>
              </a:schemeClr>
              <a:schemeClr val="phClr">
                <a:tint val="5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2763</TotalTime>
  <Words>1091</Words>
  <Application>Microsoft Macintosh PowerPoint</Application>
  <PresentationFormat>On-screen Show (4:3)</PresentationFormat>
  <Paragraphs>280</Paragraphs>
  <Slides>27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Twilight</vt:lpstr>
      <vt:lpstr>Data Mining for Adaptive Business Intelligence</vt:lpstr>
      <vt:lpstr>Summary</vt:lpstr>
      <vt:lpstr>This talk</vt:lpstr>
      <vt:lpstr>The new idea</vt:lpstr>
      <vt:lpstr>A proposal</vt:lpstr>
      <vt:lpstr>Two kinds of teams</vt:lpstr>
      <vt:lpstr>Who benefits?</vt:lpstr>
      <vt:lpstr>Researchers</vt:lpstr>
      <vt:lpstr>Industrial Standards Bodies</vt:lpstr>
      <vt:lpstr>Industrial practitioners </vt:lpstr>
      <vt:lpstr>Details</vt:lpstr>
      <vt:lpstr>Agents for adaptive business intelligence</vt:lpstr>
      <vt:lpstr>Agents for adaptive business intelligence</vt:lpstr>
      <vt:lpstr>Agents for adaptive business intelligence</vt:lpstr>
      <vt:lpstr>Most of the technology required for this approach can be implemented via data mining</vt:lpstr>
      <vt:lpstr>Agents for adaptive business intelligence</vt:lpstr>
      <vt:lpstr>Agents for adaptive business intelligence</vt:lpstr>
      <vt:lpstr>Agents for adaptive business intelligence</vt:lpstr>
      <vt:lpstr>Agents for adaptive business intelligence</vt:lpstr>
      <vt:lpstr>Agents for adaptive business intelligence</vt:lpstr>
      <vt:lpstr>Agents for adaptive business intelligence</vt:lpstr>
      <vt:lpstr>Finding the controllables</vt:lpstr>
      <vt:lpstr>What are the control points?</vt:lpstr>
      <vt:lpstr>And so…</vt:lpstr>
      <vt:lpstr>We seek industrial partners</vt:lpstr>
      <vt:lpstr>In return, we offer</vt:lpstr>
      <vt:lpstr>Questions? Comments?</vt:lpstr>
    </vt:vector>
  </TitlesOfParts>
  <Company>wvu/lcsee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Menzies</dc:creator>
  <cp:lastModifiedBy>Tim Menzies</cp:lastModifiedBy>
  <cp:revision>166</cp:revision>
  <cp:lastPrinted>2010-10-10T13:06:26Z</cp:lastPrinted>
  <dcterms:created xsi:type="dcterms:W3CDTF">2010-11-30T01:15:58Z</dcterms:created>
  <dcterms:modified xsi:type="dcterms:W3CDTF">2010-11-30T02:33:09Z</dcterms:modified>
</cp:coreProperties>
</file>