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slides/slide4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17.xml" ContentType="application/vnd.openxmlformats-officedocument.presentationml.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slides/slide127.xml" ContentType="application/vnd.openxmlformats-officedocument.presentationml.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136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slides/slide9.xml" ContentType="application/vnd.openxmlformats-officedocument.presentationml.slide+xml"/>
  <Override PartName="/ppt/slides/slide146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Override PartName="/ppt/slides/slide85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Default Extension="jpeg" ContentType="image/jpeg"/>
  <Override PartName="/ppt/slides/slide112.xml" ContentType="application/vnd.openxmlformats-officedocument.presentationml.slide+xml"/>
  <Override PartName="/ppt/slides/slide13.xml" ContentType="application/vnd.openxmlformats-officedocument.presentationml.slide+xml"/>
  <Override PartName="/ppt/slides/slide122.xml" ContentType="application/vnd.openxmlformats-officedocument.presentationml.slide+xml"/>
  <Override PartName="/ppt/slides/slide23.xml" ContentType="application/vnd.openxmlformats-officedocument.presentationml.slide+xml"/>
  <Override PartName="/ppt/slides/slide1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108.xml" ContentType="application/vnd.openxmlformats-officedocument.presentationml.slide+xml"/>
  <Override PartName="/ppt/slides/slide1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50.xml" ContentType="application/vnd.openxmlformats-officedocument.presentationml.slide+xml"/>
  <Override PartName="/ppt/slides/slide118.xml" ContentType="application/vnd.openxmlformats-officedocument.presentationml.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slides/slide128.xml" ContentType="application/vnd.openxmlformats-officedocument.presentationml.slide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37.xml" ContentType="application/vnd.openxmlformats-officedocument.presentationml.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slides/slide147.xml" ContentType="application/vnd.openxmlformats-officedocument.presentationml.slide+xml"/>
  <Override PartName="/ppt/slides/slide80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90.xml" ContentType="application/vnd.openxmlformats-officedocument.presentationml.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slides/slide76.xml" ContentType="application/vnd.openxmlformats-officedocument.presentationml.slide+xml"/>
  <Override PartName="/ppt/slides/slide86.xml" ContentType="application/vnd.openxmlformats-officedocument.presentationml.slide+xml"/>
  <Override PartName="/ppt/slides/slide113.xml" ContentType="application/vnd.openxmlformats-officedocument.presentationml.slide+xml"/>
  <Override PartName="/ppt/slides/slide14.xml" ContentType="application/vnd.openxmlformats-officedocument.presentationml.slide+xml"/>
  <Override PartName="/ppt/slides/slide123.xml" ContentType="application/vnd.openxmlformats-officedocument.presentationml.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slides/slide132.xml" ContentType="application/vnd.openxmlformats-officedocument.presentationml.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s/slide109.xml" ContentType="application/vnd.openxmlformats-officedocument.presentationml.slide+xml"/>
  <Override PartName="/ppt/slides/slide142.xml" ContentType="application/vnd.openxmlformats-officedocument.presentationml.slide+xml"/>
  <Override PartName="/ppt/slides/slide43.xml" ContentType="application/vnd.openxmlformats-officedocument.presentationml.slide+xml"/>
  <Override PartName="/ppt/tableStyles.xml" ContentType="application/vnd.openxmlformats-officedocument.presentationml.tableStyles+xml"/>
  <Override PartName="/ppt/slides/slide151.xml" ContentType="application/vnd.openxmlformats-officedocument.presentationml.slide+xml"/>
  <Override PartName="/ppt/slides/slide119.xml" ContentType="application/vnd.openxmlformats-officedocument.presentationml.slide+xml"/>
  <Override PartName="/ppt/slides/slide5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slides/slide138.xml" ContentType="application/vnd.openxmlformats-officedocument.presentationml.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slides/slide148.xml" ContentType="application/vnd.openxmlformats-officedocument.presentationml.slide+xml"/>
  <Override PartName="/ppt/slides/slide81.xml" ContentType="application/vnd.openxmlformats-officedocument.presentationml.slide+xml"/>
  <Override PartName="/ppt/slides/slide49.xml" ContentType="application/vnd.openxmlformats-officedocument.presentationml.slide+xml"/>
  <Override PartName="/ppt/slides/slide58.xml" ContentType="application/vnd.openxmlformats-officedocument.presentationml.slide+xml"/>
  <Override PartName="/ppt/slides/slide91.xml" ContentType="application/vnd.openxmlformats-officedocument.presentationml.slide+xml"/>
  <Override PartName="/docProps/core.xml" ContentType="application/vnd.openxmlformats-package.core-properties+xml"/>
  <Override PartName="/ppt/slides/slide68.xml" ContentType="application/vnd.openxmlformats-officedocument.presentationml.slide+xml"/>
  <Override PartName="/ppt/theme/theme3.xml" ContentType="application/vnd.openxmlformats-officedocument.theme+xml"/>
  <Override PartName="/ppt/slides/slide77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4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14.xml" ContentType="application/vnd.openxmlformats-officedocument.presentationml.slide+xml"/>
  <Override PartName="/ppt/slides/slide15.xml" ContentType="application/vnd.openxmlformats-officedocument.presentationml.slide+xml"/>
  <Override PartName="/ppt/slides/slide124.xml" ContentType="application/vnd.openxmlformats-officedocument.presentationml.slide+xml"/>
  <Override PartName="/ppt/slides/slide25.xml" ContentType="application/vnd.openxmlformats-officedocument.presentationml.slide+xml"/>
  <Override PartName="/ppt/slides/slide133.xml" ContentType="application/vnd.openxmlformats-officedocument.presentationml.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143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129.xml" ContentType="application/vnd.openxmlformats-officedocument.presentationml.slide+xml"/>
  <Override PartName="/ppt/slides/slide63.xml" ContentType="application/vnd.openxmlformats-officedocument.presentationml.slide+xml"/>
  <Override PartName="/ppt/slides/slide139.xml" ContentType="application/vnd.openxmlformats-officedocument.presentationml.slide+xml"/>
  <Override PartName="/ppt/slides/slide72.xml" ContentType="application/vnd.openxmlformats-officedocument.presentationml.slide+xml"/>
  <Override PartName="/ppt/slides/slide149.xml" ContentType="application/vnd.openxmlformats-officedocument.presentationml.slide+xml"/>
  <Override PartName="/ppt/slides/slide82.xml" ContentType="application/vnd.openxmlformats-officedocument.presentationml.slide+xml"/>
  <Override PartName="/ppt/slides/slide92.xml" ContentType="application/vnd.openxmlformats-officedocument.presentationml.slide+xml"/>
  <Override PartName="/ppt/slides/slide59.xml" ContentType="application/vnd.openxmlformats-officedocument.presentationml.slide+xml"/>
  <Override PartName="/ppt/slides/slide100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10.xml" ContentType="application/vnd.openxmlformats-officedocument.presentationml.slide+xml"/>
  <Override PartName="/ppt/slides/slide88.xml" ContentType="application/vnd.openxmlformats-officedocument.presentationml.slide+xml"/>
  <Override PartName="/ppt/slides/slide20.xml" ContentType="application/vnd.openxmlformats-officedocument.presentationml.slide+xml"/>
  <Override PartName="/ppt/slides/slide97.xml" ContentType="application/vnd.openxmlformats-officedocument.presentationml.slide+xml"/>
  <Override PartName="/ppt/slides/slide1.xml" ContentType="application/vnd.openxmlformats-officedocument.presentationml.slide+xml"/>
  <Override PartName="/ppt/slides/slide10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15.xml" ContentType="application/vnd.openxmlformats-officedocument.presentationml.slide+xml"/>
  <Override PartName="/ppt/slides/slide16.xml" ContentType="application/vnd.openxmlformats-officedocument.presentationml.slide+xml"/>
  <Override PartName="/ppt/viewProps.xml" ContentType="application/vnd.openxmlformats-officedocument.presentationml.viewProps+xml"/>
  <Override PartName="/ppt/slides/slide125.xml" ContentType="application/vnd.openxmlformats-officedocument.presentationml.slide+xml"/>
  <Default Extension="rels" ContentType="application/vnd.openxmlformats-package.relationships+xml"/>
  <Override PartName="/ppt/slides/slide26.xml" ContentType="application/vnd.openxmlformats-officedocument.presentationml.slide+xml"/>
  <Default Extension="pict" ContentType="image/pict"/>
  <Override PartName="/ppt/slides/slide134.xml" ContentType="application/vnd.openxmlformats-officedocument.presentationml.slide+xml"/>
  <Override PartName="/ppt/slides/slide35.xml" ContentType="application/vnd.openxmlformats-officedocument.presentationml.slide+xml"/>
  <Override PartName="/ppt/slides/slide7.xml" ContentType="application/vnd.openxmlformats-officedocument.presentationml.slide+xml"/>
  <Override PartName="/ppt/slides/slide14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slides/slide83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79.xml" ContentType="application/vnd.openxmlformats-officedocument.presentationml.slide+xml"/>
  <Override PartName="/ppt/slides/slide110.xml" ContentType="application/vnd.openxmlformats-officedocument.presentationml.slide+xml"/>
  <Override PartName="/ppt/slides/slide11.xml" ContentType="application/vnd.openxmlformats-officedocument.presentationml.slide+xml"/>
  <Override PartName="/ppt/slides/slide120.xml" ContentType="application/vnd.openxmlformats-officedocument.presentationml.slide+xml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slides/slide98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slides/slide10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4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6.xml" ContentType="application/vnd.openxmlformats-officedocument.presentationml.slide+xml"/>
  <Override PartName="/ppt/slides/slide17.xml" ContentType="application/vnd.openxmlformats-officedocument.presentationml.slide+xml"/>
  <Override PartName="/ppt/slides/slide126.xml" ContentType="application/vnd.openxmlformats-officedocument.presentationml.slide+xml"/>
  <Override PartName="/ppt/slides/slide27.xml" ContentType="application/vnd.openxmlformats-officedocument.presentationml.slide+xml"/>
  <Override PartName="/ppt/slides/slide135.xml" ContentType="application/vnd.openxmlformats-officedocument.presentationml.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slides/slide145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slides/slide84.xml" ContentType="application/vnd.openxmlformats-officedocument.presentationml.slide+xml"/>
  <Override PartName="/ppt/slides/slide94.xml" ContentType="application/vnd.openxmlformats-officedocument.presentationml.slide+xml"/>
  <Override PartName="/ppt/slides/slide102.xml" ContentType="application/vnd.openxmlformats-officedocument.presentationml.slide+xml"/>
  <Override PartName="/ppt/slides/slide111.xml" ContentType="application/vnd.openxmlformats-officedocument.presentationml.slide+xml"/>
  <Override PartName="/ppt/slides/slide12.xml" ContentType="application/vnd.openxmlformats-officedocument.presentationml.slide+xml"/>
  <Override PartName="/ppt/slides/slide121.xml" ContentType="application/vnd.openxmlformats-officedocument.presentationml.slide+xml"/>
  <Override PartName="/ppt/slides/slide22.xml" ContentType="application/vnd.openxmlformats-officedocument.presentationml.slide+xml"/>
  <Override PartName="/ppt/slides/slide130.xml" ContentType="application/vnd.openxmlformats-officedocument.presentationml.slide+xml"/>
  <Override PartName="/ppt/slides/slide99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s/slide107.xml" ContentType="application/vnd.openxmlformats-officedocument.presentationml.slide+xml"/>
  <Override PartName="/ppt/slides/slide1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r:id="rId1"/>
  </p:sldMasterIdLst>
  <p:notesMasterIdLst>
    <p:notesMasterId r:id="rId153"/>
  </p:notesMasterIdLst>
  <p:handoutMasterIdLst>
    <p:handoutMasterId r:id="rId154"/>
  </p:handoutMasterIdLst>
  <p:sldIdLst>
    <p:sldId id="256" r:id="rId2"/>
    <p:sldId id="771" r:id="rId3"/>
    <p:sldId id="482" r:id="rId4"/>
    <p:sldId id="747" r:id="rId5"/>
    <p:sldId id="487" r:id="rId6"/>
    <p:sldId id="488" r:id="rId7"/>
    <p:sldId id="748" r:id="rId8"/>
    <p:sldId id="634" r:id="rId9"/>
    <p:sldId id="485" r:id="rId10"/>
    <p:sldId id="483" r:id="rId11"/>
    <p:sldId id="772" r:id="rId12"/>
    <p:sldId id="484" r:id="rId13"/>
    <p:sldId id="460" r:id="rId14"/>
    <p:sldId id="461" r:id="rId15"/>
    <p:sldId id="462" r:id="rId16"/>
    <p:sldId id="486" r:id="rId17"/>
    <p:sldId id="507" r:id="rId18"/>
    <p:sldId id="489" r:id="rId19"/>
    <p:sldId id="490" r:id="rId20"/>
    <p:sldId id="492" r:id="rId21"/>
    <p:sldId id="493" r:id="rId22"/>
    <p:sldId id="494" r:id="rId23"/>
    <p:sldId id="495" r:id="rId24"/>
    <p:sldId id="496" r:id="rId25"/>
    <p:sldId id="497" r:id="rId26"/>
    <p:sldId id="498" r:id="rId27"/>
    <p:sldId id="783" r:id="rId28"/>
    <p:sldId id="784" r:id="rId29"/>
    <p:sldId id="785" r:id="rId30"/>
    <p:sldId id="780" r:id="rId31"/>
    <p:sldId id="781" r:id="rId32"/>
    <p:sldId id="782" r:id="rId33"/>
    <p:sldId id="744" r:id="rId34"/>
    <p:sldId id="746" r:id="rId35"/>
    <p:sldId id="774" r:id="rId36"/>
    <p:sldId id="501" r:id="rId37"/>
    <p:sldId id="499" r:id="rId38"/>
    <p:sldId id="500" r:id="rId39"/>
    <p:sldId id="502" r:id="rId40"/>
    <p:sldId id="503" r:id="rId41"/>
    <p:sldId id="504" r:id="rId42"/>
    <p:sldId id="505" r:id="rId43"/>
    <p:sldId id="506" r:id="rId44"/>
    <p:sldId id="510" r:id="rId45"/>
    <p:sldId id="511" r:id="rId46"/>
    <p:sldId id="512" r:id="rId47"/>
    <p:sldId id="515" r:id="rId48"/>
    <p:sldId id="516" r:id="rId49"/>
    <p:sldId id="517" r:id="rId50"/>
    <p:sldId id="518" r:id="rId51"/>
    <p:sldId id="519" r:id="rId52"/>
    <p:sldId id="520" r:id="rId53"/>
    <p:sldId id="521" r:id="rId54"/>
    <p:sldId id="522" r:id="rId55"/>
    <p:sldId id="523" r:id="rId56"/>
    <p:sldId id="524" r:id="rId57"/>
    <p:sldId id="525" r:id="rId58"/>
    <p:sldId id="526" r:id="rId59"/>
    <p:sldId id="527" r:id="rId60"/>
    <p:sldId id="528" r:id="rId61"/>
    <p:sldId id="529" r:id="rId62"/>
    <p:sldId id="530" r:id="rId63"/>
    <p:sldId id="531" r:id="rId64"/>
    <p:sldId id="532" r:id="rId65"/>
    <p:sldId id="533" r:id="rId66"/>
    <p:sldId id="534" r:id="rId67"/>
    <p:sldId id="535" r:id="rId68"/>
    <p:sldId id="536" r:id="rId69"/>
    <p:sldId id="537" r:id="rId70"/>
    <p:sldId id="538" r:id="rId71"/>
    <p:sldId id="539" r:id="rId72"/>
    <p:sldId id="540" r:id="rId73"/>
    <p:sldId id="541" r:id="rId74"/>
    <p:sldId id="542" r:id="rId75"/>
    <p:sldId id="543" r:id="rId76"/>
    <p:sldId id="544" r:id="rId77"/>
    <p:sldId id="545" r:id="rId78"/>
    <p:sldId id="546" r:id="rId79"/>
    <p:sldId id="547" r:id="rId80"/>
    <p:sldId id="548" r:id="rId81"/>
    <p:sldId id="549" r:id="rId82"/>
    <p:sldId id="550" r:id="rId83"/>
    <p:sldId id="551" r:id="rId84"/>
    <p:sldId id="552" r:id="rId85"/>
    <p:sldId id="553" r:id="rId86"/>
    <p:sldId id="554" r:id="rId87"/>
    <p:sldId id="555" r:id="rId88"/>
    <p:sldId id="556" r:id="rId89"/>
    <p:sldId id="557" r:id="rId90"/>
    <p:sldId id="558" r:id="rId91"/>
    <p:sldId id="560" r:id="rId92"/>
    <p:sldId id="561" r:id="rId93"/>
    <p:sldId id="581" r:id="rId94"/>
    <p:sldId id="589" r:id="rId95"/>
    <p:sldId id="596" r:id="rId96"/>
    <p:sldId id="599" r:id="rId97"/>
    <p:sldId id="603" r:id="rId98"/>
    <p:sldId id="604" r:id="rId99"/>
    <p:sldId id="607" r:id="rId100"/>
    <p:sldId id="608" r:id="rId101"/>
    <p:sldId id="611" r:id="rId102"/>
    <p:sldId id="612" r:id="rId103"/>
    <p:sldId id="613" r:id="rId104"/>
    <p:sldId id="621" r:id="rId105"/>
    <p:sldId id="630" r:id="rId106"/>
    <p:sldId id="631" r:id="rId107"/>
    <p:sldId id="622" r:id="rId108"/>
    <p:sldId id="623" r:id="rId109"/>
    <p:sldId id="624" r:id="rId110"/>
    <p:sldId id="628" r:id="rId111"/>
    <p:sldId id="625" r:id="rId112"/>
    <p:sldId id="629" r:id="rId113"/>
    <p:sldId id="632" r:id="rId114"/>
    <p:sldId id="665" r:id="rId115"/>
    <p:sldId id="635" r:id="rId116"/>
    <p:sldId id="636" r:id="rId117"/>
    <p:sldId id="647" r:id="rId118"/>
    <p:sldId id="718" r:id="rId119"/>
    <p:sldId id="743" r:id="rId120"/>
    <p:sldId id="637" r:id="rId121"/>
    <p:sldId id="638" r:id="rId122"/>
    <p:sldId id="639" r:id="rId123"/>
    <p:sldId id="640" r:id="rId124"/>
    <p:sldId id="643" r:id="rId125"/>
    <p:sldId id="672" r:id="rId126"/>
    <p:sldId id="641" r:id="rId127"/>
    <p:sldId id="642" r:id="rId128"/>
    <p:sldId id="644" r:id="rId129"/>
    <p:sldId id="650" r:id="rId130"/>
    <p:sldId id="652" r:id="rId131"/>
    <p:sldId id="651" r:id="rId132"/>
    <p:sldId id="654" r:id="rId133"/>
    <p:sldId id="655" r:id="rId134"/>
    <p:sldId id="669" r:id="rId135"/>
    <p:sldId id="742" r:id="rId136"/>
    <p:sldId id="656" r:id="rId137"/>
    <p:sldId id="757" r:id="rId138"/>
    <p:sldId id="758" r:id="rId139"/>
    <p:sldId id="759" r:id="rId140"/>
    <p:sldId id="760" r:id="rId141"/>
    <p:sldId id="761" r:id="rId142"/>
    <p:sldId id="762" r:id="rId143"/>
    <p:sldId id="763" r:id="rId144"/>
    <p:sldId id="764" r:id="rId145"/>
    <p:sldId id="765" r:id="rId146"/>
    <p:sldId id="766" r:id="rId147"/>
    <p:sldId id="767" r:id="rId148"/>
    <p:sldId id="768" r:id="rId149"/>
    <p:sldId id="769" r:id="rId150"/>
    <p:sldId id="770" r:id="rId151"/>
    <p:sldId id="728" r:id="rId152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3DDAF"/>
    <a:srgbClr val="F8E2B3"/>
    <a:srgbClr val="F4DDB0"/>
    <a:srgbClr val="F6DFB1"/>
    <a:srgbClr val="1BB120"/>
    <a:srgbClr val="FFFFFF"/>
    <a:srgbClr val="00C100"/>
    <a:srgbClr val="CACACA"/>
    <a:srgbClr val="FD5322"/>
    <a:srgbClr val="C10A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7168" autoAdjust="0"/>
    <p:restoredTop sz="93491" autoAdjust="0"/>
  </p:normalViewPr>
  <p:slideViewPr>
    <p:cSldViewPr snapToGrid="0">
      <p:cViewPr>
        <p:scale>
          <a:sx n="75" d="100"/>
          <a:sy n="75" d="100"/>
        </p:scale>
        <p:origin x="-568" y="-720"/>
      </p:cViewPr>
      <p:guideLst>
        <p:guide orient="horz" pos="2239"/>
        <p:guide pos="2880"/>
      </p:guideLst>
    </p:cSldViewPr>
  </p:slideViewPr>
  <p:outlineViewPr>
    <p:cViewPr>
      <p:scale>
        <a:sx n="33" d="100"/>
        <a:sy n="33" d="100"/>
      </p:scale>
      <p:origin x="0" y="7797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notesMaster" Target="notesMasters/notesMaster1.xml"/><Relationship Id="rId154" Type="http://schemas.openxmlformats.org/officeDocument/2006/relationships/handoutMaster" Target="handoutMasters/handoutMaster1.xml"/><Relationship Id="rId155" Type="http://schemas.openxmlformats.org/officeDocument/2006/relationships/printerSettings" Target="printerSettings/printerSettings1.bin"/><Relationship Id="rId156" Type="http://schemas.openxmlformats.org/officeDocument/2006/relationships/presProps" Target="presProps.xml"/><Relationship Id="rId157" Type="http://schemas.openxmlformats.org/officeDocument/2006/relationships/viewProps" Target="viewProps.xml"/><Relationship Id="rId158" Type="http://schemas.openxmlformats.org/officeDocument/2006/relationships/theme" Target="theme/theme1.xml"/><Relationship Id="rId15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7.xml"/><Relationship Id="rId4" Type="http://schemas.openxmlformats.org/officeDocument/2006/relationships/slide" Target="slides/slide69.xml"/><Relationship Id="rId5" Type="http://schemas.openxmlformats.org/officeDocument/2006/relationships/slide" Target="slides/slide93.xml"/><Relationship Id="rId6" Type="http://schemas.openxmlformats.org/officeDocument/2006/relationships/slide" Target="slides/slide95.xml"/><Relationship Id="rId7" Type="http://schemas.openxmlformats.org/officeDocument/2006/relationships/slide" Target="slides/slide98.xml"/><Relationship Id="rId8" Type="http://schemas.openxmlformats.org/officeDocument/2006/relationships/slide" Target="slides/slide104.xml"/><Relationship Id="rId1" Type="http://schemas.openxmlformats.org/officeDocument/2006/relationships/slide" Target="slides/slide44.xml"/><Relationship Id="rId2" Type="http://schemas.openxmlformats.org/officeDocument/2006/relationships/slide" Target="slides/slide4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5AC963FA-B2AA-1448-8756-15789980B8B3}" type="datetime1">
              <a:rPr lang="en-US"/>
              <a:pPr>
                <a:defRPr/>
              </a:pPr>
              <a:t>12/8/10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11E2DAA5-F4A0-1B48-BA9F-22B2528C1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BBB51FF9-C659-9B43-BD14-EDD3639A249A}" type="datetime1">
              <a:rPr lang="en-US"/>
              <a:pPr>
                <a:defRPr/>
              </a:pPr>
              <a:t>12/8/10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fld id="{FABFFF77-032A-B74E-AA13-96FD87C95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1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2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1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6/5/10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8" y="21103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2" y="1055078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 algn="r" eaLnBrk="1" latinLnBrk="0" hangingPunct="1"/>
            <a:r>
              <a:rPr lang="en-US" smtClean="0"/>
              <a:t>6/5/10</a:t>
            </a:r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algn="ctr" eaLnBrk="1" latinLnBrk="0" hangingPunct="1"/>
            <a:fld id="{48FB811D-400F-D848-9BEC-2669D7D170C6}" type="slidenum">
              <a:rPr kumimoji="0" lang="en-US" smtClean="0"/>
              <a:pPr algn="ctr" eaLnBrk="1" latinLnBrk="0" hangingPunct="1"/>
              <a:t>‹#›</a:t>
            </a:fld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c.ncsu.edu/faculty/xie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3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pn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pn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2.pn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Relationship Id="rId3" Type="http://schemas.openxmlformats.org/officeDocument/2006/relationships/oleObject" Target="!OLE_LINK1" TargetMode="Externa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Relationship Id="rId3" Type="http://schemas.openxmlformats.org/officeDocument/2006/relationships/oleObject" Target="!OLE_LINK1" TargetMode="Externa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443712" y="328683"/>
            <a:ext cx="6400800" cy="2286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 smtClean="0"/>
              <a:t>Empirical Software Engineering (Version 2.0) and </a:t>
            </a:r>
            <a:r>
              <a:rPr lang="en-US" sz="2400" smtClean="0"/>
              <a:t>Data </a:t>
            </a:r>
            <a:r>
              <a:rPr lang="en-US" sz="2400" smtClean="0"/>
              <a:t>Mining </a:t>
            </a:r>
            <a:br>
              <a:rPr lang="en-US" sz="240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Nov 24, 2010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41416" y="4866378"/>
            <a:ext cx="6702583" cy="1819840"/>
          </a:xfrm>
        </p:spPr>
        <p:txBody>
          <a:bodyPr/>
          <a:lstStyle/>
          <a:p>
            <a:r>
              <a:rPr lang="en-US" dirty="0" smtClean="0"/>
              <a:t>Tim </a:t>
            </a:r>
            <a:r>
              <a:rPr lang="en-US" dirty="0" err="1" smtClean="0"/>
              <a:t>Menzies</a:t>
            </a:r>
            <a:r>
              <a:rPr lang="en-US" dirty="0" smtClean="0"/>
              <a:t>, </a:t>
            </a:r>
          </a:p>
          <a:p>
            <a:r>
              <a:rPr lang="en-US" dirty="0" smtClean="0"/>
              <a:t>WVU, USA,  tim@menzies.us, </a:t>
            </a:r>
            <a:r>
              <a:rPr lang="en-US" dirty="0" smtClean="0">
                <a:solidFill>
                  <a:srgbClr val="0000FF"/>
                </a:solidFill>
              </a:rPr>
              <a:t>http://</a:t>
            </a:r>
            <a:r>
              <a:rPr lang="en-US" dirty="0" err="1" smtClean="0">
                <a:solidFill>
                  <a:srgbClr val="0000FF"/>
                </a:solidFill>
              </a:rPr>
              <a:t>menzies.us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Download: http://unbox.org/wisp/var/</a:t>
            </a:r>
            <a:r>
              <a:rPr lang="en-US" dirty="0" smtClean="0">
                <a:solidFill>
                  <a:srgbClr val="000000"/>
                </a:solidFill>
              </a:rPr>
              <a:t>timm/10/swinburne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" y="5003800"/>
            <a:ext cx="189026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 smtClean="0"/>
              <a:t>Version history</a:t>
            </a:r>
          </a:p>
          <a:p>
            <a:r>
              <a:rPr lang="en-US" sz="1800" dirty="0" smtClean="0"/>
              <a:t>V1:    Aug18 ’10</a:t>
            </a:r>
          </a:p>
          <a:p>
            <a:r>
              <a:rPr lang="en-US" sz="1800" dirty="0" smtClean="0"/>
              <a:t>V1a:  Aug28 ’10</a:t>
            </a:r>
          </a:p>
          <a:p>
            <a:r>
              <a:rPr lang="en-US" sz="1800" dirty="0" smtClean="0"/>
              <a:t>V1b:  Sept02 ’10</a:t>
            </a:r>
          </a:p>
          <a:p>
            <a:r>
              <a:rPr lang="en-US" sz="1800" dirty="0" smtClean="0"/>
              <a:t>V1c:  Sept11’10</a:t>
            </a:r>
          </a:p>
          <a:p>
            <a:r>
              <a:rPr lang="en-US" sz="1800" dirty="0" smtClean="0"/>
              <a:t>V2:    Nov23’10    </a:t>
            </a:r>
            <a:endParaRPr lang="en-US" sz="1800" dirty="0"/>
          </a:p>
        </p:txBody>
      </p:sp>
      <p:pic>
        <p:nvPicPr>
          <p:cNvPr id="3041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7469" y="1422403"/>
            <a:ext cx="5191866" cy="260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</a:t>
            </a:fld>
            <a:endParaRPr kumimoji="0"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3913" y="1134543"/>
            <a:ext cx="6299192" cy="472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“carving” (core operators of DM)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Generality (or not)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Bias (is your friend)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Evaluation (does it really work?)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</a:t>
            </a:fld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540931" y="3369726"/>
            <a:ext cx="6908800" cy="338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Version 1: Aug 18, 2010</a:t>
            </a:r>
          </a:p>
          <a:p>
            <a:pPr lvl="1"/>
            <a:r>
              <a:rPr lang="en-US" sz="2000" dirty="0" smtClean="0"/>
              <a:t>Version 1a:  Aug 28, 2010</a:t>
            </a:r>
          </a:p>
          <a:p>
            <a:pPr lvl="3"/>
            <a:r>
              <a:rPr lang="en-US" dirty="0" smtClean="0"/>
              <a:t>2 more slides on “why empirical SE v2.0”</a:t>
            </a:r>
          </a:p>
          <a:p>
            <a:pPr lvl="1"/>
            <a:r>
              <a:rPr lang="en-US" sz="2000" dirty="0" smtClean="0"/>
              <a:t>Version 1b: Sept 2:  minor edits</a:t>
            </a:r>
          </a:p>
          <a:p>
            <a:pPr lvl="1"/>
            <a:r>
              <a:rPr lang="en-US" sz="2000" dirty="0" smtClean="0"/>
              <a:t>Version 1c: minor edits</a:t>
            </a:r>
          </a:p>
          <a:p>
            <a:pPr lvl="1"/>
            <a:r>
              <a:rPr lang="en-US" sz="2000" dirty="0" smtClean="0"/>
              <a:t>Version 1d: new conclusion</a:t>
            </a:r>
          </a:p>
          <a:p>
            <a:r>
              <a:rPr lang="en-US" sz="2400" dirty="0" smtClean="0"/>
              <a:t>Version 2: Nov 21, 2010</a:t>
            </a:r>
          </a:p>
          <a:p>
            <a:pPr lvl="1"/>
            <a:r>
              <a:rPr lang="en-US" sz="2000" dirty="0" smtClean="0"/>
              <a:t>Shorter version for Swinburne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About the </a:t>
            </a:r>
            <a:br>
              <a:rPr lang="en-US" dirty="0" smtClean="0"/>
            </a:br>
            <a:r>
              <a:rPr lang="en-US" dirty="0" smtClean="0"/>
              <a:t>author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5488" y="2640928"/>
            <a:ext cx="7958512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Dr. Tim </a:t>
            </a:r>
            <a:r>
              <a:rPr lang="en-US" sz="2400" dirty="0" err="1" smtClean="0"/>
              <a:t>Menzies</a:t>
            </a:r>
            <a:r>
              <a:rPr lang="en-US" sz="2400" dirty="0" smtClean="0"/>
              <a:t> (</a:t>
            </a:r>
            <a:r>
              <a:rPr lang="en-US" sz="2400" dirty="0" err="1" smtClean="0"/>
              <a:t>tim@menzies.us</a:t>
            </a:r>
            <a:r>
              <a:rPr lang="en-US" sz="2400" dirty="0" smtClean="0"/>
              <a:t>) has worked on advanced modeling + AI since 1986. </a:t>
            </a:r>
          </a:p>
          <a:p>
            <a:pPr lvl="1"/>
            <a:r>
              <a:rPr lang="en-US" sz="2000" dirty="0" smtClean="0"/>
              <a:t>PhD from Uni. New South Wales, Sydney, Oz</a:t>
            </a:r>
          </a:p>
          <a:p>
            <a:pPr lvl="1"/>
            <a:r>
              <a:rPr lang="en-US" sz="2000" dirty="0" smtClean="0"/>
              <a:t>Assoc/</a:t>
            </a:r>
            <a:r>
              <a:rPr lang="en-US" sz="2000" dirty="0" err="1" smtClean="0"/>
              <a:t>prof</a:t>
            </a:r>
            <a:r>
              <a:rPr lang="en-US" sz="2000" dirty="0" smtClean="0"/>
              <a:t> at WVU CS &amp;EE</a:t>
            </a:r>
          </a:p>
          <a:p>
            <a:r>
              <a:rPr lang="en-US" sz="2400" dirty="0" smtClean="0"/>
              <a:t>Former research chair for NASA</a:t>
            </a:r>
          </a:p>
          <a:p>
            <a:r>
              <a:rPr lang="en-US" sz="2400" dirty="0" smtClean="0"/>
              <a:t> Author of 200 refereed papers: </a:t>
            </a:r>
            <a:r>
              <a:rPr lang="en-US" sz="2400" dirty="0" smtClean="0">
                <a:solidFill>
                  <a:srgbClr val="0000FF"/>
                </a:solidFill>
              </a:rPr>
              <a:t>http://</a:t>
            </a:r>
            <a:r>
              <a:rPr lang="en-US" sz="2400" dirty="0" err="1" smtClean="0">
                <a:solidFill>
                  <a:srgbClr val="0000FF"/>
                </a:solidFill>
              </a:rPr>
              <a:t>menzies.us/papers.php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/>
              <a:t>Co-founder and organizer of the PROMISE conferences on repeatable experiments in SE</a:t>
            </a:r>
          </a:p>
          <a:p>
            <a:r>
              <a:rPr lang="en-US" sz="2400" dirty="0" smtClean="0"/>
              <a:t>For more, see </a:t>
            </a:r>
            <a:r>
              <a:rPr lang="en-US" sz="2400" dirty="0" smtClean="0">
                <a:solidFill>
                  <a:srgbClr val="0000FF"/>
                </a:solidFill>
              </a:rPr>
              <a:t>http://menzies.us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5</a:t>
            </a:fld>
            <a:endParaRPr kumimoji="0" lang="en-US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1823" y="307901"/>
            <a:ext cx="3103572" cy="206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>
          <a:xfrm>
            <a:off x="1435608" y="140169"/>
            <a:ext cx="7498080" cy="1143000"/>
          </a:xfrm>
        </p:spPr>
        <p:txBody>
          <a:bodyPr/>
          <a:lstStyle/>
          <a:p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http://</a:t>
            </a:r>
            <a:r>
              <a:rPr lang="en-US" dirty="0" err="1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promisedata.org</a:t>
            </a:r>
            <a:r>
              <a:rPr lang="en-US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/data</a:t>
            </a:r>
          </a:p>
        </p:txBody>
      </p:sp>
      <p:sp>
        <p:nvSpPr>
          <p:cNvPr id="103428" name="Content Placeholder 4"/>
          <p:cNvSpPr>
            <a:spLocks noGrp="1"/>
          </p:cNvSpPr>
          <p:nvPr>
            <p:ph idx="1"/>
          </p:nvPr>
        </p:nvSpPr>
        <p:spPr>
          <a:xfrm>
            <a:off x="1173855" y="5114320"/>
            <a:ext cx="7772400" cy="741829"/>
          </a:xfrm>
        </p:spPr>
        <p:txBody>
          <a:bodyPr>
            <a:noAutofit/>
          </a:bodyPr>
          <a:lstStyle/>
          <a:p>
            <a:pPr marL="115888" indent="-33338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Repository + annual </a:t>
            </a:r>
            <a:b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conference. </a:t>
            </a:r>
          </a:p>
          <a:p>
            <a:pPr marL="115888" indent="-33338">
              <a:buFontTx/>
              <a:buNone/>
            </a:pPr>
            <a: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See you there?</a:t>
            </a:r>
            <a:br>
              <a:rPr lang="en-US" sz="24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</a:br>
            <a:endParaRPr lang="en-US" sz="24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6</a:t>
            </a:fld>
            <a:endParaRPr kumimoji="0" lang="en-US"/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790" y="1077801"/>
            <a:ext cx="4467191" cy="4041044"/>
          </a:xfrm>
          <a:prstGeom prst="rect">
            <a:avLst/>
          </a:prstGeom>
        </p:spPr>
      </p:pic>
      <p:pic>
        <p:nvPicPr>
          <p:cNvPr id="6" name="Picture 5" descr="Picture 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745" y="2331675"/>
            <a:ext cx="4252116" cy="4547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trend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2844292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Ph.D. students, finishing up their studies, using PROMISE to archive their data</a:t>
            </a:r>
          </a:p>
          <a:p>
            <a:pPr lvl="1"/>
            <a:r>
              <a:rPr lang="en-US" sz="2000" dirty="0" smtClean="0"/>
              <a:t>E.g. 30 new OO data sets from Marian </a:t>
            </a:r>
            <a:r>
              <a:rPr lang="en-US" sz="2000" dirty="0" err="1" smtClean="0"/>
              <a:t>Jureczko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400" dirty="0" smtClean="0"/>
              <a:t>Are you next?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7</a:t>
            </a:fld>
            <a:endParaRPr kumimoji="0" lang="en-US"/>
          </a:p>
        </p:txBody>
      </p:sp>
      <p:pic>
        <p:nvPicPr>
          <p:cNvPr id="8" name="Picture 7" descr="Picture 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566" y="558799"/>
            <a:ext cx="5203834" cy="52874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other view on DM + 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ICSE 2010 Tutorial T18 Tuesday, 4 May 2010 (afternoon) </a:t>
            </a:r>
          </a:p>
          <a:p>
            <a:r>
              <a:rPr lang="en-US" sz="1800" dirty="0" smtClean="0"/>
              <a:t>Mining Software Engineering Data</a:t>
            </a:r>
          </a:p>
          <a:p>
            <a:pPr lvl="1"/>
            <a:r>
              <a:rPr lang="en-US" sz="1800" dirty="0" smtClean="0"/>
              <a:t>Ahmed E. Hassan: Queen's University, Canada</a:t>
            </a:r>
          </a:p>
          <a:p>
            <a:pPr lvl="1"/>
            <a:r>
              <a:rPr lang="en-US" sz="1800" dirty="0" smtClean="0"/>
              <a:t>Tao Xie:  North Carolina State University, USA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>
              <a:hlinkClick r:id="rId2"/>
            </a:endParaRPr>
          </a:p>
          <a:p>
            <a:r>
              <a:rPr lang="en-US" sz="1800" dirty="0" smtClean="0"/>
              <a:t>Tutorial Slides:</a:t>
            </a:r>
          </a:p>
          <a:p>
            <a:pPr lvl="1"/>
            <a:r>
              <a:rPr lang="en-US" sz="1400" dirty="0" smtClean="0">
                <a:solidFill>
                  <a:srgbClr val="0000FF"/>
                </a:solidFill>
              </a:rPr>
              <a:t>https://</a:t>
            </a:r>
            <a:r>
              <a:rPr lang="en-US" sz="1400" dirty="0" err="1" smtClean="0">
                <a:solidFill>
                  <a:srgbClr val="0000FF"/>
                </a:solidFill>
              </a:rPr>
              <a:t>sites.google.com/site/asergrp/dmse</a:t>
            </a:r>
            <a:r>
              <a:rPr lang="en-US" sz="1400" err="1" smtClean="0">
                <a:solidFill>
                  <a:srgbClr val="0000FF"/>
                </a:solidFill>
              </a:rPr>
              <a:t>/</a:t>
            </a:r>
            <a:r>
              <a:rPr lang="en-US" sz="1400" smtClean="0">
                <a:solidFill>
                  <a:srgbClr val="0000FF"/>
                </a:solidFill>
              </a:rPr>
              <a:t>dmse-icse08-tutorial</a:t>
            </a:r>
            <a:r>
              <a:rPr lang="en-US" sz="1400" dirty="0" err="1" smtClean="0">
                <a:solidFill>
                  <a:srgbClr val="0000FF"/>
                </a:solidFill>
              </a:rPr>
              <a:t>.ppt?attredirects</a:t>
            </a:r>
            <a:r>
              <a:rPr lang="en-US" sz="1400" dirty="0" smtClean="0">
                <a:solidFill>
                  <a:srgbClr val="0000FF"/>
                </a:solidFill>
              </a:rPr>
              <a:t>=0</a:t>
            </a:r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8</a:t>
            </a:fld>
            <a:endParaRPr kumimoji="0" lang="en-US"/>
          </a:p>
        </p:txBody>
      </p:sp>
      <p:pic>
        <p:nvPicPr>
          <p:cNvPr id="276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8810" y="2984500"/>
            <a:ext cx="1476196" cy="172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4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5725" y="2999147"/>
            <a:ext cx="2253937" cy="170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 &amp; SE</a:t>
            </a:r>
            <a:br>
              <a:rPr lang="en-US" dirty="0" smtClean="0"/>
            </a:br>
            <a:r>
              <a:rPr lang="en-US" dirty="0" smtClean="0"/>
              <a:t>(overview)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Data “carving” (core operators of DM)</a:t>
            </a:r>
          </a:p>
          <a:p>
            <a:pPr marL="596646" indent="-514350">
              <a:buFont typeface="+mj-lt"/>
              <a:buAutoNum type="arabicPeriod"/>
            </a:pPr>
            <a:endParaRPr lang="en-US" sz="2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Add roller skates to scientific analysis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Always use data mining on SE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</a:t>
            </a:fld>
            <a:endParaRPr kumimoji="0" lang="en-US"/>
          </a:p>
        </p:txBody>
      </p:sp>
      <p:pic>
        <p:nvPicPr>
          <p:cNvPr id="5427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8472" y="2236110"/>
            <a:ext cx="5190595" cy="324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Mining: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Finding patterns in (lots of) data</a:t>
            </a:r>
          </a:p>
          <a:p>
            <a:pPr lvl="1"/>
            <a:r>
              <a:rPr lang="en-US" dirty="0" smtClean="0"/>
              <a:t>Diamonds in the dust</a:t>
            </a:r>
          </a:p>
          <a:p>
            <a:r>
              <a:rPr lang="en-US" dirty="0" smtClean="0"/>
              <a:t>Combines statistics,  AI, visualization, ….</a:t>
            </a:r>
          </a:p>
          <a:p>
            <a:r>
              <a:rPr lang="en-US" dirty="0" smtClean="0"/>
              <a:t>Synonyms</a:t>
            </a:r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Business intelligence</a:t>
            </a:r>
          </a:p>
          <a:p>
            <a:pPr lvl="1"/>
            <a:r>
              <a:rPr lang="en-US" dirty="0" smtClean="0"/>
              <a:t>Predictive analytics</a:t>
            </a:r>
          </a:p>
          <a:p>
            <a:r>
              <a:rPr lang="en-US" dirty="0" smtClean="0"/>
              <a:t>The art of the approximate scalable analysis</a:t>
            </a:r>
          </a:p>
          <a:p>
            <a:pPr lvl="1"/>
            <a:r>
              <a:rPr lang="en-US" dirty="0" smtClean="0"/>
              <a:t>Bigger is better</a:t>
            </a:r>
          </a:p>
          <a:p>
            <a:r>
              <a:rPr lang="en-US" dirty="0" smtClean="0"/>
              <a:t>Used for… anything</a:t>
            </a:r>
          </a:p>
          <a:p>
            <a:pPr lvl="1"/>
            <a:r>
              <a:rPr lang="en-US" dirty="0" smtClean="0"/>
              <a:t>The review of current beliefs </a:t>
            </a:r>
            <a:r>
              <a:rPr lang="en-US" dirty="0" err="1" smtClean="0"/>
              <a:t>w.r.t</a:t>
            </a:r>
            <a:r>
              <a:rPr lang="en-US" dirty="0" smtClean="0"/>
              <a:t>. new data is the hallmark of human rationality. </a:t>
            </a:r>
          </a:p>
          <a:p>
            <a:pPr lvl="1"/>
            <a:r>
              <a:rPr lang="en-US" dirty="0" smtClean="0"/>
              <a:t>It is irrational </a:t>
            </a:r>
            <a:r>
              <a:rPr lang="en-US" u="sng" dirty="0" smtClean="0"/>
              <a:t>NOT </a:t>
            </a:r>
            <a:r>
              <a:rPr lang="en-US" dirty="0" smtClean="0"/>
              <a:t>to data 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One these these things is not like the other</a:t>
            </a:r>
          </a:p>
          <a:p>
            <a:pPr lvl="1"/>
            <a:r>
              <a:rPr lang="en-US" sz="2000" dirty="0" smtClean="0"/>
              <a:t>One was generating by </a:t>
            </a:r>
            <a:r>
              <a:rPr lang="en-US" sz="2000" smtClean="0"/>
              <a:t>selecting “-” </a:t>
            </a:r>
            <a:r>
              <a:rPr lang="en-US" sz="2000" dirty="0" smtClean="0"/>
              <a:t>or “|”</a:t>
            </a:r>
            <a:br>
              <a:rPr lang="en-US" sz="2000" dirty="0" smtClean="0"/>
            </a:br>
            <a:r>
              <a:rPr lang="en-US" sz="2000" dirty="0" smtClean="0"/>
              <a:t>at random, 300 times.</a:t>
            </a:r>
          </a:p>
          <a:p>
            <a:r>
              <a:rPr lang="en-US" sz="2400" dirty="0" smtClean="0"/>
              <a:t>Which one?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</a:t>
            </a:fld>
            <a:endParaRPr kumimoji="0" lang="en-US"/>
          </a:p>
        </p:txBody>
      </p:sp>
      <p:pic>
        <p:nvPicPr>
          <p:cNvPr id="6" name="Picture 5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11" y="3336568"/>
            <a:ext cx="7403723" cy="27594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079" y="1288438"/>
            <a:ext cx="7817024" cy="411480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200" dirty="0" smtClean="0"/>
              <a:t>A little experiment from </a:t>
            </a:r>
            <a:r>
              <a:rPr lang="en-US" sz="2200" dirty="0" smtClean="0">
                <a:solidFill>
                  <a:srgbClr val="0000FF"/>
                </a:solidFill>
              </a:rPr>
              <a:t>http://www.youtube.com/v/vJG698U2Mvo&amp;hl=</a:t>
            </a:r>
            <a:r>
              <a:rPr lang="en-US" sz="2200" dirty="0" err="1" smtClean="0">
                <a:solidFill>
                  <a:srgbClr val="0000FF"/>
                </a:solidFill>
              </a:rPr>
              <a:t>en_US&amp;fs</a:t>
            </a:r>
            <a:r>
              <a:rPr lang="en-US" sz="2200" dirty="0" smtClean="0">
                <a:solidFill>
                  <a:srgbClr val="0000FF"/>
                </a:solidFill>
              </a:rPr>
              <a:t>=1&amp;rel=0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Rules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No one talks for the next 4 minutes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If you know what is about to happen, see (1)</a:t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This is a selective </a:t>
            </a:r>
            <a:br>
              <a:rPr lang="en-US" sz="2200" dirty="0" smtClean="0"/>
            </a:br>
            <a:r>
              <a:rPr lang="en-US" sz="2200" dirty="0" smtClean="0"/>
              <a:t>attention test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Count the number </a:t>
            </a:r>
            <a:br>
              <a:rPr lang="en-US" sz="2200" dirty="0" smtClean="0"/>
            </a:br>
            <a:r>
              <a:rPr lang="en-US" sz="2200" dirty="0" smtClean="0"/>
              <a:t>of times the team</a:t>
            </a:r>
            <a:br>
              <a:rPr lang="en-US" sz="2200" dirty="0" smtClean="0"/>
            </a:br>
            <a:r>
              <a:rPr lang="en-US" sz="2200" dirty="0" smtClean="0"/>
              <a:t>with the white </a:t>
            </a:r>
            <a:br>
              <a:rPr lang="en-US" sz="2200" dirty="0" smtClean="0"/>
            </a:br>
            <a:r>
              <a:rPr lang="en-US" sz="2200" dirty="0" smtClean="0"/>
              <a:t>shirt passes the ball.</a:t>
            </a:r>
          </a:p>
          <a:p>
            <a:pPr>
              <a:spcBef>
                <a:spcPts val="200"/>
              </a:spcBef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</a:t>
            </a:fld>
            <a:endParaRPr kumimoji="0" lang="en-US"/>
          </a:p>
        </p:txBody>
      </p:sp>
      <p:pic>
        <p:nvPicPr>
          <p:cNvPr id="6" name="Picture 5" descr="Picture 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546" y="3764482"/>
            <a:ext cx="4064535" cy="2901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561" y="1511822"/>
            <a:ext cx="7312844" cy="458417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Gill Sans"/>
                <a:cs typeface="Gill Sans"/>
              </a:rPr>
              <a:t>Lesson #1: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Algorithms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they don’t focus on X, they see any Y, at random.</a:t>
            </a:r>
          </a:p>
          <a:p>
            <a:r>
              <a:rPr lang="en-US" sz="2400" dirty="0" smtClean="0">
                <a:latin typeface="Gill Sans"/>
                <a:cs typeface="Gill Sans"/>
              </a:rPr>
              <a:t>Lesson #2: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Humans can be pretty dumb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If </a:t>
            </a:r>
            <a:r>
              <a:rPr lang="en-US" sz="1800" smtClean="0">
                <a:latin typeface="Gill Sans"/>
                <a:cs typeface="Gill Sans"/>
              </a:rPr>
              <a:t>they mono-focus </a:t>
            </a:r>
            <a:r>
              <a:rPr lang="en-US" sz="1800" dirty="0" smtClean="0">
                <a:latin typeface="Gill Sans"/>
                <a:cs typeface="Gill Sans"/>
              </a:rPr>
              <a:t>on X, you can miss Y</a:t>
            </a:r>
          </a:p>
          <a:p>
            <a:r>
              <a:rPr lang="en-US" sz="2200" dirty="0" smtClean="0">
                <a:latin typeface="Gill Sans"/>
                <a:cs typeface="Gill Sans"/>
              </a:rPr>
              <a:t>Maybe, any induction process is a guess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And while guessing can be useful</a:t>
            </a:r>
          </a:p>
          <a:p>
            <a:pPr lvl="1"/>
            <a:r>
              <a:rPr lang="en-US" sz="1800" dirty="0" smtClean="0">
                <a:latin typeface="Gill Sans"/>
                <a:cs typeface="Gill Sans"/>
              </a:rPr>
              <a:t>Guesses can also be wrong</a:t>
            </a:r>
            <a:endParaRPr lang="en-US" sz="18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r>
              <a:rPr lang="en-US" sz="2400" dirty="0" smtClean="0">
                <a:latin typeface="Gill Sans"/>
                <a:cs typeface="Gill Sans"/>
              </a:rPr>
              <a:t>Lets us a create community of agents, </a:t>
            </a:r>
            <a:br>
              <a:rPr lang="en-US" sz="2400" dirty="0" smtClean="0">
                <a:latin typeface="Gill Sans"/>
                <a:cs typeface="Gill Sans"/>
              </a:rPr>
            </a:br>
            <a:r>
              <a:rPr lang="en-US" sz="2400" dirty="0" smtClean="0">
                <a:latin typeface="Gill Sans"/>
                <a:cs typeface="Gill Sans"/>
              </a:rPr>
              <a:t>each with novel insights and limitations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Data miners working with humans</a:t>
            </a:r>
          </a:p>
          <a:p>
            <a:pPr lvl="1"/>
            <a:r>
              <a:rPr lang="en-US" sz="2000" dirty="0" smtClean="0">
                <a:latin typeface="Gill Sans"/>
                <a:cs typeface="Gill Sans"/>
              </a:rPr>
              <a:t>Maybe in combination, we can see more that separately </a:t>
            </a:r>
          </a:p>
          <a:p>
            <a:pPr marL="525780" indent="-342900">
              <a:spcBef>
                <a:spcPct val="20000"/>
              </a:spcBef>
              <a:buFontTx/>
              <a:buChar char="•"/>
            </a:pPr>
            <a:endParaRPr lang="en-US" sz="2400" kern="0" dirty="0" smtClean="0">
              <a:latin typeface="Gill Sans"/>
              <a:ea typeface="ＭＳ Ｐゴシック" pitchFamily="-110" charset="-128"/>
              <a:cs typeface="Gill Sans"/>
            </a:endParaRPr>
          </a:p>
          <a:p>
            <a:pPr lvl="1">
              <a:buNone/>
            </a:pPr>
            <a:endParaRPr lang="en-US" sz="1800" dirty="0" smtClean="0">
              <a:latin typeface="Gill Sans"/>
              <a:cs typeface="Gill Sans"/>
            </a:endParaRPr>
          </a:p>
          <a:p>
            <a:pPr>
              <a:buNone/>
            </a:pPr>
            <a:endParaRPr lang="en-US" sz="2400" dirty="0" smtClean="0">
              <a:latin typeface="Gill Sans"/>
              <a:cs typeface="Gill Sans"/>
            </a:endParaRPr>
          </a:p>
          <a:p>
            <a:pPr lvl="1"/>
            <a:endParaRPr lang="en-US" sz="1800" dirty="0">
              <a:latin typeface="Gill Sans"/>
              <a:cs typeface="Gill San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29881" y="2012656"/>
            <a:ext cx="344204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0" charset="0"/>
              <a:ea typeface="ＭＳ Ｐゴシック" pitchFamily="-110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6645205" y="2950860"/>
            <a:ext cx="2344875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Gill Sans"/>
                <a:cs typeface="Gill Sans"/>
              </a:rPr>
              <a:t>Wikipedia: 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List of cognitive biases</a:t>
            </a:r>
          </a:p>
          <a:p>
            <a:r>
              <a:rPr lang="en-US" sz="1400" dirty="0" smtClean="0">
                <a:solidFill>
                  <a:srgbClr val="0000FF"/>
                </a:solidFill>
                <a:latin typeface="Gill Sans"/>
                <a:cs typeface="Gill Sans"/>
              </a:rPr>
              <a:t>http://en.wikipedia.org/wiki/ </a:t>
            </a:r>
            <a:r>
              <a:rPr lang="en-US" sz="1400" dirty="0" err="1" smtClean="0">
                <a:solidFill>
                  <a:srgbClr val="0000FF"/>
                </a:solidFill>
                <a:latin typeface="Gill Sans"/>
                <a:cs typeface="Gill Sans"/>
              </a:rPr>
              <a:t>List_of_cognitive_biases</a:t>
            </a:r>
            <a:endParaRPr lang="en-US" sz="1400" dirty="0" smtClean="0">
              <a:solidFill>
                <a:srgbClr val="0000FF"/>
              </a:solidFill>
              <a:latin typeface="Gill Sans"/>
              <a:cs typeface="Gill Sans"/>
            </a:endParaRPr>
          </a:p>
          <a:p>
            <a:r>
              <a:rPr lang="en-US" sz="1400" dirty="0" smtClean="0">
                <a:latin typeface="Gill Sans"/>
                <a:cs typeface="Gill Sans"/>
              </a:rPr>
              <a:t>• 38 decision making biases</a:t>
            </a:r>
            <a:br>
              <a:rPr lang="en-US" sz="1400" dirty="0" smtClean="0">
                <a:latin typeface="Gill Sans"/>
                <a:cs typeface="Gill Sans"/>
              </a:rPr>
            </a:br>
            <a:r>
              <a:rPr lang="en-US" sz="1400" dirty="0" smtClean="0">
                <a:latin typeface="Gill Sans"/>
                <a:cs typeface="Gill Sans"/>
              </a:rPr>
              <a:t>• 30 biases in probability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18 social biases,</a:t>
            </a:r>
          </a:p>
          <a:p>
            <a:r>
              <a:rPr lang="en-US" sz="1400" dirty="0" smtClean="0">
                <a:latin typeface="Gill Sans"/>
                <a:cs typeface="Gill Sans"/>
              </a:rPr>
              <a:t>• 10 memory biases</a:t>
            </a:r>
          </a:p>
        </p:txBody>
      </p:sp>
      <p:sp>
        <p:nvSpPr>
          <p:cNvPr id="7" name="Freeform 6"/>
          <p:cNvSpPr/>
          <p:nvPr/>
        </p:nvSpPr>
        <p:spPr>
          <a:xfrm>
            <a:off x="4515168" y="2916463"/>
            <a:ext cx="1988088" cy="412710"/>
          </a:xfrm>
          <a:custGeom>
            <a:avLst/>
            <a:gdLst>
              <a:gd name="connsiteX0" fmla="*/ 0 w 1708866"/>
              <a:gd name="connsiteY0" fmla="*/ 344958 h 344958"/>
              <a:gd name="connsiteX1" fmla="*/ 1050404 w 1708866"/>
              <a:gd name="connsiteY1" fmla="*/ 15680 h 344958"/>
              <a:gd name="connsiteX2" fmla="*/ 1708866 w 1708866"/>
              <a:gd name="connsiteY2" fmla="*/ 250879 h 3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8866" h="344958">
                <a:moveTo>
                  <a:pt x="0" y="344958"/>
                </a:moveTo>
                <a:cubicBezTo>
                  <a:pt x="382796" y="188159"/>
                  <a:pt x="765593" y="31360"/>
                  <a:pt x="1050404" y="15680"/>
                </a:cubicBezTo>
                <a:cubicBezTo>
                  <a:pt x="1335215" y="0"/>
                  <a:pt x="1708866" y="250879"/>
                  <a:pt x="1708866" y="250879"/>
                </a:cubicBezTo>
              </a:path>
            </a:pathLst>
          </a:custGeom>
          <a:ln w="63500"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5279292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Effort estimation</a:t>
            </a:r>
          </a:p>
          <a:p>
            <a:r>
              <a:rPr lang="en-US" dirty="0" smtClean="0"/>
              <a:t>Defect prediction</a:t>
            </a:r>
          </a:p>
          <a:p>
            <a:r>
              <a:rPr lang="en-US" dirty="0" smtClean="0"/>
              <a:t>Optimization of discrete systems</a:t>
            </a:r>
          </a:p>
          <a:p>
            <a:r>
              <a:rPr lang="en-US" dirty="0" smtClean="0"/>
              <a:t>Test case generation</a:t>
            </a:r>
          </a:p>
          <a:p>
            <a:r>
              <a:rPr lang="en-US" dirty="0" smtClean="0"/>
              <a:t>Fault localization</a:t>
            </a:r>
          </a:p>
          <a:p>
            <a:r>
              <a:rPr lang="en-US" dirty="0" smtClean="0"/>
              <a:t>Text mining</a:t>
            </a:r>
          </a:p>
          <a:p>
            <a:r>
              <a:rPr lang="en-US" dirty="0" smtClean="0"/>
              <a:t>Temporal sequence mining</a:t>
            </a:r>
          </a:p>
          <a:p>
            <a:pPr lvl="1"/>
            <a:r>
              <a:rPr lang="en-US" dirty="0" smtClean="0"/>
              <a:t>Learning software processes</a:t>
            </a:r>
          </a:p>
          <a:p>
            <a:pPr lvl="1"/>
            <a:r>
              <a:rPr lang="en-US" dirty="0" smtClean="0"/>
              <a:t>Learning APIs</a:t>
            </a:r>
          </a:p>
          <a:p>
            <a:r>
              <a:rPr lang="en-US" dirty="0" smtClean="0"/>
              <a:t>Etc</a:t>
            </a:r>
          </a:p>
          <a:p>
            <a:r>
              <a:rPr lang="en-US" dirty="0" smtClean="0"/>
              <a:t>Welcome to Empirical SE,  Version 2.0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5279292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Effort estimation</a:t>
            </a:r>
          </a:p>
          <a:p>
            <a:r>
              <a:rPr lang="en-US" dirty="0" smtClean="0"/>
              <a:t>Defect prediction</a:t>
            </a:r>
          </a:p>
          <a:p>
            <a:r>
              <a:rPr lang="en-US" dirty="0" smtClean="0"/>
              <a:t>Optimization of discrete systems</a:t>
            </a:r>
          </a:p>
          <a:p>
            <a:r>
              <a:rPr lang="en-US" dirty="0" smtClean="0"/>
              <a:t>Test case generation</a:t>
            </a:r>
          </a:p>
          <a:p>
            <a:r>
              <a:rPr lang="en-US" dirty="0" smtClean="0"/>
              <a:t>Fault localization</a:t>
            </a:r>
          </a:p>
          <a:p>
            <a:r>
              <a:rPr lang="en-US" dirty="0" smtClean="0"/>
              <a:t>Text mining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Temporal sequence mining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Learning software processes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Learning APIs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Etc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Welcome to Empirical SE,  Version 2.0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17</a:t>
            </a:fld>
            <a:endParaRPr kumimoji="0" lang="en-US"/>
          </a:p>
        </p:txBody>
      </p:sp>
      <p:sp>
        <p:nvSpPr>
          <p:cNvPr id="7" name="Freeform 6"/>
          <p:cNvSpPr/>
          <p:nvPr/>
        </p:nvSpPr>
        <p:spPr>
          <a:xfrm>
            <a:off x="657377" y="1193116"/>
            <a:ext cx="7058020" cy="2925053"/>
          </a:xfrm>
          <a:custGeom>
            <a:avLst/>
            <a:gdLst>
              <a:gd name="connsiteX0" fmla="*/ 4883854 w 7407554"/>
              <a:gd name="connsiteY0" fmla="*/ 320729 h 3197673"/>
              <a:gd name="connsiteX1" fmla="*/ 939572 w 7407554"/>
              <a:gd name="connsiteY1" fmla="*/ 436192 h 3197673"/>
              <a:gd name="connsiteX2" fmla="*/ 997294 w 7407554"/>
              <a:gd name="connsiteY2" fmla="*/ 2937882 h 3197673"/>
              <a:gd name="connsiteX3" fmla="*/ 6923337 w 7407554"/>
              <a:gd name="connsiteY3" fmla="*/ 1994937 h 3197673"/>
              <a:gd name="connsiteX4" fmla="*/ 3902594 w 7407554"/>
              <a:gd name="connsiteY4" fmla="*/ 70560 h 319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7554" h="3197673">
                <a:moveTo>
                  <a:pt x="4883854" y="320729"/>
                </a:moveTo>
                <a:cubicBezTo>
                  <a:pt x="3235593" y="160364"/>
                  <a:pt x="1587332" y="0"/>
                  <a:pt x="939572" y="436192"/>
                </a:cubicBezTo>
                <a:cubicBezTo>
                  <a:pt x="291812" y="872384"/>
                  <a:pt x="0" y="2678091"/>
                  <a:pt x="997294" y="2937882"/>
                </a:cubicBezTo>
                <a:cubicBezTo>
                  <a:pt x="1994588" y="3197673"/>
                  <a:pt x="6439120" y="2472824"/>
                  <a:pt x="6923337" y="1994937"/>
                </a:cubicBezTo>
                <a:cubicBezTo>
                  <a:pt x="7407554" y="1517050"/>
                  <a:pt x="3902594" y="70560"/>
                  <a:pt x="3902594" y="70560"/>
                </a:cubicBezTo>
              </a:path>
            </a:pathLst>
          </a:custGeom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60725" y="2809611"/>
            <a:ext cx="2655179" cy="124649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Data mining applications</a:t>
            </a: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explored by me since 2007.</a:t>
            </a:r>
          </a:p>
          <a:p>
            <a:pPr algn="r"/>
            <a:endParaRPr lang="en-US" sz="1500" dirty="0" smtClean="0">
              <a:solidFill>
                <a:schemeClr val="bg1"/>
              </a:solidFill>
            </a:endParaRP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A career in data mining is a very diverse career, indeed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90998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Application: Effort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964" y="947459"/>
            <a:ext cx="7498080" cy="5133571"/>
          </a:xfrm>
        </p:spPr>
        <p:txBody>
          <a:bodyPr>
            <a:noAutofit/>
          </a:bodyPr>
          <a:lstStyle/>
          <a:p>
            <a:r>
              <a:rPr lang="en-US" sz="2000" dirty="0" smtClean="0"/>
              <a:t>Can we predict development effort (time * staff)?</a:t>
            </a:r>
          </a:p>
          <a:p>
            <a:r>
              <a:rPr lang="en-US" sz="2000" dirty="0" smtClean="0"/>
              <a:t>E.g. using linear regression; effort = a*</a:t>
            </a:r>
            <a:r>
              <a:rPr lang="en-US" sz="2000" dirty="0" err="1" smtClean="0"/>
              <a:t>KLOC</a:t>
            </a:r>
            <a:r>
              <a:rPr lang="en-US" sz="2000" baseline="30000" dirty="0" err="1" smtClean="0"/>
              <a:t>b</a:t>
            </a:r>
            <a:r>
              <a:rPr lang="en-US" sz="2000" dirty="0" smtClean="0"/>
              <a:t> </a:t>
            </a:r>
            <a:r>
              <a:rPr lang="en-US" sz="2000" dirty="0" err="1" smtClean="0"/>
              <a:t>c</a:t>
            </a:r>
            <a:endParaRPr lang="en-US" sz="2000" dirty="0" smtClean="0"/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Boehm, B. W. 1981 Software Engineering Economics</a:t>
            </a:r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Boehm, B. W., Clark, Horowitz, Brown, </a:t>
            </a:r>
            <a:r>
              <a:rPr lang="en-US" sz="1200" dirty="0" err="1" smtClean="0">
                <a:solidFill>
                  <a:srgbClr val="0000FF"/>
                </a:solidFill>
              </a:rPr>
              <a:t>Reifer</a:t>
            </a:r>
            <a:r>
              <a:rPr lang="en-US" sz="1200" dirty="0" smtClean="0">
                <a:solidFill>
                  <a:srgbClr val="0000FF"/>
                </a:solidFill>
              </a:rPr>
              <a:t>, </a:t>
            </a:r>
            <a:r>
              <a:rPr lang="en-US" sz="1200" dirty="0" err="1" smtClean="0">
                <a:solidFill>
                  <a:srgbClr val="0000FF"/>
                </a:solidFill>
              </a:rPr>
              <a:t>Chulani</a:t>
            </a:r>
            <a:r>
              <a:rPr lang="en-US" sz="1200" dirty="0" smtClean="0">
                <a:solidFill>
                  <a:srgbClr val="0000FF"/>
                </a:solidFill>
              </a:rPr>
              <a:t>, </a:t>
            </a:r>
            <a:r>
              <a:rPr lang="en-US" sz="1200" dirty="0" err="1" smtClean="0">
                <a:solidFill>
                  <a:srgbClr val="0000FF"/>
                </a:solidFill>
              </a:rPr>
              <a:t>Madachy</a:t>
            </a:r>
            <a:r>
              <a:rPr lang="en-US" sz="1200" dirty="0" smtClean="0">
                <a:solidFill>
                  <a:srgbClr val="0000FF"/>
                </a:solidFill>
              </a:rPr>
              <a:t>, R., and </a:t>
            </a:r>
            <a:r>
              <a:rPr lang="en-US" sz="1200" dirty="0" err="1" smtClean="0">
                <a:solidFill>
                  <a:srgbClr val="0000FF"/>
                </a:solidFill>
              </a:rPr>
              <a:t>Steece</a:t>
            </a:r>
            <a:r>
              <a:rPr lang="en-US" sz="1200" dirty="0" smtClean="0">
                <a:solidFill>
                  <a:srgbClr val="0000FF"/>
                </a:solidFill>
              </a:rPr>
              <a:t>, B. 2000 Software Cost Estimation with </a:t>
            </a:r>
            <a:r>
              <a:rPr lang="en-US" sz="1200" dirty="0" err="1" smtClean="0">
                <a:solidFill>
                  <a:srgbClr val="0000FF"/>
                </a:solidFill>
              </a:rPr>
              <a:t>Cocomo</a:t>
            </a:r>
            <a:r>
              <a:rPr lang="en-US" sz="1200" dirty="0" smtClean="0">
                <a:solidFill>
                  <a:srgbClr val="0000FF"/>
                </a:solidFill>
              </a:rPr>
              <a:t> II</a:t>
            </a:r>
          </a:p>
          <a:p>
            <a:pPr lvl="1"/>
            <a:r>
              <a:rPr lang="en-US" sz="1200" dirty="0" err="1" smtClean="0">
                <a:solidFill>
                  <a:srgbClr val="0000FF"/>
                </a:solidFill>
              </a:rPr>
              <a:t>Sunita</a:t>
            </a:r>
            <a:r>
              <a:rPr lang="en-US" sz="1200" dirty="0" smtClean="0">
                <a:solidFill>
                  <a:srgbClr val="0000FF"/>
                </a:solidFill>
              </a:rPr>
              <a:t> Chulani, Barry W. Boehm, Bert Steece: Bayesian Analysis of Empirical Software Engineering Cost Models IEEE Trans. Software Eng. 25(4)</a:t>
            </a:r>
            <a:r>
              <a:rPr lang="en-US" sz="1200" smtClean="0">
                <a:solidFill>
                  <a:srgbClr val="0000FF"/>
                </a:solidFill>
              </a:rPr>
              <a:t>: 573-583 </a:t>
            </a:r>
            <a:r>
              <a:rPr lang="en-US" sz="1200" dirty="0" smtClean="0">
                <a:solidFill>
                  <a:srgbClr val="0000FF"/>
                </a:solidFill>
              </a:rPr>
              <a:t>(1999)</a:t>
            </a:r>
          </a:p>
          <a:p>
            <a:r>
              <a:rPr lang="en-US" sz="2000" dirty="0" smtClean="0"/>
              <a:t>E.g. using analogy</a:t>
            </a:r>
          </a:p>
          <a:p>
            <a:pPr lvl="1"/>
            <a:r>
              <a:rPr lang="en-US" sz="1700" dirty="0" smtClean="0"/>
              <a:t>Describe past projects according to N dimensions</a:t>
            </a:r>
          </a:p>
          <a:p>
            <a:pPr lvl="1"/>
            <a:r>
              <a:rPr lang="en-US" sz="1700" dirty="0" smtClean="0"/>
              <a:t>Float all known projects in </a:t>
            </a:r>
            <a:r>
              <a:rPr lang="en-US" sz="1700" smtClean="0"/>
              <a:t>an N-dimensional </a:t>
            </a:r>
            <a:r>
              <a:rPr lang="en-US" sz="1700" dirty="0" smtClean="0"/>
              <a:t>space</a:t>
            </a:r>
          </a:p>
          <a:p>
            <a:pPr lvl="1"/>
            <a:r>
              <a:rPr lang="en-US" sz="1700" dirty="0" smtClean="0"/>
              <a:t>To estimate a project, insert into that space; query its nearest neighbors</a:t>
            </a:r>
          </a:p>
          <a:p>
            <a:pPr lvl="1"/>
            <a:r>
              <a:rPr lang="en-US" sz="1700" dirty="0" smtClean="0"/>
              <a:t>For the classic estimation via analogy, see </a:t>
            </a:r>
          </a:p>
          <a:p>
            <a:pPr lvl="2"/>
            <a:r>
              <a:rPr lang="en-US" sz="1200" dirty="0" smtClean="0">
                <a:solidFill>
                  <a:srgbClr val="0000FF"/>
                </a:solidFill>
              </a:rPr>
              <a:t>Martin J. </a:t>
            </a:r>
            <a:r>
              <a:rPr lang="en-US" sz="1200" dirty="0" err="1" smtClean="0">
                <a:solidFill>
                  <a:srgbClr val="0000FF"/>
                </a:solidFill>
              </a:rPr>
              <a:t>Shepperd</a:t>
            </a:r>
            <a:r>
              <a:rPr lang="en-US" sz="1200" dirty="0" smtClean="0">
                <a:solidFill>
                  <a:srgbClr val="0000FF"/>
                </a:solidFill>
              </a:rPr>
              <a:t>, Chris Schofield: Estimating Software Project Effort Using Analogies IEEE Trans. Software Eng. 23(11)</a:t>
            </a:r>
            <a:r>
              <a:rPr lang="en-US" sz="1200" smtClean="0">
                <a:solidFill>
                  <a:srgbClr val="0000FF"/>
                </a:solidFill>
              </a:rPr>
              <a:t>: 736-743 </a:t>
            </a:r>
            <a:r>
              <a:rPr lang="en-US" sz="1200" dirty="0" smtClean="0">
                <a:solidFill>
                  <a:srgbClr val="0000FF"/>
                </a:solidFill>
              </a:rPr>
              <a:t>(1997)</a:t>
            </a:r>
          </a:p>
          <a:p>
            <a:pPr lvl="1"/>
            <a:r>
              <a:rPr lang="en-US" sz="1700" dirty="0" smtClean="0"/>
              <a:t>For 12,000+ variants to that process, see </a:t>
            </a:r>
          </a:p>
          <a:p>
            <a:pPr lvl="2"/>
            <a:r>
              <a:rPr lang="en-US" sz="1700" dirty="0" smtClean="0"/>
              <a:t>Fig1 of </a:t>
            </a:r>
            <a:r>
              <a:rPr lang="en-US" sz="1700" dirty="0" smtClean="0">
                <a:solidFill>
                  <a:srgbClr val="0000FF"/>
                </a:solidFill>
              </a:rPr>
              <a:t>http://menzies.us/pdf/10stable.pdf</a:t>
            </a:r>
          </a:p>
          <a:p>
            <a:r>
              <a:rPr lang="en-US" sz="2000" dirty="0" smtClean="0"/>
              <a:t>E.g. using other methods:</a:t>
            </a:r>
          </a:p>
          <a:p>
            <a:pPr lvl="1"/>
            <a:r>
              <a:rPr lang="en-US" sz="1700" dirty="0" smtClean="0"/>
              <a:t>See 154 variants in </a:t>
            </a:r>
            <a:r>
              <a:rPr lang="en-US" sz="1700" dirty="0" smtClean="0">
                <a:solidFill>
                  <a:srgbClr val="0000FF"/>
                </a:solidFill>
              </a:rPr>
              <a:t>http://menzies.us/pdf/10stable.pdf</a:t>
            </a:r>
          </a:p>
          <a:p>
            <a:pPr lvl="1">
              <a:buNone/>
            </a:pP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Defect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2931963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Limited QA budgets, can’t check everything.</a:t>
            </a:r>
          </a:p>
          <a:p>
            <a:pPr lvl="1"/>
            <a:r>
              <a:rPr lang="en-US" dirty="0" smtClean="0"/>
              <a:t>Where should we place our inspection effort?</a:t>
            </a:r>
          </a:p>
          <a:p>
            <a:r>
              <a:rPr lang="en-US" dirty="0" smtClean="0"/>
              <a:t>For a review, see Section Two of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http://menzies.us/pdf/10which.pdf</a:t>
            </a:r>
          </a:p>
          <a:p>
            <a:r>
              <a:rPr lang="en-US" dirty="0" smtClean="0"/>
              <a:t>Practical value:</a:t>
            </a:r>
          </a:p>
          <a:p>
            <a:pPr lvl="1"/>
            <a:r>
              <a:rPr lang="en-US" dirty="0" smtClean="0"/>
              <a:t> How to inspect less, and find more bugs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19</a:t>
            </a:fld>
            <a:endParaRPr kumimoji="0" lang="en-US"/>
          </a:p>
        </p:txBody>
      </p:sp>
      <p:pic>
        <p:nvPicPr>
          <p:cNvPr id="5" name="Picture 4" descr="Picture 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774" y="1462528"/>
            <a:ext cx="4185485" cy="4457395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483515" y="2193790"/>
            <a:ext cx="1366068" cy="3059760"/>
          </a:xfrm>
          <a:custGeom>
            <a:avLst/>
            <a:gdLst>
              <a:gd name="connsiteX0" fmla="*/ 38481 w 1366068"/>
              <a:gd name="connsiteY0" fmla="*/ 3059760 h 3059760"/>
              <a:gd name="connsiteX1" fmla="*/ 0 w 1366068"/>
              <a:gd name="connsiteY1" fmla="*/ 2617154 h 3059760"/>
              <a:gd name="connsiteX2" fmla="*/ 134683 w 1366068"/>
              <a:gd name="connsiteY2" fmla="*/ 2443960 h 3059760"/>
              <a:gd name="connsiteX3" fmla="*/ 250125 w 1366068"/>
              <a:gd name="connsiteY3" fmla="*/ 2193790 h 3059760"/>
              <a:gd name="connsiteX4" fmla="*/ 307846 w 1366068"/>
              <a:gd name="connsiteY4" fmla="*/ 1982109 h 3059760"/>
              <a:gd name="connsiteX5" fmla="*/ 307846 w 1366068"/>
              <a:gd name="connsiteY5" fmla="*/ 1481771 h 3059760"/>
              <a:gd name="connsiteX6" fmla="*/ 500250 w 1366068"/>
              <a:gd name="connsiteY6" fmla="*/ 1481771 h 3059760"/>
              <a:gd name="connsiteX7" fmla="*/ 500250 w 1366068"/>
              <a:gd name="connsiteY7" fmla="*/ 1096895 h 3059760"/>
              <a:gd name="connsiteX8" fmla="*/ 615693 w 1366068"/>
              <a:gd name="connsiteY8" fmla="*/ 808239 h 3059760"/>
              <a:gd name="connsiteX9" fmla="*/ 769616 w 1366068"/>
              <a:gd name="connsiteY9" fmla="*/ 635045 h 3059760"/>
              <a:gd name="connsiteX10" fmla="*/ 885058 w 1366068"/>
              <a:gd name="connsiteY10" fmla="*/ 461851 h 3059760"/>
              <a:gd name="connsiteX11" fmla="*/ 1077462 w 1366068"/>
              <a:gd name="connsiteY11" fmla="*/ 307901 h 3059760"/>
              <a:gd name="connsiteX12" fmla="*/ 1154424 w 1366068"/>
              <a:gd name="connsiteY12" fmla="*/ 153950 h 3059760"/>
              <a:gd name="connsiteX13" fmla="*/ 1308347 w 1366068"/>
              <a:gd name="connsiteY13" fmla="*/ 153950 h 3059760"/>
              <a:gd name="connsiteX14" fmla="*/ 1366068 w 1366068"/>
              <a:gd name="connsiteY14" fmla="*/ 0 h 3059760"/>
              <a:gd name="connsiteX15" fmla="*/ 1366068 w 1366068"/>
              <a:gd name="connsiteY15" fmla="*/ 0 h 305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66068" h="3059760">
                <a:moveTo>
                  <a:pt x="38481" y="3059760"/>
                </a:moveTo>
                <a:cubicBezTo>
                  <a:pt x="18862" y="2588847"/>
                  <a:pt x="128182" y="2488945"/>
                  <a:pt x="0" y="2617154"/>
                </a:cubicBezTo>
                <a:cubicBezTo>
                  <a:pt x="118999" y="2438623"/>
                  <a:pt x="46061" y="2443960"/>
                  <a:pt x="134683" y="2443960"/>
                </a:cubicBezTo>
                <a:cubicBezTo>
                  <a:pt x="233187" y="2187804"/>
                  <a:pt x="141542" y="2193790"/>
                  <a:pt x="250125" y="2193790"/>
                </a:cubicBezTo>
                <a:lnTo>
                  <a:pt x="307846" y="1982109"/>
                </a:lnTo>
                <a:lnTo>
                  <a:pt x="307846" y="1481771"/>
                </a:lnTo>
                <a:lnTo>
                  <a:pt x="500250" y="1481771"/>
                </a:lnTo>
                <a:lnTo>
                  <a:pt x="500250" y="1096895"/>
                </a:lnTo>
                <a:lnTo>
                  <a:pt x="615693" y="808239"/>
                </a:lnTo>
                <a:lnTo>
                  <a:pt x="769616" y="635045"/>
                </a:lnTo>
                <a:cubicBezTo>
                  <a:pt x="888906" y="475963"/>
                  <a:pt x="885058" y="545237"/>
                  <a:pt x="885058" y="461851"/>
                </a:cubicBezTo>
                <a:lnTo>
                  <a:pt x="1077462" y="307901"/>
                </a:lnTo>
                <a:cubicBezTo>
                  <a:pt x="1157606" y="167624"/>
                  <a:pt x="1154424" y="224908"/>
                  <a:pt x="1154424" y="153950"/>
                </a:cubicBezTo>
                <a:lnTo>
                  <a:pt x="1308347" y="153950"/>
                </a:lnTo>
                <a:lnTo>
                  <a:pt x="1366068" y="0"/>
                </a:lnTo>
                <a:lnTo>
                  <a:pt x="1366068" y="0"/>
                </a:lnTo>
              </a:path>
            </a:pathLst>
          </a:custGeom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5" name="Rectangle 2"/>
          <p:cNvSpPr>
            <a:spLocks noGrp="1" noChangeArrowheads="1"/>
          </p:cNvSpPr>
          <p:nvPr>
            <p:ph type="title"/>
          </p:nvPr>
        </p:nvSpPr>
        <p:spPr>
          <a:xfrm>
            <a:off x="1122947" y="350414"/>
            <a:ext cx="770021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Application: </a:t>
            </a:r>
            <a:br>
              <a:rPr lang="en-US" dirty="0" smtClean="0"/>
            </a:br>
            <a:r>
              <a:rPr lang="en-US" dirty="0" smtClean="0"/>
              <a:t>Optimizations of discrete  systems</a:t>
            </a:r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33127" name="Text Box 6"/>
          <p:cNvSpPr txBox="1">
            <a:spLocks noChangeArrowheads="1"/>
          </p:cNvSpPr>
          <p:nvPr/>
        </p:nvSpPr>
        <p:spPr bwMode="auto">
          <a:xfrm>
            <a:off x="1128821" y="2010371"/>
            <a:ext cx="383520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30188" indent="-230188">
              <a:buFont typeface="Arial"/>
              <a:buChar char="•"/>
            </a:pPr>
            <a:r>
              <a:rPr lang="en-US" sz="1800" dirty="0" smtClean="0"/>
              <a:t>Standard numeric optimizers assume continuous, possibly even linear, equations</a:t>
            </a:r>
            <a:br>
              <a:rPr lang="en-US" sz="1800" dirty="0" smtClean="0"/>
            </a:br>
            <a:endParaRPr lang="en-US" sz="1800" dirty="0" smtClean="0"/>
          </a:p>
          <a:p>
            <a:pPr marL="230188" indent="-230188">
              <a:buFont typeface="Arial"/>
              <a:buChar char="•"/>
            </a:pPr>
            <a:r>
              <a:rPr lang="en-US" sz="1800" dirty="0" smtClean="0"/>
              <a:t>Data miners much happier to work in discrete spaces.</a:t>
            </a:r>
            <a:br>
              <a:rPr lang="en-US" sz="1800" dirty="0" smtClean="0"/>
            </a:br>
            <a:endParaRPr lang="en-US" sz="1800" dirty="0" smtClean="0"/>
          </a:p>
          <a:p>
            <a:pPr marL="230188" indent="-230188">
              <a:buFont typeface="Arial"/>
              <a:buChar char="•"/>
            </a:pPr>
            <a:r>
              <a:rPr lang="en-US" sz="1800" dirty="0" smtClean="0"/>
              <a:t>What factors predict for landing closest to the target? 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smtClean="0"/>
              <a:t>State-of-the-art </a:t>
            </a:r>
            <a:r>
              <a:rPr lang="en-US" sz="1800" dirty="0" smtClean="0"/>
              <a:t>optimizer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dirty="0" smtClean="0"/>
              <a:t>Simulated annealing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dirty="0" smtClean="0"/>
              <a:t>the TAR3 data miner </a:t>
            </a:r>
          </a:p>
          <a:p>
            <a:pPr marL="687388" lvl="2" indent="-230188">
              <a:buFont typeface="Arial"/>
              <a:buChar char="•"/>
            </a:pPr>
            <a:r>
              <a:rPr lang="en-US" sz="1800" dirty="0" smtClean="0"/>
              <a:t>TAR3 45  times faster, found better solutions</a:t>
            </a: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276883" y="6180970"/>
            <a:ext cx="35060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http://menzies.us/pdf/10keys.pdf</a:t>
            </a:r>
            <a:endParaRPr lang="en-US" sz="1800" dirty="0">
              <a:solidFill>
                <a:srgbClr val="0000FF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8633" y="1827950"/>
            <a:ext cx="3182937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 descr="Picture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3745" y="3964219"/>
            <a:ext cx="3128963" cy="2530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Test Case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050" y="1404796"/>
            <a:ext cx="4663591" cy="5176575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/>
              <a:t>NIGHTHAWK: A genetic algorithm that mutates sequences of method calls in order to maximize code coverage.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RELIEF: a data mining technique to find “interesting features”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Same attribute same values in all classes?</a:t>
            </a:r>
          </a:p>
          <a:p>
            <a:pPr lvl="3">
              <a:spcBef>
                <a:spcPts val="200"/>
              </a:spcBef>
            </a:pPr>
            <a:r>
              <a:rPr lang="en-US" sz="1800" dirty="0" smtClean="0"/>
              <a:t>Boring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Same Attribute, different values in different classes?</a:t>
            </a:r>
          </a:p>
          <a:p>
            <a:pPr lvl="3">
              <a:spcBef>
                <a:spcPts val="200"/>
              </a:spcBef>
            </a:pPr>
            <a:r>
              <a:rPr lang="en-US" sz="1800" dirty="0" smtClean="0"/>
              <a:t>Interesting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RELIEF  found that 90% of </a:t>
            </a:r>
            <a:r>
              <a:rPr lang="en-US" sz="1800" dirty="0" err="1" smtClean="0"/>
              <a:t>NIGHTHAWK’s</a:t>
            </a:r>
            <a:r>
              <a:rPr lang="en-US" sz="1800" dirty="0" smtClean="0"/>
              <a:t> </a:t>
            </a:r>
            <a:r>
              <a:rPr lang="en-US" sz="1800" dirty="0" err="1" smtClean="0"/>
              <a:t>mutators</a:t>
            </a:r>
            <a:r>
              <a:rPr lang="en-US" sz="1800" dirty="0" smtClean="0"/>
              <a:t> were “boring”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Order of magnitude speed up in test generation</a:t>
            </a:r>
          </a:p>
          <a:p>
            <a:r>
              <a:rPr lang="en-US" sz="1200" dirty="0" smtClean="0">
                <a:solidFill>
                  <a:srgbClr val="0000FF"/>
                </a:solidFill>
              </a:rPr>
              <a:t>James H. Andrews, Tim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Felix C.H. Li, "Genetic Algorithms for Randomized Unit Testing," IEEE Transactions on Software Engineering, 25 Mar. 2010.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21</a:t>
            </a:fld>
            <a:endParaRPr kumimoji="0" lang="en-US"/>
          </a:p>
        </p:txBody>
      </p:sp>
      <p:pic>
        <p:nvPicPr>
          <p:cNvPr id="5" name="Picture 4" descr="Picture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1213" y="1343188"/>
            <a:ext cx="3176587" cy="2500313"/>
          </a:xfrm>
          <a:prstGeom prst="rect">
            <a:avLst/>
          </a:prstGeom>
          <a:noFill/>
        </p:spPr>
      </p:pic>
      <p:pic>
        <p:nvPicPr>
          <p:cNvPr id="7" name="Picture 6" descr="Picture 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772" y="4021950"/>
            <a:ext cx="3436219" cy="2563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Application: Fault Localization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049" y="1404796"/>
            <a:ext cx="7838257" cy="517657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100,000 JAVA methods</a:t>
            </a:r>
          </a:p>
          <a:p>
            <a:pPr lvl="1"/>
            <a:r>
              <a:rPr lang="en-US" sz="2000" dirty="0" smtClean="0"/>
              <a:t>In a matrix T*D</a:t>
            </a:r>
          </a:p>
          <a:p>
            <a:pPr lvl="1"/>
            <a:r>
              <a:rPr lang="en-US" sz="2000" dirty="0" smtClean="0"/>
              <a:t>T = “terms” = all the method calls in each method</a:t>
            </a:r>
          </a:p>
          <a:p>
            <a:pPr lvl="1"/>
            <a:r>
              <a:rPr lang="en-US" sz="2000" dirty="0" smtClean="0"/>
              <a:t>D = “documents” = all the methods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Bug report </a:t>
            </a:r>
          </a:p>
          <a:p>
            <a:pPr lvl="1"/>
            <a:r>
              <a:rPr lang="en-US" sz="2000" dirty="0" smtClean="0"/>
              <a:t>Replace text with just the method calls it mentions</a:t>
            </a:r>
          </a:p>
          <a:p>
            <a:pPr lvl="1"/>
            <a:r>
              <a:rPr lang="en-US" sz="2000" dirty="0" smtClean="0"/>
              <a:t>Add edited report as row </a:t>
            </a:r>
            <a:r>
              <a:rPr lang="en-US" sz="2000" dirty="0" err="1" smtClean="0"/>
              <a:t>D+one</a:t>
            </a:r>
            <a:r>
              <a:rPr lang="en-US" sz="2000" dirty="0" smtClean="0"/>
              <a:t>  in the matrix</a:t>
            </a:r>
          </a:p>
          <a:p>
            <a:pPr lvl="1"/>
            <a:r>
              <a:rPr lang="en-US" sz="2000" dirty="0" smtClean="0"/>
              <a:t>Compute similarity of </a:t>
            </a:r>
            <a:r>
              <a:rPr lang="en-US" sz="2000" dirty="0" err="1" smtClean="0"/>
              <a:t>D+one</a:t>
            </a:r>
            <a:r>
              <a:rPr lang="en-US" sz="2000" dirty="0" smtClean="0"/>
              <a:t> to other rows  (cosine similarity)</a:t>
            </a:r>
          </a:p>
          <a:p>
            <a:pPr lvl="1"/>
            <a:r>
              <a:rPr lang="en-US" sz="2000" dirty="0" smtClean="0"/>
              <a:t>The actual buggy method is in the closest 100 methods</a:t>
            </a:r>
          </a:p>
          <a:p>
            <a:pPr lvl="1"/>
            <a:r>
              <a:rPr lang="en-US" sz="2000" dirty="0" smtClean="0"/>
              <a:t>Use relevancy feedback to narrow down the search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1400" dirty="0" smtClean="0">
                <a:solidFill>
                  <a:srgbClr val="0000FF"/>
                </a:solidFill>
              </a:rPr>
              <a:t>Gregory Gay, Sonia Haiduc, Andrian Marcus Tim Menzies: On the use of relevance feedback </a:t>
            </a:r>
            <a:r>
              <a:rPr lang="en-US" sz="1400" smtClean="0">
                <a:solidFill>
                  <a:srgbClr val="0000FF"/>
                </a:solidFill>
              </a:rPr>
              <a:t>in IR-based </a:t>
            </a:r>
            <a:r>
              <a:rPr lang="en-US" sz="1400" dirty="0" smtClean="0">
                <a:solidFill>
                  <a:srgbClr val="0000FF"/>
                </a:solidFill>
              </a:rPr>
              <a:t>concept location ICSM 2009</a:t>
            </a:r>
            <a:r>
              <a:rPr lang="en-US" sz="1400" smtClean="0">
                <a:solidFill>
                  <a:srgbClr val="0000FF"/>
                </a:solidFill>
              </a:rPr>
              <a:t>: 351-360</a:t>
            </a:r>
            <a:endParaRPr lang="en-US" sz="1400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80% of data in organizations is unstructured</a:t>
            </a:r>
          </a:p>
          <a:p>
            <a:pPr lvl="1"/>
            <a:r>
              <a:rPr lang="en-US" dirty="0" smtClean="0"/>
              <a:t>Not in databases, or XML schemas</a:t>
            </a:r>
          </a:p>
          <a:p>
            <a:pPr lvl="1"/>
            <a:r>
              <a:rPr lang="en-US" dirty="0" smtClean="0"/>
              <a:t>But in the natural language of (say) Word documents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Given enough of these seemingly unstructured documents, structures can be discovered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E.g. </a:t>
            </a:r>
          </a:p>
          <a:p>
            <a:pPr lvl="1"/>
            <a:r>
              <a:rPr lang="en-US" dirty="0" smtClean="0"/>
              <a:t>Thousands of natural language bug reports from NASA</a:t>
            </a:r>
          </a:p>
          <a:p>
            <a:pPr lvl="1"/>
            <a:r>
              <a:rPr lang="en-US" dirty="0" smtClean="0"/>
              <a:t>Used “feature reduction” to find the top 100 most important words</a:t>
            </a:r>
          </a:p>
          <a:p>
            <a:pPr lvl="1"/>
            <a:r>
              <a:rPr lang="en-US" dirty="0" smtClean="0"/>
              <a:t>Used standard data mining to learn predictors for defect severity from </a:t>
            </a:r>
            <a:r>
              <a:rPr lang="en-US" smtClean="0"/>
              <a:t>that top-100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Tim </a:t>
            </a:r>
            <a:r>
              <a:rPr lang="en-US" dirty="0" err="1" smtClean="0">
                <a:solidFill>
                  <a:srgbClr val="0000FF"/>
                </a:solidFill>
              </a:rPr>
              <a:t>Menzies</a:t>
            </a:r>
            <a:r>
              <a:rPr lang="en-US" dirty="0" smtClean="0">
                <a:solidFill>
                  <a:srgbClr val="0000FF"/>
                </a:solidFill>
              </a:rPr>
              <a:t>,  </a:t>
            </a:r>
            <a:r>
              <a:rPr lang="en-US" dirty="0" err="1" smtClean="0">
                <a:solidFill>
                  <a:srgbClr val="0000FF"/>
                </a:solidFill>
              </a:rPr>
              <a:t>Andrian</a:t>
            </a:r>
            <a:r>
              <a:rPr lang="en-US" dirty="0" smtClean="0">
                <a:solidFill>
                  <a:srgbClr val="0000FF"/>
                </a:solidFill>
              </a:rPr>
              <a:t> Marcus: Automated severity assessment of software defect reports. ICSM 2008</a:t>
            </a:r>
            <a:r>
              <a:rPr lang="en-US" smtClean="0">
                <a:solidFill>
                  <a:srgbClr val="0000FF"/>
                </a:solidFill>
              </a:rPr>
              <a:t>: 346-355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</a:t>
            </a:r>
            <a:br>
              <a:rPr lang="en-US" dirty="0" smtClean="0"/>
            </a:br>
            <a:r>
              <a:rPr lang="en-US" dirty="0" smtClean="0"/>
              <a:t>Temporal Sequence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368" y="1640240"/>
            <a:ext cx="7498080" cy="480060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200" dirty="0" smtClean="0"/>
              <a:t>Learning software process descriptions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No more prescriptions of what we think goes on inside software projects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Lets look at see at what actually happens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 Li, </a:t>
            </a:r>
            <a:r>
              <a:rPr lang="en-US" sz="1200" dirty="0" err="1" smtClean="0">
                <a:solidFill>
                  <a:srgbClr val="0000FF"/>
                </a:solidFill>
              </a:rPr>
              <a:t>Mingshu</a:t>
            </a:r>
            <a:r>
              <a:rPr lang="en-US" sz="1200" dirty="0" smtClean="0">
                <a:solidFill>
                  <a:srgbClr val="0000FF"/>
                </a:solidFill>
              </a:rPr>
              <a:t> and Boehm, Barry and </a:t>
            </a:r>
            <a:r>
              <a:rPr lang="en-US" sz="1200" dirty="0" err="1" smtClean="0">
                <a:solidFill>
                  <a:srgbClr val="0000FF"/>
                </a:solidFill>
              </a:rPr>
              <a:t>Osterweil</a:t>
            </a:r>
            <a:r>
              <a:rPr lang="en-US" sz="1200" dirty="0" smtClean="0">
                <a:solidFill>
                  <a:srgbClr val="0000FF"/>
                </a:solidFill>
              </a:rPr>
              <a:t>, Leon and  Jensen, Chris and  </a:t>
            </a:r>
            <a:r>
              <a:rPr lang="en-US" sz="1200" dirty="0" err="1" smtClean="0">
                <a:solidFill>
                  <a:srgbClr val="0000FF"/>
                </a:solidFill>
              </a:rPr>
              <a:t>Scacchi</a:t>
            </a:r>
            <a:r>
              <a:rPr lang="en-US" sz="1200" dirty="0" smtClean="0">
                <a:solidFill>
                  <a:srgbClr val="0000FF"/>
                </a:solidFill>
              </a:rPr>
              <a:t>, Walt “Experiences in Discovering, Modeling, and Reenacting Open Source Software Development Processes”, Unifying the Software Process Spectrum, Lecture Notes in Computer Science,  2006, page 449 to  462</a:t>
            </a:r>
          </a:p>
          <a:p>
            <a:pPr>
              <a:spcBef>
                <a:spcPts val="200"/>
              </a:spcBef>
            </a:pPr>
            <a:r>
              <a:rPr lang="en-US" sz="2200" dirty="0" smtClean="0"/>
              <a:t>Learning APIs from method sequence calls</a:t>
            </a:r>
          </a:p>
          <a:p>
            <a:pPr lvl="1">
              <a:spcBef>
                <a:spcPts val="20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Tao </a:t>
            </a:r>
            <a:r>
              <a:rPr lang="en-US" sz="1200" dirty="0" err="1" smtClean="0">
                <a:solidFill>
                  <a:srgbClr val="0000FF"/>
                </a:solidFill>
              </a:rPr>
              <a:t>Xie</a:t>
            </a:r>
            <a:r>
              <a:rPr lang="en-US" sz="1200" dirty="0" smtClean="0">
                <a:solidFill>
                  <a:srgbClr val="0000FF"/>
                </a:solidFill>
              </a:rPr>
              <a:t> and </a:t>
            </a:r>
            <a:r>
              <a:rPr lang="en-US" sz="1200" dirty="0" err="1" smtClean="0">
                <a:solidFill>
                  <a:srgbClr val="0000FF"/>
                </a:solidFill>
              </a:rPr>
              <a:t>Jian</a:t>
            </a:r>
            <a:r>
              <a:rPr lang="en-US" sz="1200" dirty="0" smtClean="0">
                <a:solidFill>
                  <a:srgbClr val="0000FF"/>
                </a:solidFill>
              </a:rPr>
              <a:t> Pei. MAPO: Mining API Usages from Open Source Repositories. In </a:t>
            </a:r>
            <a:r>
              <a:rPr lang="en-US" sz="1200" i="1" dirty="0" smtClean="0">
                <a:solidFill>
                  <a:srgbClr val="0000FF"/>
                </a:solidFill>
              </a:rPr>
              <a:t>Proceedings of the 3rd International Workshop on Mining Software Repositories (MSR 2006), Shanghai, China, pp</a:t>
            </a:r>
            <a:r>
              <a:rPr lang="en-US" sz="1200" i="1" smtClean="0">
                <a:solidFill>
                  <a:srgbClr val="0000FF"/>
                </a:solidFill>
              </a:rPr>
              <a:t>. 54-57</a:t>
            </a:r>
            <a:r>
              <a:rPr lang="en-US" sz="1200" i="1" dirty="0" smtClean="0">
                <a:solidFill>
                  <a:srgbClr val="0000FF"/>
                </a:solidFill>
              </a:rPr>
              <a:t>, May 2006</a:t>
            </a:r>
          </a:p>
          <a:p>
            <a:pPr>
              <a:spcBef>
                <a:spcPts val="200"/>
              </a:spcBef>
            </a:pPr>
            <a:r>
              <a:rPr lang="en-US" sz="2200" dirty="0" smtClean="0"/>
              <a:t>Learning patches from method sequence calls</a:t>
            </a:r>
            <a:endParaRPr lang="en-US" sz="1200" i="1" dirty="0" smtClean="0"/>
          </a:p>
          <a:p>
            <a:pPr lvl="1">
              <a:spcBef>
                <a:spcPts val="200"/>
              </a:spcBef>
            </a:pPr>
            <a:r>
              <a:rPr lang="en-US" sz="1200" dirty="0" smtClean="0">
                <a:solidFill>
                  <a:srgbClr val="0000FF"/>
                </a:solidFill>
              </a:rPr>
              <a:t> Suresh </a:t>
            </a:r>
            <a:r>
              <a:rPr lang="en-US" sz="1200" dirty="0" err="1" smtClean="0">
                <a:solidFill>
                  <a:srgbClr val="0000FF"/>
                </a:solidFill>
              </a:rPr>
              <a:t>Thummalapenta</a:t>
            </a:r>
            <a:r>
              <a:rPr lang="en-US" sz="1200" dirty="0" smtClean="0">
                <a:solidFill>
                  <a:srgbClr val="0000FF"/>
                </a:solidFill>
              </a:rPr>
              <a:t> and Tao </a:t>
            </a:r>
            <a:r>
              <a:rPr lang="en-US" sz="1200" dirty="0" err="1" smtClean="0">
                <a:solidFill>
                  <a:srgbClr val="0000FF"/>
                </a:solidFill>
              </a:rPr>
              <a:t>Xie</a:t>
            </a:r>
            <a:r>
              <a:rPr lang="en-US" sz="1200" dirty="0" smtClean="0">
                <a:solidFill>
                  <a:srgbClr val="0000FF"/>
                </a:solidFill>
              </a:rPr>
              <a:t>. </a:t>
            </a:r>
            <a:r>
              <a:rPr lang="en-US" sz="1200" smtClean="0">
                <a:solidFill>
                  <a:srgbClr val="0000FF"/>
                </a:solidFill>
              </a:rPr>
              <a:t>Mining exception-handling </a:t>
            </a:r>
            <a:r>
              <a:rPr lang="en-US" sz="1200" dirty="0" smtClean="0">
                <a:solidFill>
                  <a:srgbClr val="0000FF"/>
                </a:solidFill>
              </a:rPr>
              <a:t>rules as sequence association rules. In ICSE ’09: Proceedings of the 31st International Conference on Software Engineering, pages 496– 506, Washington, DC, USA, 2009. IEEE Computer Society. </a:t>
            </a:r>
            <a:endParaRPr lang="en-US" sz="1200" i="1" dirty="0" smtClean="0">
              <a:solidFill>
                <a:srgbClr val="0000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2000" dirty="0" smtClean="0"/>
              <a:t>Obtaining sequence miners: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https://illimine.cs.uiuc.edu/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Another tool set is at </a:t>
            </a:r>
            <a:r>
              <a:rPr lang="en-US" sz="1800" dirty="0" smtClean="0">
                <a:solidFill>
                  <a:srgbClr val="0000FF"/>
                </a:solidFill>
              </a:rPr>
              <a:t>http:/</a:t>
            </a:r>
            <a:r>
              <a:rPr lang="en-US" sz="1800" smtClean="0">
                <a:solidFill>
                  <a:srgbClr val="0000FF"/>
                </a:solidFill>
              </a:rPr>
              <a:t>/himalaya-tools</a:t>
            </a:r>
            <a:r>
              <a:rPr lang="en-US" sz="1800" dirty="0" err="1" smtClean="0">
                <a:solidFill>
                  <a:srgbClr val="0000FF"/>
                </a:solidFill>
              </a:rPr>
              <a:t>.sourceforge.net</a:t>
            </a:r>
            <a:r>
              <a:rPr lang="en-US" sz="1800" dirty="0" smtClean="0">
                <a:solidFill>
                  <a:srgbClr val="0000FF"/>
                </a:solidFill>
              </a:rPr>
              <a:t>/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See more tools at </a:t>
            </a:r>
            <a:r>
              <a:rPr lang="en-US" sz="1800" dirty="0" smtClean="0">
                <a:solidFill>
                  <a:srgbClr val="0000FF"/>
                </a:solidFill>
              </a:rPr>
              <a:t>https://sites.google.com/site/asergrp/dmse/resources</a:t>
            </a:r>
          </a:p>
          <a:p>
            <a:pPr lvl="1">
              <a:spcBef>
                <a:spcPts val="200"/>
              </a:spcBef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24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etc etc etc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mining + SE a very active area</a:t>
            </a:r>
          </a:p>
          <a:p>
            <a:pPr lvl="1"/>
            <a:r>
              <a:rPr lang="en-US" dirty="0" smtClean="0"/>
              <a:t>PROMISE conference</a:t>
            </a:r>
          </a:p>
          <a:p>
            <a:pPr lvl="1"/>
            <a:r>
              <a:rPr lang="en-US" dirty="0" smtClean="0"/>
              <a:t>Mining Software Repository conference</a:t>
            </a:r>
          </a:p>
          <a:p>
            <a:r>
              <a:rPr lang="en-US" dirty="0" smtClean="0"/>
              <a:t>See also</a:t>
            </a:r>
          </a:p>
          <a:p>
            <a:pPr lvl="1"/>
            <a:r>
              <a:rPr lang="en-US" dirty="0" smtClean="0"/>
              <a:t>ESEM conference</a:t>
            </a:r>
          </a:p>
          <a:p>
            <a:pPr lvl="1"/>
            <a:r>
              <a:rPr lang="en-US" smtClean="0"/>
              <a:t>Search-based </a:t>
            </a:r>
            <a:r>
              <a:rPr lang="en-US" dirty="0" smtClean="0"/>
              <a:t>software engineering</a:t>
            </a:r>
          </a:p>
          <a:p>
            <a:r>
              <a:rPr lang="en-US" dirty="0" smtClean="0"/>
              <a:t>Hint: to get ahead of the curve…</a:t>
            </a:r>
          </a:p>
          <a:p>
            <a:pPr lvl="1"/>
            <a:r>
              <a:rPr lang="en-US" dirty="0" smtClean="0"/>
              <a:t>… learn sequence mining</a:t>
            </a:r>
          </a:p>
          <a:p>
            <a:r>
              <a:rPr lang="en-US" dirty="0" smtClean="0"/>
              <a:t>Welcome to Empirical SE,  version 2.0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 SE, Version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/>
              <a:t>Open Science movement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Open Data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Everyone places their </a:t>
            </a:r>
            <a:r>
              <a:rPr lang="en-US" sz="1800" smtClean="0"/>
              <a:t>data on-line</a:t>
            </a:r>
            <a:r>
              <a:rPr lang="en-US" sz="1800" dirty="0" smtClean="0"/>
              <a:t>, all the time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Open Access publishing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Death </a:t>
            </a:r>
            <a:r>
              <a:rPr lang="en-US" sz="1800" smtClean="0"/>
              <a:t>to subscription-based </a:t>
            </a:r>
            <a:r>
              <a:rPr lang="en-US" sz="1800" dirty="0" smtClean="0"/>
              <a:t>services</a:t>
            </a:r>
          </a:p>
          <a:p>
            <a:pPr>
              <a:spcBef>
                <a:spcPts val="200"/>
              </a:spcBef>
            </a:pPr>
            <a:r>
              <a:rPr lang="en-US" sz="1800" dirty="0" err="1" smtClean="0">
                <a:solidFill>
                  <a:srgbClr val="0000FF"/>
                </a:solidFill>
              </a:rPr>
              <a:t>Shneiderman</a:t>
            </a:r>
            <a:r>
              <a:rPr lang="en-US" sz="1800" dirty="0" smtClean="0">
                <a:solidFill>
                  <a:srgbClr val="0000FF"/>
                </a:solidFill>
              </a:rPr>
              <a:t>, B. (2008) "Science 2.0" Science 319(5868)</a:t>
            </a:r>
            <a:r>
              <a:rPr lang="en-US" sz="1800" smtClean="0">
                <a:solidFill>
                  <a:srgbClr val="0000FF"/>
                </a:solidFill>
              </a:rPr>
              <a:t>:1349-50</a:t>
            </a:r>
            <a:endParaRPr lang="en-US" sz="1800" dirty="0" smtClean="0">
              <a:solidFill>
                <a:srgbClr val="0000FF"/>
              </a:solidFill>
            </a:endParaRP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Science meets web 2.0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International team of researchers posting and analyzing data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Research at internet speed</a:t>
            </a:r>
          </a:p>
          <a:p>
            <a:pPr>
              <a:spcBef>
                <a:spcPts val="200"/>
              </a:spcBef>
            </a:pPr>
            <a:r>
              <a:rPr lang="en-US" sz="1800" dirty="0" err="1" smtClean="0"/>
              <a:t>Anda</a:t>
            </a:r>
            <a:r>
              <a:rPr lang="en-US" sz="1800" dirty="0" smtClean="0"/>
              <a:t>, Markus et al  (*) distinguish between</a:t>
            </a:r>
          </a:p>
          <a:p>
            <a:pPr lvl="1">
              <a:spcBef>
                <a:spcPts val="200"/>
              </a:spcBef>
            </a:pPr>
            <a:r>
              <a:rPr lang="en-US" sz="1800" b="1" u="sng" dirty="0" smtClean="0"/>
              <a:t>Case studies: </a:t>
            </a:r>
            <a:r>
              <a:rPr lang="en-US" sz="1800" dirty="0" smtClean="0"/>
              <a:t>that collect new context variables from project data</a:t>
            </a:r>
          </a:p>
          <a:p>
            <a:pPr lvl="1">
              <a:spcBef>
                <a:spcPts val="200"/>
              </a:spcBef>
            </a:pPr>
            <a:r>
              <a:rPr lang="en-US" sz="1800" b="1" u="sng" dirty="0" smtClean="0"/>
              <a:t>Experiments</a:t>
            </a:r>
            <a:r>
              <a:rPr lang="en-US" sz="1800" dirty="0" smtClean="0"/>
              <a:t>: that explore case study data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Currently, very few case studies generating publicly available data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But very many researchers wanting to experiment on that data</a:t>
            </a:r>
          </a:p>
          <a:p>
            <a:pPr lvl="2">
              <a:spcBef>
                <a:spcPts val="200"/>
              </a:spcBef>
            </a:pPr>
            <a:r>
              <a:rPr lang="en-US" sz="1800" dirty="0" smtClean="0"/>
              <a:t>Perfect setting for data mining</a:t>
            </a:r>
          </a:p>
          <a:p>
            <a:r>
              <a:rPr lang="en-US" sz="1200" dirty="0" smtClean="0"/>
              <a:t>(*) </a:t>
            </a:r>
            <a:r>
              <a:rPr lang="en-US" sz="1200" dirty="0" err="1" smtClean="0">
                <a:solidFill>
                  <a:srgbClr val="0000FF"/>
                </a:solidFill>
              </a:rPr>
              <a:t>Bente</a:t>
            </a: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Anda</a:t>
            </a: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Audris</a:t>
            </a: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Mockus</a:t>
            </a:r>
            <a:r>
              <a:rPr lang="en-US" sz="1200" dirty="0" smtClean="0">
                <a:solidFill>
                  <a:srgbClr val="0000FF"/>
                </a:solidFill>
              </a:rPr>
              <a:t> and Dag I.K. </a:t>
            </a:r>
            <a:r>
              <a:rPr lang="en-US" sz="1200" dirty="0" err="1" smtClean="0">
                <a:solidFill>
                  <a:srgbClr val="0000FF"/>
                </a:solidFill>
              </a:rPr>
              <a:t>Sjoberg</a:t>
            </a:r>
            <a:r>
              <a:rPr lang="en-US" sz="1200" dirty="0" smtClean="0">
                <a:solidFill>
                  <a:srgbClr val="0000FF"/>
                </a:solidFill>
              </a:rPr>
              <a:t>. Experiences from replicating a case study to investigate reproducibility of software development. In First International Workshop on Replication in Empirical Software Engineering Research, ICSE’09,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95263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Empirical Science 2.0 adjusts its questions to the available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02523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27</a:t>
            </a:fld>
            <a:endParaRPr kumimoji="0" lang="en-US"/>
          </a:p>
        </p:txBody>
      </p:sp>
      <p:sp>
        <p:nvSpPr>
          <p:cNvPr id="5" name="Oval 4"/>
          <p:cNvSpPr/>
          <p:nvPr/>
        </p:nvSpPr>
        <p:spPr>
          <a:xfrm>
            <a:off x="2279177" y="2229384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14470" y="1800291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73742" y="3235989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36153" y="1534514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99696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96201" y="38817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10800000" flipV="1">
            <a:off x="6556930" y="2349500"/>
            <a:ext cx="539197" cy="4776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11" idx="1"/>
          </p:cNvCxnSpPr>
          <p:nvPr/>
        </p:nvCxnSpPr>
        <p:spPr>
          <a:xfrm flipV="1">
            <a:off x="6286500" y="4481950"/>
            <a:ext cx="709701" cy="1067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" idx="2"/>
          </p:cNvCxnSpPr>
          <p:nvPr/>
        </p:nvCxnSpPr>
        <p:spPr>
          <a:xfrm rot="10800000" flipV="1">
            <a:off x="1878233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358775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rot="16200000" flipV="1">
            <a:off x="3510106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9495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>
            <a:off x="5354595" y="6141449"/>
            <a:ext cx="2774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3317" y="1173921"/>
            <a:ext cx="4736676" cy="377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95263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lamppost objection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1435608" y="1447800"/>
            <a:ext cx="3119459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Where did you lose your keys?</a:t>
            </a:r>
          </a:p>
          <a:p>
            <a:pPr lvl="1"/>
            <a:r>
              <a:rPr lang="en-US" sz="2000" dirty="0" smtClean="0"/>
              <a:t>Over by the car.</a:t>
            </a:r>
          </a:p>
          <a:p>
            <a:r>
              <a:rPr lang="en-US" sz="2400" dirty="0" smtClean="0"/>
              <a:t>So why are you looking here?</a:t>
            </a:r>
          </a:p>
          <a:p>
            <a:pPr lvl="1"/>
            <a:r>
              <a:rPr lang="en-US" sz="2000" dirty="0" smtClean="0"/>
              <a:t>Cause the light is better</a:t>
            </a:r>
          </a:p>
        </p:txBody>
      </p:sp>
      <p:sp>
        <p:nvSpPr>
          <p:cNvPr id="20" name="Content Placeholder 16"/>
          <p:cNvSpPr txBox="1">
            <a:spLocks/>
          </p:cNvSpPr>
          <p:nvPr/>
        </p:nvSpPr>
        <p:spPr>
          <a:xfrm>
            <a:off x="1388533" y="4199473"/>
            <a:ext cx="7755467" cy="22182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Traditional view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Frame the question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lang="en-US" sz="2000" dirty="0" smtClean="0">
                <a:latin typeface="+mn-lt"/>
                <a:ea typeface="+mn-ea"/>
                <a:cs typeface="+mn-cs"/>
              </a:rPr>
              <a:t>Then </a:t>
            </a:r>
            <a:r>
              <a:rPr lang="en-US" sz="2000" dirty="0" err="1" smtClean="0">
                <a:latin typeface="+mn-lt"/>
                <a:ea typeface="+mn-ea"/>
                <a:cs typeface="+mn-cs"/>
              </a:rPr>
              <a:t>c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ollect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data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lang="en-US" sz="2000" dirty="0" smtClean="0">
                <a:latin typeface="+mn-lt"/>
                <a:ea typeface="+mn-ea"/>
                <a:cs typeface="+mn-cs"/>
              </a:rPr>
              <a:t>Then </a:t>
            </a:r>
            <a:r>
              <a:rPr lang="en-US" sz="2000" dirty="0" err="1" smtClean="0">
                <a:latin typeface="+mn-lt"/>
                <a:ea typeface="+mn-ea"/>
                <a:cs typeface="+mn-cs"/>
              </a:rPr>
              <a:t>e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xplore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data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w.r.t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that question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lang="en-US" sz="2000" dirty="0" smtClean="0">
                <a:latin typeface="+mn-lt"/>
                <a:ea typeface="+mn-ea"/>
                <a:cs typeface="+mn-cs"/>
              </a:rPr>
              <a:t>Assumes control of data collection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3317" y="1173921"/>
            <a:ext cx="4736676" cy="377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95263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lamppost objection (more)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1435608" y="1447800"/>
            <a:ext cx="3119459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Where did you lose your keys?</a:t>
            </a:r>
          </a:p>
          <a:p>
            <a:pPr lvl="1"/>
            <a:r>
              <a:rPr lang="en-US" sz="2000" dirty="0" smtClean="0"/>
              <a:t>Over by the car.</a:t>
            </a:r>
          </a:p>
          <a:p>
            <a:r>
              <a:rPr lang="en-US" sz="2400" dirty="0" smtClean="0"/>
              <a:t>So why are you looking here?</a:t>
            </a:r>
          </a:p>
          <a:p>
            <a:pPr lvl="1"/>
            <a:r>
              <a:rPr lang="en-US" sz="2000" dirty="0" smtClean="0"/>
              <a:t>Cause the light is better</a:t>
            </a:r>
          </a:p>
        </p:txBody>
      </p:sp>
      <p:sp>
        <p:nvSpPr>
          <p:cNvPr id="20" name="Content Placeholder 16"/>
          <p:cNvSpPr txBox="1">
            <a:spLocks/>
          </p:cNvSpPr>
          <p:nvPr/>
        </p:nvSpPr>
        <p:spPr>
          <a:xfrm>
            <a:off x="1388533" y="4199473"/>
            <a:ext cx="7755467" cy="221826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Another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view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the SE literature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looking for open questions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SE data looking for what answers they support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lang="en-US" sz="2000" dirty="0" smtClean="0">
                <a:latin typeface="+mn-lt"/>
                <a:ea typeface="+mn-ea"/>
                <a:cs typeface="+mn-cs"/>
              </a:rPr>
              <a:t>When answers intersect with questions, then report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lang="en-US" sz="2000" dirty="0" smtClean="0">
                <a:latin typeface="+mn-lt"/>
                <a:ea typeface="+mn-ea"/>
                <a:cs typeface="+mn-cs"/>
              </a:rPr>
              <a:t>E.g. </a:t>
            </a:r>
            <a:r>
              <a:rPr lang="en-US" sz="2000" dirty="0" err="1" smtClean="0">
                <a:latin typeface="+mn-lt"/>
                <a:ea typeface="+mn-ea"/>
                <a:cs typeface="+mn-cs"/>
              </a:rPr>
              <a:t>Kitchenham</a:t>
            </a:r>
            <a:r>
              <a:rPr lang="en-US" sz="2000" dirty="0" smtClean="0">
                <a:latin typeface="+mn-lt"/>
                <a:ea typeface="+mn-ea"/>
                <a:cs typeface="+mn-cs"/>
              </a:rPr>
              <a:t> TSE 2007: use cross-</a:t>
            </a:r>
            <a:r>
              <a:rPr lang="en-US" sz="2000" dirty="0" err="1" smtClean="0">
                <a:latin typeface="+mn-lt"/>
                <a:ea typeface="+mn-ea"/>
                <a:cs typeface="+mn-cs"/>
              </a:rPr>
              <a:t>vs</a:t>
            </a:r>
            <a:r>
              <a:rPr lang="en-US" sz="2000" dirty="0" smtClean="0">
                <a:latin typeface="+mn-lt"/>
                <a:ea typeface="+mn-ea"/>
                <a:cs typeface="+mn-cs"/>
              </a:rPr>
              <a:t>-within company data</a:t>
            </a:r>
          </a:p>
          <a:p>
            <a:pPr marL="182880" indent="-237744" eaLnBrk="1" fontAlgn="auto" hangingPunct="1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</a:pPr>
            <a:r>
              <a:rPr lang="en-US" sz="2000" dirty="0" smtClean="0">
                <a:latin typeface="+mn-lt"/>
                <a:ea typeface="+mn-ea"/>
                <a:cs typeface="+mn-cs"/>
              </a:rPr>
              <a:t>E.g. </a:t>
            </a:r>
            <a:r>
              <a:rPr lang="en-US" sz="2000" dirty="0" err="1" smtClean="0">
                <a:latin typeface="+mn-lt"/>
                <a:ea typeface="+mn-ea"/>
                <a:cs typeface="+mn-cs"/>
              </a:rPr>
              <a:t>Shepperd</a:t>
            </a:r>
            <a:r>
              <a:rPr lang="en-US" sz="2000" dirty="0" smtClean="0">
                <a:latin typeface="+mn-lt"/>
                <a:ea typeface="+mn-ea"/>
                <a:cs typeface="+mn-cs"/>
              </a:rPr>
              <a:t> TSE 2002, 2005: stability of ranking of estimation methods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Does it work? </a:t>
            </a:r>
            <a:br>
              <a:rPr lang="en-US" dirty="0" smtClean="0"/>
            </a:br>
            <a:r>
              <a:rPr lang="en-US" dirty="0" smtClean="0"/>
              <a:t>Any general conclusions?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30</a:t>
            </a:fld>
            <a:endParaRPr kumimoji="0" lang="en-US"/>
          </a:p>
        </p:txBody>
      </p:sp>
      <p:sp>
        <p:nvSpPr>
          <p:cNvPr id="5" name="Rectangle 4"/>
          <p:cNvSpPr/>
          <p:nvPr/>
        </p:nvSpPr>
        <p:spPr>
          <a:xfrm>
            <a:off x="1473200" y="1614263"/>
            <a:ext cx="7366000" cy="5360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Only  a small minority of PROMISE papers (11/64) discuss results that repeated in data sets from multiple projects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Ostrand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Weyuker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Bell PROMISE ‘08, ‘09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Same functional form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Predicts defects for generations of AT&amp;T software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+mn-lt"/>
              </a:rPr>
              <a:t>E.g.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Turhan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Menzies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Bener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 PROMISE  ’08, ‘09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10 projects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Learn on 9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+mn-lt"/>
              </a:rPr>
              <a:t>Apply to the 10th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+mn-lt"/>
              </a:rPr>
              <a:t>Defect models learned from NASA projects  work for Turkish white goods software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+mn-lt"/>
              </a:rPr>
              <a:t>Caveat: need to filter irrelevant training examples. See also </a:t>
            </a:r>
          </a:p>
          <a:p>
            <a:pPr lvl="2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rgbClr val="0000FF"/>
                </a:solidFill>
              </a:rPr>
              <a:t>When to Use Data from Other Projects for Effort Estimation  </a:t>
            </a:r>
            <a:r>
              <a:rPr lang="en-US" sz="1200" dirty="0" err="1" smtClean="0">
                <a:solidFill>
                  <a:srgbClr val="0000FF"/>
                </a:solidFill>
              </a:rPr>
              <a:t>Ekrem</a:t>
            </a:r>
            <a:r>
              <a:rPr lang="en-US" sz="1200" dirty="0" smtClean="0">
                <a:solidFill>
                  <a:srgbClr val="0000FF"/>
                </a:solidFill>
              </a:rPr>
              <a:t/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Kocaguneli</a:t>
            </a:r>
            <a:r>
              <a:rPr lang="en-US" sz="1200" dirty="0" smtClean="0">
                <a:solidFill>
                  <a:srgbClr val="0000FF"/>
                </a:solidFill>
              </a:rPr>
              <a:t>, Gregory  Gay, Tim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 Ye Yang,  Jacky W. Keung , ASE 2010</a:t>
            </a:r>
            <a:br>
              <a:rPr lang="en-US" sz="1200" dirty="0" smtClean="0">
                <a:solidFill>
                  <a:srgbClr val="0000FF"/>
                </a:solidFill>
              </a:rPr>
            </a:br>
            <a:endParaRPr lang="en-US" sz="1200" dirty="0" smtClean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rgbClr val="0000FF"/>
                </a:solidFill>
              </a:rPr>
              <a:t>B. </a:t>
            </a:r>
            <a:r>
              <a:rPr lang="en-US" sz="1200" dirty="0" err="1" smtClean="0">
                <a:solidFill>
                  <a:srgbClr val="0000FF"/>
                </a:solidFill>
              </a:rPr>
              <a:t>Turhan</a:t>
            </a:r>
            <a:r>
              <a:rPr lang="en-US" sz="1200" dirty="0" smtClean="0">
                <a:solidFill>
                  <a:srgbClr val="0000FF"/>
                </a:solidFill>
              </a:rPr>
              <a:t>, T.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A. </a:t>
            </a:r>
            <a:r>
              <a:rPr lang="en-US" sz="1200" dirty="0" err="1" smtClean="0">
                <a:solidFill>
                  <a:srgbClr val="0000FF"/>
                </a:solidFill>
              </a:rPr>
              <a:t>Bener</a:t>
            </a:r>
            <a:r>
              <a:rPr lang="en-US" sz="1200" dirty="0" smtClean="0">
                <a:solidFill>
                  <a:srgbClr val="0000FF"/>
                </a:solidFill>
              </a:rPr>
              <a:t>, and J. </a:t>
            </a:r>
            <a:r>
              <a:rPr lang="en-US" sz="1200" dirty="0" err="1" smtClean="0">
                <a:solidFill>
                  <a:srgbClr val="0000FF"/>
                </a:solidFill>
              </a:rPr>
              <a:t>Distefano</a:t>
            </a:r>
            <a:r>
              <a:rPr lang="en-US" sz="1200" dirty="0" smtClean="0">
                <a:solidFill>
                  <a:srgbClr val="0000FF"/>
                </a:solidFill>
              </a:rPr>
              <a:t>. On the relative value </a:t>
            </a:r>
            <a:r>
              <a:rPr lang="en-US" sz="1200" smtClean="0">
                <a:solidFill>
                  <a:srgbClr val="0000FF"/>
                </a:solidFill>
              </a:rPr>
              <a:t>of cross-company and within- </a:t>
            </a:r>
            <a:r>
              <a:rPr lang="en-US" sz="1200" dirty="0" smtClean="0">
                <a:solidFill>
                  <a:srgbClr val="0000FF"/>
                </a:solidFill>
              </a:rPr>
              <a:t>company data for defect prediction. Empirical Software Engineering, 68(2):278–290, 2009</a:t>
            </a:r>
          </a:p>
          <a:p>
            <a:pPr lvl="2">
              <a:lnSpc>
                <a:spcPct val="90000"/>
              </a:lnSpc>
            </a:pPr>
            <a:endParaRPr lang="en-US" sz="2000" dirty="0" smtClean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endParaRPr lang="en-US" sz="20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conclusions: very rare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31</a:t>
            </a:fld>
            <a:endParaRPr kumimoji="0" lang="en-US"/>
          </a:p>
        </p:txBody>
      </p:sp>
      <p:sp>
        <p:nvSpPr>
          <p:cNvPr id="6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1176867" y="1541670"/>
            <a:ext cx="8470900" cy="506233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The usual conclusion is that we learn that we can learn very little</a:t>
            </a:r>
          </a:p>
          <a:p>
            <a:r>
              <a:rPr lang="en-US" sz="2286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FSE’09: Zimmerman  et al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Defect models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not </a:t>
            </a:r>
            <a:r>
              <a:rPr lang="en-US" sz="2000" dirty="0" err="1" smtClean="0">
                <a:ea typeface="Arial" pitchFamily="-112" charset="0"/>
                <a:cs typeface="Arial" pitchFamily="-112" charset="0"/>
              </a:rPr>
              <a:t>generalizable</a:t>
            </a:r>
            <a:endParaRPr lang="en-US" sz="2000" dirty="0" smtClean="0">
              <a:ea typeface="Arial" pitchFamily="-112" charset="0"/>
              <a:cs typeface="Arial" pitchFamily="-112" charset="0"/>
            </a:endParaRP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Learn “there”, apply 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“here” only works in 4%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r>
              <a:rPr lang="en-US" sz="1714" dirty="0" smtClean="0">
                <a:ea typeface="Arial" pitchFamily="-112" charset="0"/>
                <a:cs typeface="Arial" pitchFamily="-112" charset="0"/>
              </a:rPr>
              <a:t> of their 600+ experiments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Opposite to Turhan’09 results</a:t>
            </a:r>
          </a:p>
          <a:p>
            <a:pPr lvl="2"/>
            <a:r>
              <a:rPr lang="en-US" sz="1714" dirty="0" smtClean="0">
                <a:ea typeface="Arial" pitchFamily="-112" charset="0"/>
                <a:cs typeface="Arial" pitchFamily="-112" charset="0"/>
              </a:rPr>
              <a:t>?add relevancy filter</a:t>
            </a:r>
            <a:br>
              <a:rPr lang="en-US" sz="1714" dirty="0" smtClean="0">
                <a:ea typeface="Arial" pitchFamily="-112" charset="0"/>
                <a:cs typeface="Arial" pitchFamily="-112" charset="0"/>
              </a:rPr>
            </a:br>
            <a:endParaRPr lang="en-US" sz="1714" dirty="0" smtClean="0">
              <a:ea typeface="Arial" pitchFamily="-112" charset="0"/>
              <a:cs typeface="Arial" pitchFamily="-112" charset="0"/>
            </a:endParaRPr>
          </a:p>
          <a:p>
            <a:r>
              <a:rPr lang="en-US" sz="2286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ASE’09: Green, </a:t>
            </a:r>
            <a:r>
              <a:rPr lang="en-US" sz="2286" dirty="0" err="1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Menzies</a:t>
            </a:r>
            <a:r>
              <a:rPr lang="en-US" sz="2286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 et al</a:t>
            </a:r>
            <a:r>
              <a:rPr lang="en-US" sz="2286" dirty="0" smtClean="0">
                <a:ea typeface="Arial" pitchFamily="-112" charset="0"/>
                <a:cs typeface="Arial" pitchFamily="-112" charset="0"/>
              </a:rPr>
              <a:t>.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AI search for better software project options</a:t>
            </a:r>
          </a:p>
          <a:p>
            <a:pPr lvl="1"/>
            <a:r>
              <a:rPr lang="en-US" sz="2000" dirty="0" smtClean="0">
                <a:ea typeface="Arial" pitchFamily="-112" charset="0"/>
                <a:cs typeface="Arial" pitchFamily="-112" charset="0"/>
              </a:rPr>
              <a:t>Conclusions highly dependent on local business value proposition</a:t>
            </a:r>
          </a:p>
          <a:p>
            <a:r>
              <a:rPr lang="en-US" sz="2286" dirty="0" smtClean="0">
                <a:ea typeface="Arial" pitchFamily="-112" charset="0"/>
                <a:cs typeface="Arial" pitchFamily="-112" charset="0"/>
              </a:rPr>
              <a:t>And others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TSE ‘01, ’05: </a:t>
            </a:r>
            <a:r>
              <a:rPr lang="en-US" sz="2000" dirty="0" err="1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Shepperd</a:t>
            </a:r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 et al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Any conclusion regarding “best” effort estimator varies by data sets, </a:t>
            </a:r>
            <a:br>
              <a:rPr lang="en-US" sz="2000" dirty="0" smtClean="0">
                <a:ea typeface="Arial" pitchFamily="-112" charset="0"/>
                <a:cs typeface="Arial" pitchFamily="-112" charset="0"/>
              </a:rPr>
            </a:br>
            <a:r>
              <a:rPr lang="en-US" sz="2000" dirty="0" smtClean="0">
                <a:ea typeface="Arial" pitchFamily="-112" charset="0"/>
                <a:cs typeface="Arial" pitchFamily="-112" charset="0"/>
              </a:rPr>
              <a:t>performance criteria, random selection train/test set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TSE’06: </a:t>
            </a:r>
            <a:r>
              <a:rPr lang="en-US" sz="2000" dirty="0" err="1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Menzies</a:t>
            </a:r>
            <a:r>
              <a:rPr lang="en-US" sz="2000" dirty="0" smtClean="0">
                <a:solidFill>
                  <a:srgbClr val="0000FF"/>
                </a:solidFill>
                <a:ea typeface="Arial" pitchFamily="-112" charset="0"/>
                <a:cs typeface="Arial" pitchFamily="-112" charset="0"/>
              </a:rPr>
              <a:t>, Greenwald</a:t>
            </a:r>
            <a:r>
              <a:rPr lang="en-US" sz="2000" dirty="0" smtClean="0">
                <a:ea typeface="Arial" pitchFamily="-112" charset="0"/>
                <a:cs typeface="Arial" pitchFamily="-112" charset="0"/>
              </a:rPr>
              <a:t>: </a:t>
            </a:r>
          </a:p>
          <a:p>
            <a:pPr lvl="2"/>
            <a:r>
              <a:rPr lang="en-US" sz="2000" dirty="0" smtClean="0">
                <a:ea typeface="Arial" pitchFamily="-112" charset="0"/>
                <a:cs typeface="Arial" pitchFamily="-112" charset="0"/>
              </a:rPr>
              <a:t>attributes selected by column selection vary wildly across projects</a:t>
            </a:r>
          </a:p>
          <a:p>
            <a:pPr lvl="1"/>
            <a:endParaRPr lang="en-US" sz="1600" dirty="0" smtClean="0">
              <a:latin typeface="Arial" pitchFamily="-112" charset="0"/>
            </a:endParaRPr>
          </a:p>
          <a:p>
            <a:pPr lvl="2">
              <a:buFontTx/>
              <a:buNone/>
            </a:pPr>
            <a:endParaRPr lang="en-US" sz="1400" dirty="0" smtClean="0">
              <a:latin typeface="Arial" pitchFamily="-112" charset="0"/>
              <a:ea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7" name="Picture 6" descr="Picture 2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6944" y="1843966"/>
            <a:ext cx="4930337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local lesson hypothesis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32</a:t>
            </a:fld>
            <a:endParaRPr kumimoji="0" lang="en-US"/>
          </a:p>
        </p:txBody>
      </p:sp>
      <p:sp>
        <p:nvSpPr>
          <p:cNvPr id="6" name="Content Placeholder 13"/>
          <p:cNvSpPr>
            <a:spLocks noGrp="1"/>
          </p:cNvSpPr>
          <p:nvPr>
            <p:ph sz="quarter" idx="4294967295"/>
          </p:nvPr>
        </p:nvSpPr>
        <p:spPr>
          <a:xfrm>
            <a:off x="1176867" y="1541670"/>
            <a:ext cx="7272866" cy="506233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 smtClean="0">
                <a:ea typeface="Arial" pitchFamily="-112" charset="0"/>
                <a:cs typeface="Arial" pitchFamily="-112" charset="0"/>
              </a:rPr>
              <a:t>Software construction is a very varied process</a:t>
            </a:r>
          </a:p>
          <a:p>
            <a:r>
              <a:rPr lang="en-US" sz="2800" dirty="0" smtClean="0">
                <a:ea typeface="Arial" pitchFamily="-112" charset="0"/>
                <a:cs typeface="Arial" pitchFamily="-112" charset="0"/>
              </a:rPr>
              <a:t>General principles may not hold at local sites</a:t>
            </a:r>
          </a:p>
          <a:p>
            <a:r>
              <a:rPr lang="en-US" sz="2800" dirty="0" smtClean="0">
                <a:ea typeface="Arial" pitchFamily="-112" charset="0"/>
                <a:cs typeface="Arial" pitchFamily="-112" charset="0"/>
              </a:rPr>
              <a:t>Need methods for quickly finding those local lessons</a:t>
            </a:r>
          </a:p>
          <a:p>
            <a:r>
              <a:rPr lang="en-US" sz="2800" dirty="0" smtClean="0">
                <a:ea typeface="Arial" pitchFamily="-112" charset="0"/>
                <a:cs typeface="Arial" pitchFamily="-112" charset="0"/>
              </a:rPr>
              <a:t>Enter data mining</a:t>
            </a:r>
          </a:p>
          <a:p>
            <a:pPr lvl="1"/>
            <a:endParaRPr lang="en-US" sz="1600" dirty="0" smtClean="0">
              <a:latin typeface="Arial" pitchFamily="-112" charset="0"/>
            </a:endParaRPr>
          </a:p>
          <a:p>
            <a:pPr lvl="2">
              <a:buFontTx/>
              <a:buNone/>
            </a:pPr>
            <a:endParaRPr lang="en-US" sz="1400" dirty="0" smtClean="0">
              <a:latin typeface="Arial" pitchFamily="-112" charset="0"/>
              <a:ea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endParaRPr lang="en-US" sz="1800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Q: Why Empirical SE 2.0?</a:t>
            </a:r>
            <a:br>
              <a:rPr lang="en-US" sz="3200" dirty="0" smtClean="0"/>
            </a:br>
            <a:r>
              <a:rPr lang="en-US" sz="3200" dirty="0" smtClean="0"/>
              <a:t>A:  Case study results may not generalize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is true at one site, </a:t>
            </a:r>
          </a:p>
          <a:p>
            <a:pPr lvl="1"/>
            <a:r>
              <a:rPr lang="en-US" dirty="0" smtClean="0"/>
              <a:t>May not be true for another</a:t>
            </a:r>
          </a:p>
          <a:p>
            <a:pPr lvl="1"/>
            <a:r>
              <a:rPr lang="en-US" dirty="0" smtClean="0"/>
              <a:t>E.g. local sites have different goals, different biases, that changes what is “best” for that site</a:t>
            </a:r>
          </a:p>
          <a:p>
            <a:pPr lvl="2"/>
            <a:r>
              <a:rPr lang="en-US" sz="1412" dirty="0" smtClean="0">
                <a:solidFill>
                  <a:srgbClr val="0000FF"/>
                </a:solidFill>
              </a:rPr>
              <a:t>II, P. G., </a:t>
            </a:r>
            <a:r>
              <a:rPr lang="en-US" sz="1412" dirty="0" err="1" smtClean="0">
                <a:solidFill>
                  <a:srgbClr val="0000FF"/>
                </a:solidFill>
              </a:rPr>
              <a:t>Menzies</a:t>
            </a:r>
            <a:r>
              <a:rPr lang="en-US" sz="1412" dirty="0" smtClean="0">
                <a:solidFill>
                  <a:srgbClr val="0000FF"/>
                </a:solidFill>
              </a:rPr>
              <a:t>, T., Williams, S., and El-</a:t>
            </a:r>
            <a:r>
              <a:rPr lang="en-US" sz="1412" dirty="0" err="1" smtClean="0">
                <a:solidFill>
                  <a:srgbClr val="0000FF"/>
                </a:solidFill>
              </a:rPr>
              <a:t>Rawas</a:t>
            </a:r>
            <a:r>
              <a:rPr lang="en-US" sz="1412" dirty="0" smtClean="0">
                <a:solidFill>
                  <a:srgbClr val="0000FF"/>
                </a:solidFill>
              </a:rPr>
              <a:t>, O. 2009. Understanding the Value of Software Engineering Technologies. In </a:t>
            </a:r>
            <a:r>
              <a:rPr lang="en-US" sz="1412" i="1" dirty="0" smtClean="0">
                <a:solidFill>
                  <a:srgbClr val="0000FF"/>
                </a:solidFill>
              </a:rPr>
              <a:t>Proceedings of the 2009 IEEE/ACM international Conference on Automated Software </a:t>
            </a:r>
            <a:r>
              <a:rPr lang="en-US" sz="1412" i="1" dirty="0" err="1" smtClean="0">
                <a:solidFill>
                  <a:srgbClr val="0000FF"/>
                </a:solidFill>
              </a:rPr>
              <a:t>Engineering(November</a:t>
            </a:r>
            <a:r>
              <a:rPr lang="en-US" sz="1412" i="1" dirty="0" smtClean="0">
                <a:solidFill>
                  <a:srgbClr val="0000FF"/>
                </a:solidFill>
              </a:rPr>
              <a:t> 16 - 20, 2009)</a:t>
            </a:r>
            <a:endParaRPr lang="en-US" sz="1412" dirty="0" smtClean="0"/>
          </a:p>
          <a:p>
            <a:pPr lvl="1"/>
            <a:r>
              <a:rPr lang="en-US" dirty="0" smtClean="0"/>
              <a:t>E.g.  general policies perform worse than locally generated policies</a:t>
            </a:r>
          </a:p>
          <a:p>
            <a:pPr lvl="2"/>
            <a:r>
              <a:rPr lang="en-US" sz="800" i="1" dirty="0" smtClean="0">
                <a:solidFill>
                  <a:srgbClr val="0000FF"/>
                </a:solidFill>
              </a:rPr>
              <a:t>.</a:t>
            </a:r>
          </a:p>
          <a:p>
            <a:pPr lvl="2"/>
            <a:r>
              <a:rPr lang="en-US" sz="1297" dirty="0" err="1" smtClean="0">
                <a:solidFill>
                  <a:srgbClr val="0000FF"/>
                </a:solidFill>
              </a:rPr>
              <a:t>Menzies</a:t>
            </a:r>
            <a:r>
              <a:rPr lang="en-US" sz="1297" dirty="0" smtClean="0">
                <a:solidFill>
                  <a:srgbClr val="0000FF"/>
                </a:solidFill>
              </a:rPr>
              <a:t>, T., Williams, S., Boehm, B., and </a:t>
            </a:r>
            <a:r>
              <a:rPr lang="en-US" sz="1297" dirty="0" err="1" smtClean="0">
                <a:solidFill>
                  <a:srgbClr val="0000FF"/>
                </a:solidFill>
              </a:rPr>
              <a:t>Hihn</a:t>
            </a:r>
            <a:r>
              <a:rPr lang="en-US" sz="1297" dirty="0" smtClean="0">
                <a:solidFill>
                  <a:srgbClr val="0000FF"/>
                </a:solidFill>
              </a:rPr>
              <a:t>, J. 2009. How to avoid drastic software process change (using stochastic stability). In </a:t>
            </a:r>
            <a:r>
              <a:rPr lang="en-US" sz="1297" i="1" dirty="0" smtClean="0">
                <a:solidFill>
                  <a:srgbClr val="0000FF"/>
                </a:solidFill>
              </a:rPr>
              <a:t>Proceedings of the 31st international Conference on Software Engineering (May 16 - 24, 2009</a:t>
            </a:r>
          </a:p>
          <a:p>
            <a:r>
              <a:rPr lang="en-US" sz="3027" dirty="0" smtClean="0"/>
              <a:t>So we need to audit the conclusions of one case study </a:t>
            </a:r>
            <a:r>
              <a:rPr lang="en-US" sz="3027" dirty="0" err="1" smtClean="0"/>
              <a:t>w.r.t</a:t>
            </a:r>
            <a:r>
              <a:rPr lang="en-US" sz="3027" dirty="0" smtClean="0"/>
              <a:t>. to data taken from other sites.</a:t>
            </a:r>
          </a:p>
          <a:p>
            <a:r>
              <a:rPr lang="en-US" sz="3027" dirty="0" smtClean="0"/>
              <a:t>Data mining is one technology that can (at least partially) automate that audit process</a:t>
            </a:r>
          </a:p>
          <a:p>
            <a:endParaRPr lang="en-US" sz="2000" i="1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900" dirty="0" smtClean="0"/>
              <a:t>Q: Why Empirical SE 2.0?</a:t>
            </a:r>
            <a:br>
              <a:rPr lang="en-US" sz="3900" dirty="0" smtClean="0"/>
            </a:br>
            <a:r>
              <a:rPr lang="en-US" sz="3900" dirty="0" smtClean="0"/>
              <a:t>A: Sharing  is a good thing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WC= Within- company data </a:t>
            </a:r>
          </a:p>
          <a:p>
            <a:pPr lvl="1"/>
            <a:r>
              <a:rPr lang="en-US" dirty="0" smtClean="0"/>
              <a:t>Locally collected, locally applied</a:t>
            </a:r>
          </a:p>
          <a:p>
            <a:r>
              <a:rPr lang="en-US" dirty="0" smtClean="0"/>
              <a:t>CC= Cross- company data</a:t>
            </a:r>
          </a:p>
          <a:p>
            <a:pPr lvl="1"/>
            <a:r>
              <a:rPr lang="en-US" dirty="0" smtClean="0"/>
              <a:t>Collected elsewhere, applied here.</a:t>
            </a:r>
          </a:p>
          <a:p>
            <a:r>
              <a:rPr lang="en-US" dirty="0" smtClean="0"/>
              <a:t>Filtered CC works nearly as well as WC</a:t>
            </a:r>
          </a:p>
          <a:p>
            <a:pPr lvl="1"/>
            <a:r>
              <a:rPr lang="en-US" sz="1412" dirty="0" err="1" smtClean="0">
                <a:solidFill>
                  <a:srgbClr val="0000FF"/>
                </a:solidFill>
              </a:rPr>
              <a:t>Turhan</a:t>
            </a:r>
            <a:r>
              <a:rPr lang="en-US" sz="1412" dirty="0" smtClean="0">
                <a:solidFill>
                  <a:srgbClr val="0000FF"/>
                </a:solidFill>
              </a:rPr>
              <a:t>, B., </a:t>
            </a:r>
            <a:r>
              <a:rPr lang="en-US" sz="1412" dirty="0" err="1" smtClean="0">
                <a:solidFill>
                  <a:srgbClr val="0000FF"/>
                </a:solidFill>
              </a:rPr>
              <a:t>Menzies</a:t>
            </a:r>
            <a:r>
              <a:rPr lang="en-US" sz="1412" dirty="0" smtClean="0">
                <a:solidFill>
                  <a:srgbClr val="0000FF"/>
                </a:solidFill>
              </a:rPr>
              <a:t>, T., </a:t>
            </a:r>
            <a:r>
              <a:rPr lang="en-US" sz="1412" dirty="0" err="1" smtClean="0">
                <a:solidFill>
                  <a:srgbClr val="0000FF"/>
                </a:solidFill>
              </a:rPr>
              <a:t>Bener</a:t>
            </a:r>
            <a:r>
              <a:rPr lang="en-US" sz="1412" dirty="0" smtClean="0">
                <a:solidFill>
                  <a:srgbClr val="0000FF"/>
                </a:solidFill>
              </a:rPr>
              <a:t>, A. B., and Di Stefano, J. 2009. On the relative value of cross-company and within-company data for defect prediction. </a:t>
            </a:r>
            <a:r>
              <a:rPr lang="en-US" sz="1412" i="1" dirty="0" smtClean="0">
                <a:solidFill>
                  <a:srgbClr val="0000FF"/>
                </a:solidFill>
              </a:rPr>
              <a:t>Empirical </a:t>
            </a:r>
            <a:r>
              <a:rPr lang="en-US" sz="1412" i="1" dirty="0" err="1" smtClean="0">
                <a:solidFill>
                  <a:srgbClr val="0000FF"/>
                </a:solidFill>
              </a:rPr>
              <a:t>Softw</a:t>
            </a:r>
            <a:r>
              <a:rPr lang="en-US" sz="1412" i="1" dirty="0" smtClean="0">
                <a:solidFill>
                  <a:srgbClr val="0000FF"/>
                </a:solidFill>
              </a:rPr>
              <a:t>. </a:t>
            </a:r>
            <a:r>
              <a:rPr lang="en-US" sz="1412" i="1" dirty="0" err="1" smtClean="0">
                <a:solidFill>
                  <a:srgbClr val="0000FF"/>
                </a:solidFill>
              </a:rPr>
              <a:t>Engg</a:t>
            </a:r>
            <a:r>
              <a:rPr lang="en-US" sz="1412" i="1" dirty="0" smtClean="0">
                <a:solidFill>
                  <a:srgbClr val="0000FF"/>
                </a:solidFill>
              </a:rPr>
              <a:t>. 14, 5 (Oct. 2009), 540-578</a:t>
            </a:r>
          </a:p>
          <a:p>
            <a:pPr lvl="1"/>
            <a:r>
              <a:rPr lang="en-US" sz="1412" dirty="0" err="1" smtClean="0">
                <a:solidFill>
                  <a:srgbClr val="0000FF"/>
                </a:solidFill>
              </a:rPr>
              <a:t>Ekrem</a:t>
            </a:r>
            <a:r>
              <a:rPr lang="en-US" sz="1412" dirty="0" smtClean="0">
                <a:solidFill>
                  <a:srgbClr val="0000FF"/>
                </a:solidFill>
              </a:rPr>
              <a:t> </a:t>
            </a:r>
            <a:r>
              <a:rPr lang="en-US" sz="1412" dirty="0" err="1" smtClean="0">
                <a:solidFill>
                  <a:srgbClr val="0000FF"/>
                </a:solidFill>
              </a:rPr>
              <a:t>Kocaguneli</a:t>
            </a:r>
            <a:r>
              <a:rPr lang="en-US" sz="1412" dirty="0" smtClean="0">
                <a:solidFill>
                  <a:srgbClr val="0000FF"/>
                </a:solidFill>
              </a:rPr>
              <a:t>, Gregory Gay, Tim </a:t>
            </a:r>
            <a:r>
              <a:rPr lang="en-US" sz="1412" dirty="0" err="1" smtClean="0">
                <a:solidFill>
                  <a:srgbClr val="0000FF"/>
                </a:solidFill>
              </a:rPr>
              <a:t>Menzies</a:t>
            </a:r>
            <a:r>
              <a:rPr lang="en-US" sz="1412" dirty="0" smtClean="0">
                <a:solidFill>
                  <a:srgbClr val="0000FF"/>
                </a:solidFill>
              </a:rPr>
              <a:t>, Ye Yang, Jacky Keung,  When to Use Data from Other Projects for Effort Estimation,  </a:t>
            </a:r>
            <a:r>
              <a:rPr lang="en-US" sz="1412" i="1" dirty="0" smtClean="0">
                <a:solidFill>
                  <a:srgbClr val="0000FF"/>
                </a:solidFill>
              </a:rPr>
              <a:t>IEEE ASE 2010</a:t>
            </a:r>
          </a:p>
          <a:p>
            <a:r>
              <a:rPr lang="en-US" sz="3600" dirty="0" smtClean="0"/>
              <a:t>So if ever you are doing new work,</a:t>
            </a:r>
          </a:p>
          <a:p>
            <a:pPr lvl="1"/>
            <a:r>
              <a:rPr lang="en-US" dirty="0" smtClean="0"/>
              <a:t>and lack local data, </a:t>
            </a:r>
          </a:p>
          <a:p>
            <a:pPr lvl="1"/>
            <a:r>
              <a:rPr lang="en-US" dirty="0" smtClean="0"/>
              <a:t>you can apply other people’s data</a:t>
            </a:r>
          </a:p>
          <a:p>
            <a:r>
              <a:rPr lang="en-US" sz="3600" dirty="0" smtClean="0"/>
              <a:t>But only if it is available</a:t>
            </a:r>
          </a:p>
          <a:p>
            <a:pPr lvl="1"/>
            <a:r>
              <a:rPr lang="en-US" dirty="0" smtClean="0"/>
              <a:t>Open data !!! 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34</a:t>
            </a:fld>
            <a:endParaRPr kumimoji="0"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900" dirty="0" smtClean="0"/>
              <a:t>Q: Why Empirical SE 2.0?</a:t>
            </a:r>
            <a:br>
              <a:rPr lang="en-US" sz="3900" dirty="0" smtClean="0"/>
            </a:br>
            <a:r>
              <a:rPr lang="en-US" sz="3900" dirty="0" smtClean="0"/>
              <a:t>A: Like it or not, here it comes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66331"/>
            <a:ext cx="749808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Everyone has access to this technology</a:t>
            </a:r>
          </a:p>
          <a:p>
            <a:pPr lvl="1"/>
            <a:r>
              <a:rPr lang="en-US" dirty="0" smtClean="0"/>
              <a:t>In three minutes, on your machine, I can install</a:t>
            </a:r>
          </a:p>
          <a:p>
            <a:pPr lvl="2"/>
            <a:r>
              <a:rPr lang="en-US" dirty="0" smtClean="0"/>
              <a:t> 200 data miners * pre-processors * meta-learners</a:t>
            </a:r>
          </a:p>
          <a:p>
            <a:pPr lvl="2"/>
            <a:r>
              <a:rPr lang="en-US" sz="1514" dirty="0" smtClean="0">
                <a:solidFill>
                  <a:srgbClr val="0000FF"/>
                </a:solidFill>
              </a:rPr>
              <a:t>http://www.cs.waikato.ac.nz/ml/weka/index_downloading.html</a:t>
            </a:r>
          </a:p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We must explore how communities can responsibly use that technology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Otherwise, we run the risk of  </a:t>
            </a:r>
          </a:p>
          <a:p>
            <a:pPr lvl="1"/>
            <a:r>
              <a:rPr lang="en-US" dirty="0" smtClean="0"/>
              <a:t>Inexperienced analysts hiding in a corner, </a:t>
            </a:r>
          </a:p>
          <a:p>
            <a:pPr lvl="1"/>
            <a:r>
              <a:rPr lang="en-US" dirty="0" smtClean="0"/>
              <a:t>Making private conclusions</a:t>
            </a:r>
          </a:p>
          <a:p>
            <a:pPr lvl="1"/>
            <a:r>
              <a:rPr lang="en-US" dirty="0" smtClean="0"/>
              <a:t>Which they don’t share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Why Empirical SE 2.0</a:t>
            </a:r>
            <a:br>
              <a:rPr lang="en-US" dirty="0" smtClean="0"/>
            </a:br>
            <a:r>
              <a:rPr lang="en-US" dirty="0" smtClean="0"/>
              <a:t>A: Changing nature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97972"/>
            <a:ext cx="749808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 </a:t>
            </a:r>
          </a:p>
          <a:p>
            <a:pPr lvl="1"/>
            <a:r>
              <a:rPr lang="en-US" dirty="0" smtClean="0"/>
              <a:t>we can access more data collected by </a:t>
            </a:r>
            <a:r>
              <a:rPr lang="en-US" u="sng" dirty="0" smtClean="0"/>
              <a:t>others </a:t>
            </a:r>
            <a:r>
              <a:rPr lang="en-US" dirty="0" smtClean="0"/>
              <a:t>than we can ever can collect by </a:t>
            </a:r>
            <a:r>
              <a:rPr lang="en-US" u="sng" dirty="0" smtClean="0"/>
              <a:t>ourselves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the 20</a:t>
            </a:r>
            <a:r>
              <a:rPr lang="en-US" baseline="30000" dirty="0" smtClean="0"/>
              <a:t>th</a:t>
            </a:r>
            <a:r>
              <a:rPr lang="en-US" dirty="0" smtClean="0"/>
              <a:t>  century,</a:t>
            </a:r>
          </a:p>
          <a:p>
            <a:pPr lvl="1"/>
            <a:r>
              <a:rPr lang="en-US" dirty="0" smtClean="0"/>
              <a:t> research was focused on case studies where researchers collected special purpose data sets for their particular questions.</a:t>
            </a:r>
          </a:p>
          <a:p>
            <a:r>
              <a:rPr lang="en-US" dirty="0" smtClean="0"/>
              <a:t>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century, </a:t>
            </a:r>
          </a:p>
          <a:p>
            <a:pPr lvl="1"/>
            <a:r>
              <a:rPr lang="en-US" dirty="0" smtClean="0"/>
              <a:t>much research is devoted to experimentation with the data generated by the case studies,</a:t>
            </a:r>
          </a:p>
          <a:p>
            <a:pPr lvl="1"/>
            <a:r>
              <a:rPr lang="en-US" dirty="0" smtClean="0"/>
              <a:t>possibly investigating hypotheses not originally considered when the data was collected.</a:t>
            </a:r>
          </a:p>
          <a:p>
            <a:pPr lvl="1"/>
            <a:r>
              <a:rPr lang="en-US" dirty="0" smtClean="0"/>
              <a:t>Data mining is one way to experiment with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Why Empirical SE 2.0?</a:t>
            </a:r>
            <a:br>
              <a:rPr lang="en-US" dirty="0" smtClean="0"/>
            </a:br>
            <a:r>
              <a:rPr lang="en-US" dirty="0" smtClean="0"/>
              <a:t>A: Increasing pace of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968" y="1544020"/>
            <a:ext cx="749808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New developments are radically changing SE: open source toolkits, agile development</a:t>
            </a:r>
            <a:r>
              <a:rPr lang="en-US" smtClean="0"/>
              <a:t>, cloud-based </a:t>
            </a:r>
            <a:r>
              <a:rPr lang="en-US" dirty="0" smtClean="0"/>
              <a:t>computing, etc.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 Empirical SE  used “big science” </a:t>
            </a:r>
          </a:p>
          <a:p>
            <a:pPr lvl="1"/>
            <a:r>
              <a:rPr lang="en-US" dirty="0" smtClean="0"/>
              <a:t>Research questions, data collection, analysis took years</a:t>
            </a:r>
          </a:p>
          <a:p>
            <a:pPr lvl="1"/>
            <a:r>
              <a:rPr lang="en-US" dirty="0" smtClean="0"/>
              <a:t>Big science is too slow to keep up with changes to contemporary SE. e.g.</a:t>
            </a:r>
          </a:p>
          <a:p>
            <a:pPr lvl="2"/>
            <a:r>
              <a:rPr lang="en-US" dirty="0" smtClean="0"/>
              <a:t>Increasing pace of organization change at NASA was fatal to the “big science” approach of Victor </a:t>
            </a:r>
            <a:r>
              <a:rPr lang="en-US" dirty="0" err="1" smtClean="0"/>
              <a:t>Basili’s</a:t>
            </a:r>
            <a:r>
              <a:rPr lang="en-US" dirty="0" smtClean="0"/>
              <a:t> Software Engineering Laboratory (*)</a:t>
            </a:r>
          </a:p>
          <a:p>
            <a:pPr lvl="2"/>
            <a:r>
              <a:rPr lang="en-US" sz="2000" dirty="0" smtClean="0">
                <a:solidFill>
                  <a:srgbClr val="0000FF"/>
                </a:solidFill>
              </a:rPr>
              <a:t>V. </a:t>
            </a:r>
            <a:r>
              <a:rPr lang="en-US" sz="2000" dirty="0" err="1" smtClean="0">
                <a:solidFill>
                  <a:srgbClr val="0000FF"/>
                </a:solidFill>
              </a:rPr>
              <a:t>Basili</a:t>
            </a:r>
            <a:r>
              <a:rPr lang="en-US" sz="2000" dirty="0" smtClean="0">
                <a:solidFill>
                  <a:srgbClr val="0000FF"/>
                </a:solidFill>
              </a:rPr>
              <a:t>, F. </a:t>
            </a:r>
            <a:r>
              <a:rPr lang="en-US" sz="2000" dirty="0" err="1" smtClean="0">
                <a:solidFill>
                  <a:srgbClr val="0000FF"/>
                </a:solidFill>
              </a:rPr>
              <a:t>McGarry</a:t>
            </a:r>
            <a:r>
              <a:rPr lang="en-US" sz="2000" dirty="0" smtClean="0">
                <a:solidFill>
                  <a:srgbClr val="0000FF"/>
                </a:solidFill>
              </a:rPr>
              <a:t>, R. </a:t>
            </a:r>
            <a:r>
              <a:rPr lang="en-US" sz="2000" dirty="0" err="1" smtClean="0">
                <a:solidFill>
                  <a:srgbClr val="0000FF"/>
                </a:solidFill>
              </a:rPr>
              <a:t>Pajerski</a:t>
            </a:r>
            <a:r>
              <a:rPr lang="en-US" sz="2000" dirty="0" smtClean="0">
                <a:solidFill>
                  <a:srgbClr val="0000FF"/>
                </a:solidFill>
              </a:rPr>
              <a:t>, and M. </a:t>
            </a:r>
            <a:r>
              <a:rPr lang="en-US" sz="2000" dirty="0" err="1" smtClean="0">
                <a:solidFill>
                  <a:srgbClr val="0000FF"/>
                </a:solidFill>
              </a:rPr>
              <a:t>Zelkowitz</a:t>
            </a:r>
            <a:r>
              <a:rPr lang="en-US" sz="2000" dirty="0" smtClean="0">
                <a:solidFill>
                  <a:srgbClr val="0000FF"/>
                </a:solidFill>
              </a:rPr>
              <a:t>. Lessons learned from 25 years of process improvement: The rise and fall of the NASA software engineering laboratory. In Proceedings of the 24th International Conference on Software Engineering (ICSE) 2002, Orlando, Florida, 2002. </a:t>
            </a:r>
            <a:br>
              <a:rPr lang="en-US" sz="2000" dirty="0" smtClean="0">
                <a:solidFill>
                  <a:srgbClr val="0000FF"/>
                </a:solidFill>
              </a:rPr>
            </a:br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Data mining is one response to the open and urgent issue of</a:t>
            </a:r>
          </a:p>
          <a:p>
            <a:pPr lvl="1"/>
            <a:r>
              <a:rPr lang="en-US" dirty="0" smtClean="0"/>
              <a:t> how to reason </a:t>
            </a:r>
            <a:r>
              <a:rPr lang="en-US" u="sng" dirty="0" smtClean="0"/>
              <a:t>faster </a:t>
            </a:r>
            <a:r>
              <a:rPr lang="en-US" dirty="0" smtClean="0"/>
              <a:t>about SE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088" y="27463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Q: Why Empirical SE 2.0?</a:t>
            </a:r>
            <a:br>
              <a:rPr lang="en-US" dirty="0" smtClean="0"/>
            </a:br>
            <a:r>
              <a:rPr lang="en-US" dirty="0" smtClean="0"/>
              <a:t>A: Changing nature of SE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4728" y="1643932"/>
            <a:ext cx="7498080" cy="5410200"/>
          </a:xfrm>
        </p:spPr>
        <p:txBody>
          <a:bodyPr>
            <a:normAutofit fontScale="32500" lnSpcReduction="20000"/>
          </a:bodyPr>
          <a:lstStyle/>
          <a:p>
            <a:r>
              <a:rPr lang="en-US" sz="5053" dirty="0" smtClean="0"/>
              <a:t>20</a:t>
            </a:r>
            <a:r>
              <a:rPr lang="en-US" sz="5053" baseline="30000" dirty="0" smtClean="0"/>
              <a:t>th</a:t>
            </a:r>
            <a:r>
              <a:rPr lang="en-US" sz="5053" dirty="0" smtClean="0"/>
              <a:t> century SE: the struggle for the single theory</a:t>
            </a:r>
          </a:p>
          <a:p>
            <a:pPr lvl="1"/>
            <a:r>
              <a:rPr lang="en-US" sz="4653" dirty="0" smtClean="0"/>
              <a:t>E.g.  Boehm’s COCOMO effort estimation project</a:t>
            </a:r>
          </a:p>
          <a:p>
            <a:pPr lvl="1"/>
            <a:r>
              <a:rPr lang="en-US" sz="4653" dirty="0" smtClean="0"/>
              <a:t>E.g. SEI capability maturity model [130];</a:t>
            </a:r>
          </a:p>
          <a:p>
            <a:pPr lvl="1"/>
            <a:endParaRPr lang="en-US" sz="4653" dirty="0" smtClean="0"/>
          </a:p>
          <a:p>
            <a:r>
              <a:rPr lang="en-US" sz="5053" dirty="0" smtClean="0"/>
              <a:t>21</a:t>
            </a:r>
            <a:r>
              <a:rPr lang="en-US" sz="5053" baseline="30000" dirty="0" smtClean="0"/>
              <a:t>st</a:t>
            </a:r>
            <a:r>
              <a:rPr lang="en-US" sz="5053" dirty="0" smtClean="0"/>
              <a:t> century: faster pace = more diversity</a:t>
            </a:r>
          </a:p>
          <a:p>
            <a:pPr lvl="1"/>
            <a:r>
              <a:rPr lang="en-US" sz="4632" dirty="0" smtClean="0"/>
              <a:t>Less likely that there exists a single over-arching grand theory of SE</a:t>
            </a:r>
          </a:p>
          <a:p>
            <a:pPr marL="596646" indent="-514350"/>
            <a:r>
              <a:rPr lang="en-US" sz="4632" dirty="0" smtClean="0"/>
              <a:t>Recent reports [1,2,3,4,5] say that while such generality may elude us, we can still find the special lessons that work best on the  local projects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err="1" smtClean="0">
                <a:solidFill>
                  <a:srgbClr val="0000FF"/>
                </a:solidFill>
              </a:rPr>
              <a:t>Rombach</a:t>
            </a:r>
            <a:r>
              <a:rPr lang="en-US" sz="3000" dirty="0" smtClean="0">
                <a:solidFill>
                  <a:srgbClr val="0000FF"/>
                </a:solidFill>
              </a:rPr>
              <a:t> A. </a:t>
            </a:r>
            <a:r>
              <a:rPr lang="en-US" sz="3000" dirty="0" err="1" smtClean="0">
                <a:solidFill>
                  <a:srgbClr val="0000FF"/>
                </a:solidFill>
              </a:rPr>
              <a:t>Endres</a:t>
            </a:r>
            <a:r>
              <a:rPr lang="en-US" sz="3000" dirty="0" smtClean="0">
                <a:solidFill>
                  <a:srgbClr val="0000FF"/>
                </a:solidFill>
              </a:rPr>
              <a:t>, H.D. A Handbook of Software and Systems Engineering: Empirical </a:t>
            </a:r>
            <a:r>
              <a:rPr lang="en-US" sz="3000" dirty="0" err="1" smtClean="0">
                <a:solidFill>
                  <a:srgbClr val="0000FF"/>
                </a:solidFill>
              </a:rPr>
              <a:t>Observa</a:t>
            </a:r>
            <a:r>
              <a:rPr lang="en-US" sz="3000" dirty="0" smtClean="0">
                <a:solidFill>
                  <a:srgbClr val="0000FF"/>
                </a:solidFill>
              </a:rPr>
              <a:t>- </a:t>
            </a:r>
            <a:r>
              <a:rPr lang="en-US" sz="3000" dirty="0" err="1" smtClean="0">
                <a:solidFill>
                  <a:srgbClr val="0000FF"/>
                </a:solidFill>
              </a:rPr>
              <a:t>tions</a:t>
            </a:r>
            <a:r>
              <a:rPr lang="en-US" sz="3000" dirty="0" smtClean="0">
                <a:solidFill>
                  <a:srgbClr val="0000FF"/>
                </a:solidFill>
              </a:rPr>
              <a:t>, Laws and Theories. Addison Wesley, 2003.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B. </a:t>
            </a:r>
            <a:r>
              <a:rPr lang="en-US" sz="3000" dirty="0" err="1" smtClean="0">
                <a:solidFill>
                  <a:srgbClr val="0000FF"/>
                </a:solidFill>
              </a:rPr>
              <a:t>Kitchenham</a:t>
            </a:r>
            <a:r>
              <a:rPr lang="en-US" sz="3000" dirty="0" smtClean="0">
                <a:solidFill>
                  <a:srgbClr val="0000FF"/>
                </a:solidFill>
              </a:rPr>
              <a:t> D. </a:t>
            </a:r>
            <a:r>
              <a:rPr lang="en-US" sz="3000" dirty="0" err="1" smtClean="0">
                <a:solidFill>
                  <a:srgbClr val="0000FF"/>
                </a:solidFill>
              </a:rPr>
              <a:t>Budgen</a:t>
            </a:r>
            <a:r>
              <a:rPr lang="en-US" sz="3000" dirty="0" smtClean="0">
                <a:solidFill>
                  <a:srgbClr val="0000FF"/>
                </a:solidFill>
              </a:rPr>
              <a:t>, P. Brereton. Is evidence based software engineering mature enough for practice &amp; policy? In 33rd Annual IEEE Software Engineering Workshop 2009 (SEW-33), </a:t>
            </a:r>
            <a:r>
              <a:rPr lang="en-US" sz="3000" dirty="0" err="1" smtClean="0">
                <a:solidFill>
                  <a:srgbClr val="0000FF"/>
                </a:solidFill>
              </a:rPr>
              <a:t>Skvde</a:t>
            </a:r>
            <a:r>
              <a:rPr lang="en-US" sz="3000" dirty="0" smtClean="0">
                <a:solidFill>
                  <a:srgbClr val="0000FF"/>
                </a:solidFill>
              </a:rPr>
              <a:t>, Sweden, 2009. 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B. A. </a:t>
            </a:r>
            <a:r>
              <a:rPr lang="en-US" sz="3000" dirty="0" err="1" smtClean="0">
                <a:solidFill>
                  <a:srgbClr val="0000FF"/>
                </a:solidFill>
              </a:rPr>
              <a:t>Kitchenham</a:t>
            </a:r>
            <a:r>
              <a:rPr lang="en-US" sz="3000" dirty="0" smtClean="0">
                <a:solidFill>
                  <a:srgbClr val="0000FF"/>
                </a:solidFill>
              </a:rPr>
              <a:t>, E. Mendes, and G. H. </a:t>
            </a:r>
            <a:r>
              <a:rPr lang="en-US" sz="3000" dirty="0" err="1" smtClean="0">
                <a:solidFill>
                  <a:srgbClr val="0000FF"/>
                </a:solidFill>
              </a:rPr>
              <a:t>Travassos</a:t>
            </a:r>
            <a:r>
              <a:rPr lang="en-US" sz="3000" dirty="0" smtClean="0">
                <a:solidFill>
                  <a:srgbClr val="0000FF"/>
                </a:solidFill>
              </a:rPr>
              <a:t>. Cross- vs. within-company cost estimation studies: A systematic review. IEEE Transactions on Software Engineering, pages 316–329, May 2007. 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Tim </a:t>
            </a:r>
            <a:r>
              <a:rPr lang="en-US" sz="3000" dirty="0" err="1" smtClean="0">
                <a:solidFill>
                  <a:srgbClr val="0000FF"/>
                </a:solidFill>
              </a:rPr>
              <a:t>Menzies</a:t>
            </a:r>
            <a:r>
              <a:rPr lang="en-US" sz="3000" dirty="0" smtClean="0">
                <a:solidFill>
                  <a:srgbClr val="0000FF"/>
                </a:solidFill>
              </a:rPr>
              <a:t> and Forrest Shull. The quest for convincing evidence. In A. </a:t>
            </a:r>
            <a:r>
              <a:rPr lang="en-US" sz="3000" dirty="0" err="1" smtClean="0">
                <a:solidFill>
                  <a:srgbClr val="0000FF"/>
                </a:solidFill>
              </a:rPr>
              <a:t>Oram</a:t>
            </a:r>
            <a:r>
              <a:rPr lang="en-US" sz="3000" dirty="0" smtClean="0">
                <a:solidFill>
                  <a:srgbClr val="0000FF"/>
                </a:solidFill>
              </a:rPr>
              <a:t> and G. Wilson, editors, Making Software: What Really Works, and Why We Believe It. O’Reilly, 2010. </a:t>
            </a:r>
          </a:p>
          <a:p>
            <a:pPr marL="1117854" lvl="2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0000FF"/>
                </a:solidFill>
              </a:rPr>
              <a:t>H. Gall E. </a:t>
            </a:r>
            <a:r>
              <a:rPr lang="en-US" sz="3000" dirty="0" err="1" smtClean="0">
                <a:solidFill>
                  <a:srgbClr val="0000FF"/>
                </a:solidFill>
              </a:rPr>
              <a:t>Giger</a:t>
            </a:r>
            <a:r>
              <a:rPr lang="en-US" sz="3000" dirty="0" smtClean="0">
                <a:solidFill>
                  <a:srgbClr val="0000FF"/>
                </a:solidFill>
              </a:rPr>
              <a:t> T. Zimmermann, N. </a:t>
            </a:r>
            <a:r>
              <a:rPr lang="en-US" sz="3000" dirty="0" err="1" smtClean="0">
                <a:solidFill>
                  <a:srgbClr val="0000FF"/>
                </a:solidFill>
              </a:rPr>
              <a:t>Nagappan</a:t>
            </a:r>
            <a:r>
              <a:rPr lang="en-US" sz="3000" dirty="0" smtClean="0">
                <a:solidFill>
                  <a:srgbClr val="0000FF"/>
                </a:solidFill>
              </a:rPr>
              <a:t> and B. Murphy. Cross-project defect prediction. In ESEC/FSE’09, August 2009. </a:t>
            </a:r>
          </a:p>
          <a:p>
            <a:pPr lvl="1"/>
            <a:endParaRPr lang="en-US" sz="4632" dirty="0" smtClean="0"/>
          </a:p>
          <a:p>
            <a:r>
              <a:rPr lang="en-US" sz="5053" dirty="0" smtClean="0"/>
              <a:t>Data mining is one way to rapidly find and verify the special practices that best work on the local projects.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Q: Why Empirical SE 2.0?</a:t>
            </a:r>
            <a:br>
              <a:rPr lang="en-US" dirty="0" smtClean="0"/>
            </a:br>
            <a:r>
              <a:rPr lang="en-US" dirty="0" smtClean="0"/>
              <a:t>A: Changing nature of data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44020"/>
            <a:ext cx="749808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A contemporary empirical SE paper might explore gigabytes of core dumps looking for the method calls that lead to a crash.</a:t>
            </a:r>
          </a:p>
          <a:p>
            <a:r>
              <a:rPr lang="en-US" dirty="0" smtClean="0"/>
              <a:t>Faced with such large and complex data, analysis methods are becoming more intricate; e.g.</a:t>
            </a:r>
          </a:p>
          <a:p>
            <a:pPr lvl="1"/>
            <a:r>
              <a:rPr lang="en-US" dirty="0" smtClean="0"/>
              <a:t>Model trees </a:t>
            </a:r>
            <a:r>
              <a:rPr lang="en-US" smtClean="0"/>
              <a:t>for multi-model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Latent </a:t>
            </a:r>
            <a:r>
              <a:rPr lang="en-US" dirty="0" err="1" smtClean="0"/>
              <a:t>Dirichlet</a:t>
            </a:r>
            <a:r>
              <a:rPr lang="en-US" dirty="0" smtClean="0"/>
              <a:t> allocation (LDA) for document clustering</a:t>
            </a:r>
          </a:p>
          <a:p>
            <a:pPr lvl="1"/>
            <a:r>
              <a:rPr lang="en-US" dirty="0" smtClean="0"/>
              <a:t>Mining sequences to learn exception handling rules</a:t>
            </a:r>
          </a:p>
          <a:p>
            <a:r>
              <a:rPr lang="en-US" dirty="0" smtClean="0"/>
              <a:t>It is now possible to </a:t>
            </a:r>
            <a:r>
              <a:rPr lang="en-US" dirty="0" err="1" smtClean="0"/>
              <a:t>ﬁnd</a:t>
            </a:r>
            <a:r>
              <a:rPr lang="en-US" dirty="0" smtClean="0"/>
              <a:t> </a:t>
            </a:r>
            <a:r>
              <a:rPr lang="en-US" u="sng" dirty="0" smtClean="0"/>
              <a:t>new </a:t>
            </a:r>
            <a:r>
              <a:rPr lang="en-US" dirty="0" smtClean="0"/>
              <a:t>insights in </a:t>
            </a:r>
            <a:r>
              <a:rPr lang="en-US" u="sng" dirty="0" smtClean="0"/>
              <a:t>old </a:t>
            </a:r>
            <a:r>
              <a:rPr lang="en-US" dirty="0" smtClean="0"/>
              <a:t>data, just by applying a </a:t>
            </a:r>
            <a:r>
              <a:rPr lang="en-US" u="sng" dirty="0" smtClean="0"/>
              <a:t>new </a:t>
            </a:r>
            <a:r>
              <a:rPr lang="en-US" dirty="0" smtClean="0"/>
              <a:t>analysis method.</a:t>
            </a:r>
          </a:p>
          <a:p>
            <a:pPr lvl="1"/>
            <a:r>
              <a:rPr lang="en-US" dirty="0" smtClean="0"/>
              <a:t>E.g. see later, the “W” tool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Data Mining for 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705" y="1582508"/>
            <a:ext cx="7836985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Natural tool to help a community: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racing to keep up with the pace of change in SE;</a:t>
            </a:r>
          </a:p>
          <a:p>
            <a:pPr lvl="1"/>
            <a:r>
              <a:rPr lang="en-US" dirty="0" smtClean="0"/>
              <a:t>while </a:t>
            </a:r>
            <a:r>
              <a:rPr lang="en-US" dirty="0" err="1" smtClean="0"/>
              <a:t>ﬁnding</a:t>
            </a:r>
            <a:r>
              <a:rPr lang="en-US" dirty="0" smtClean="0"/>
              <a:t> and verifying the special theories that work best on local projects …</a:t>
            </a:r>
          </a:p>
          <a:p>
            <a:pPr lvl="1"/>
            <a:r>
              <a:rPr lang="en-US" dirty="0" smtClean="0"/>
              <a:t>… from a new kind data sources …</a:t>
            </a:r>
          </a:p>
          <a:p>
            <a:pPr lvl="1"/>
            <a:r>
              <a:rPr lang="en-US" dirty="0" smtClean="0"/>
              <a:t>… using a large </a:t>
            </a:r>
            <a:r>
              <a:rPr lang="en-US" sz="2400" dirty="0" smtClean="0"/>
              <a:t>menagerie</a:t>
            </a:r>
            <a:r>
              <a:rPr lang="en-US" dirty="0" smtClean="0"/>
              <a:t> of new data analysis tools.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Enough generalities</a:t>
            </a:r>
          </a:p>
          <a:p>
            <a:r>
              <a:rPr lang="en-US" dirty="0" smtClean="0"/>
              <a:t>Details of using a data mining tool suite</a:t>
            </a:r>
          </a:p>
          <a:p>
            <a:pPr lvl="1"/>
            <a:r>
              <a:rPr lang="en-US" dirty="0" smtClean="0"/>
              <a:t>The “WEKA”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 tools (guided tour of “WEKA”)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Data “carving” (core operators of DM)</a:t>
            </a:r>
          </a:p>
          <a:p>
            <a:pPr marL="596646" indent="-514350">
              <a:buNone/>
            </a:pPr>
            <a:endParaRPr lang="en-US" sz="2800" dirty="0" smtClean="0">
              <a:solidFill>
                <a:srgbClr val="7F7F7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43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WEKA</a:t>
            </a:r>
            <a:endParaRPr lang="en-US" altLang="ko-KR">
              <a:latin typeface="Times New Roman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447800"/>
            <a:ext cx="4136517" cy="48006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altLang="ko-KR" sz="2000" dirty="0"/>
              <a:t>Machine learning/data mining software written in Java</a:t>
            </a:r>
          </a:p>
          <a:p>
            <a:pPr lvl="1" eaLnBrk="1" hangingPunct="1"/>
            <a:r>
              <a:rPr lang="en-US" altLang="ko-KR" sz="2000" dirty="0"/>
              <a:t>Used for research, education, and </a:t>
            </a:r>
            <a:r>
              <a:rPr lang="en-US" altLang="ko-KR" sz="2000" dirty="0" smtClean="0"/>
              <a:t>applications </a:t>
            </a:r>
          </a:p>
          <a:p>
            <a:pPr lvl="1" eaLnBrk="1" hangingPunct="1"/>
            <a:r>
              <a:rPr lang="en-US" altLang="ko-KR" sz="2000" dirty="0" smtClean="0"/>
              <a:t>Complements  </a:t>
            </a:r>
            <a:r>
              <a:rPr lang="en-US" sz="2000" dirty="0" smtClean="0">
                <a:solidFill>
                  <a:srgbClr val="0000FF"/>
                </a:solidFill>
              </a:rPr>
              <a:t>Data Mining: Practical Machine Learning Tools and Techniques (Second Edition) Ian H. Witten,  </a:t>
            </a:r>
            <a:r>
              <a:rPr lang="en-US" sz="2000" dirty="0" err="1" smtClean="0">
                <a:solidFill>
                  <a:srgbClr val="0000FF"/>
                </a:solidFill>
              </a:rPr>
              <a:t>Eibe</a:t>
            </a:r>
            <a:r>
              <a:rPr lang="en-US" sz="2000" dirty="0" smtClean="0">
                <a:solidFill>
                  <a:srgbClr val="0000FF"/>
                </a:solidFill>
              </a:rPr>
              <a:t> Frank, Morgan Kaufmann June 2005 525 pages </a:t>
            </a:r>
            <a:r>
              <a:rPr lang="en-US" sz="2000" smtClean="0">
                <a:solidFill>
                  <a:srgbClr val="0000FF"/>
                </a:solidFill>
              </a:rPr>
              <a:t>ISBN 0-12-088407-0</a:t>
            </a:r>
            <a:r>
              <a:rPr lang="en-US" sz="2000" dirty="0" smtClean="0"/>
              <a:t>		</a:t>
            </a:r>
            <a:endParaRPr lang="en-US" altLang="ko-KR" sz="2000" dirty="0" smtClean="0"/>
          </a:p>
          <a:p>
            <a:pPr eaLnBrk="1" hangingPunct="1"/>
            <a:r>
              <a:rPr lang="en-US" altLang="ko-KR" sz="2000" dirty="0"/>
              <a:t>Main features</a:t>
            </a:r>
          </a:p>
          <a:p>
            <a:pPr lvl="1" eaLnBrk="1" hangingPunct="1"/>
            <a:r>
              <a:rPr lang="en-US" altLang="ko-KR" sz="2000" dirty="0"/>
              <a:t>Comprehensive set of </a:t>
            </a:r>
            <a:r>
              <a:rPr lang="en-US" altLang="ko-KR" sz="2000"/>
              <a:t>data </a:t>
            </a:r>
            <a:r>
              <a:rPr lang="en-US" altLang="ko-KR" sz="2000" smtClean="0"/>
              <a:t>pre-processing </a:t>
            </a:r>
            <a:r>
              <a:rPr lang="en-US" altLang="ko-KR" sz="2000" dirty="0"/>
              <a:t>tools, learning algorithms and evaluation methods</a:t>
            </a:r>
          </a:p>
          <a:p>
            <a:pPr lvl="1" eaLnBrk="1" hangingPunct="1"/>
            <a:r>
              <a:rPr lang="en-US" altLang="ko-KR" sz="2000" dirty="0"/>
              <a:t>Graphical user interfaces (incl. data visualization)</a:t>
            </a:r>
          </a:p>
          <a:p>
            <a:pPr lvl="1" eaLnBrk="1" hangingPunct="1"/>
            <a:r>
              <a:rPr lang="en-US" altLang="ko-KR" sz="2000" dirty="0"/>
              <a:t>Environment for comparing learning algorithms</a:t>
            </a: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4973" y="1479550"/>
            <a:ext cx="3322027" cy="409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smtClean="0"/>
              <a:t>Access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ko-KR" dirty="0"/>
              <a:t>WEKA is available at</a:t>
            </a:r>
          </a:p>
          <a:p>
            <a:pPr eaLnBrk="1" hangingPunct="1">
              <a:buFont typeface="Wingdings" charset="2"/>
              <a:buNone/>
            </a:pPr>
            <a:r>
              <a:rPr lang="en-US" altLang="ko-KR" dirty="0" smtClean="0"/>
              <a:t>	</a:t>
            </a:r>
            <a:r>
              <a:rPr lang="en-US" altLang="ko-KR" dirty="0" smtClean="0">
                <a:solidFill>
                  <a:srgbClr val="0000FF"/>
                </a:solidFill>
              </a:rPr>
              <a:t>http</a:t>
            </a:r>
            <a:r>
              <a:rPr lang="en-US" altLang="ko-KR" dirty="0">
                <a:solidFill>
                  <a:srgbClr val="0000FF"/>
                </a:solidFill>
              </a:rPr>
              <a:t>://</a:t>
            </a:r>
            <a:r>
              <a:rPr lang="en-US" altLang="ko-KR" dirty="0" err="1">
                <a:solidFill>
                  <a:srgbClr val="0000FF"/>
                </a:solidFill>
              </a:rPr>
              <a:t>www.cs.waikato.ac.nz/ml/weka</a:t>
            </a:r>
            <a:endParaRPr lang="en-US" altLang="ko-KR" dirty="0">
              <a:solidFill>
                <a:srgbClr val="0000FF"/>
              </a:solidFill>
            </a:endParaRPr>
          </a:p>
          <a:p>
            <a:pPr eaLnBrk="1" hangingPunct="1">
              <a:buSzPct val="120000"/>
              <a:buFont typeface="Wingdings" charset="2"/>
              <a:buChar char="§"/>
            </a:pPr>
            <a:r>
              <a:rPr lang="en-US" altLang="ko-KR" dirty="0"/>
              <a:t>Also has a list of projects based on WEKA</a:t>
            </a:r>
          </a:p>
          <a:p>
            <a:pPr eaLnBrk="1" hangingPunct="1">
              <a:buSzPct val="120000"/>
              <a:buFont typeface="Wingdings" charset="2"/>
              <a:buChar char="§"/>
            </a:pPr>
            <a:r>
              <a:rPr lang="en-US" altLang="ko-KR" dirty="0"/>
              <a:t>WEKA contributors:</a:t>
            </a:r>
          </a:p>
          <a:p>
            <a:pPr eaLnBrk="1" hangingPunct="1">
              <a:buSzPct val="125000"/>
              <a:buFont typeface="Wingdings" charset="2"/>
              <a:buNone/>
            </a:pPr>
            <a:r>
              <a:rPr lang="en-US" altLang="ko-KR" dirty="0"/>
              <a:t>	</a:t>
            </a:r>
            <a:r>
              <a:rPr lang="en-US" altLang="ko-KR" sz="2000" dirty="0" err="1">
                <a:latin typeface="Times-Roman" charset="0"/>
              </a:rPr>
              <a:t>Abdelaziz</a:t>
            </a:r>
            <a:r>
              <a:rPr lang="en-US" altLang="ko-KR" sz="2000" dirty="0">
                <a:latin typeface="Times-Roman" charset="0"/>
              </a:rPr>
              <a:t> </a:t>
            </a:r>
            <a:r>
              <a:rPr lang="en-US" altLang="ko-KR" sz="2000" dirty="0" err="1">
                <a:latin typeface="Times-Roman" charset="0"/>
              </a:rPr>
              <a:t>Mahoui</a:t>
            </a:r>
            <a:r>
              <a:rPr lang="en-US" altLang="ko-KR" sz="2000" dirty="0">
                <a:latin typeface="Times-Roman" charset="0"/>
              </a:rPr>
              <a:t>, Alexander K. </a:t>
            </a:r>
            <a:r>
              <a:rPr lang="en-US" altLang="ko-KR" sz="2000" dirty="0" err="1">
                <a:latin typeface="Times-Roman" charset="0"/>
              </a:rPr>
              <a:t>Seewald</a:t>
            </a:r>
            <a:r>
              <a:rPr lang="en-US" altLang="ko-KR" sz="2000" dirty="0">
                <a:latin typeface="Times-Roman" charset="0"/>
              </a:rPr>
              <a:t>, </a:t>
            </a:r>
            <a:r>
              <a:rPr lang="en-US" altLang="ko-KR" sz="2000" dirty="0" err="1">
                <a:latin typeface="Times-Roman" charset="0"/>
              </a:rPr>
              <a:t>Ashraf</a:t>
            </a:r>
            <a:r>
              <a:rPr lang="en-US" altLang="ko-KR" sz="2000" dirty="0">
                <a:latin typeface="Times-Roman" charset="0"/>
              </a:rPr>
              <a:t> M. </a:t>
            </a:r>
            <a:r>
              <a:rPr lang="en-US" altLang="ko-KR" sz="2000" dirty="0" err="1">
                <a:latin typeface="Times-Roman" charset="0"/>
              </a:rPr>
              <a:t>Kibriya</a:t>
            </a:r>
            <a:r>
              <a:rPr lang="en-US" altLang="ko-KR" sz="2000" dirty="0">
                <a:latin typeface="Times-Roman" charset="0"/>
              </a:rPr>
              <a:t>, Bernhard </a:t>
            </a:r>
            <a:r>
              <a:rPr lang="en-US" altLang="ko-KR" sz="2000" dirty="0" err="1">
                <a:latin typeface="Times-Roman" charset="0"/>
              </a:rPr>
              <a:t>Pfahringer</a:t>
            </a:r>
            <a:r>
              <a:rPr lang="en-US" altLang="ko-KR" sz="2000" dirty="0">
                <a:latin typeface="Times-Roman" charset="0"/>
              </a:rPr>
              <a:t> , Brent Martin, Peter </a:t>
            </a:r>
            <a:r>
              <a:rPr lang="en-US" altLang="ko-KR" sz="2000" dirty="0" err="1">
                <a:latin typeface="Times-Roman" charset="0"/>
              </a:rPr>
              <a:t>Flach</a:t>
            </a:r>
            <a:r>
              <a:rPr lang="en-US" altLang="ko-KR" sz="2000" dirty="0">
                <a:latin typeface="Times-Roman" charset="0"/>
              </a:rPr>
              <a:t>, </a:t>
            </a:r>
            <a:r>
              <a:rPr lang="en-US" altLang="ko-KR" sz="2000" dirty="0" err="1">
                <a:latin typeface="Times-Roman" charset="0"/>
              </a:rPr>
              <a:t>Eibe</a:t>
            </a:r>
            <a:r>
              <a:rPr lang="en-US" altLang="ko-KR" sz="2000" dirty="0">
                <a:latin typeface="Times-Roman" charset="0"/>
              </a:rPr>
              <a:t> Frank ,Gabi </a:t>
            </a:r>
            <a:r>
              <a:rPr lang="en-US" altLang="ko-KR" sz="2000" dirty="0" err="1">
                <a:latin typeface="Times-Roman" charset="0"/>
              </a:rPr>
              <a:t>Schmidberger</a:t>
            </a:r>
            <a:r>
              <a:rPr lang="en-US" altLang="ko-KR" sz="2000" dirty="0">
                <a:latin typeface="Times-Roman" charset="0"/>
              </a:rPr>
              <a:t> ,Ian H. Witten , J. Lindgren, Janice </a:t>
            </a:r>
            <a:r>
              <a:rPr lang="en-US" altLang="ko-KR" sz="2000" dirty="0" err="1">
                <a:latin typeface="Times-Roman" charset="0"/>
              </a:rPr>
              <a:t>Boughton</a:t>
            </a:r>
            <a:r>
              <a:rPr lang="en-US" altLang="ko-KR" sz="2000" dirty="0">
                <a:latin typeface="Times-Roman" charset="0"/>
              </a:rPr>
              <a:t>,  Jason Wells, Len Trigg, </a:t>
            </a:r>
            <a:r>
              <a:rPr lang="en-US" altLang="ko-KR" sz="2000" dirty="0" err="1">
                <a:latin typeface="Times-Roman" charset="0"/>
              </a:rPr>
              <a:t>Lucio</a:t>
            </a:r>
            <a:r>
              <a:rPr lang="en-US" altLang="ko-KR" sz="2000" dirty="0">
                <a:latin typeface="Times-Roman" charset="0"/>
              </a:rPr>
              <a:t> de Souza Coelho, Malcolm Ware, Mark Hall ,</a:t>
            </a:r>
            <a:r>
              <a:rPr lang="en-US" altLang="ko-KR" sz="2000" dirty="0" err="1">
                <a:latin typeface="Times-Roman" charset="0"/>
              </a:rPr>
              <a:t>Remco</a:t>
            </a:r>
            <a:r>
              <a:rPr lang="en-US" altLang="ko-KR" sz="2000" dirty="0">
                <a:latin typeface="Times-Roman" charset="0"/>
              </a:rPr>
              <a:t> </a:t>
            </a:r>
            <a:r>
              <a:rPr lang="en-US" altLang="ko-KR" sz="2000" dirty="0" err="1">
                <a:latin typeface="Times-Roman" charset="0"/>
              </a:rPr>
              <a:t>Bouckaert</a:t>
            </a:r>
            <a:r>
              <a:rPr lang="en-US" altLang="ko-KR" sz="2000" dirty="0">
                <a:latin typeface="Times-Roman" charset="0"/>
              </a:rPr>
              <a:t> , Richard </a:t>
            </a:r>
            <a:r>
              <a:rPr lang="en-US" altLang="ko-KR" sz="2000" dirty="0" err="1">
                <a:latin typeface="Times-Roman" charset="0"/>
              </a:rPr>
              <a:t>Kirkby</a:t>
            </a:r>
            <a:r>
              <a:rPr lang="en-US" altLang="ko-KR" sz="2000" dirty="0">
                <a:latin typeface="Times-Roman" charset="0"/>
              </a:rPr>
              <a:t>, Shane Butler, Shane Legg, Stuart </a:t>
            </a:r>
            <a:r>
              <a:rPr lang="en-US" altLang="ko-KR" sz="2000" dirty="0" err="1">
                <a:latin typeface="Times-Roman" charset="0"/>
              </a:rPr>
              <a:t>Inglis</a:t>
            </a:r>
            <a:r>
              <a:rPr lang="en-US" altLang="ko-KR" sz="2000" dirty="0">
                <a:latin typeface="Times-Roman" charset="0"/>
              </a:rPr>
              <a:t>, Sylvain Roy, Tony </a:t>
            </a:r>
            <a:r>
              <a:rPr lang="en-US" altLang="ko-KR" sz="2000" dirty="0" err="1">
                <a:latin typeface="Times-Roman" charset="0"/>
              </a:rPr>
              <a:t>Voyle</a:t>
            </a:r>
            <a:r>
              <a:rPr lang="en-US" altLang="ko-KR" sz="2000" dirty="0">
                <a:latin typeface="Times-Roman" charset="0"/>
              </a:rPr>
              <a:t>, </a:t>
            </a:r>
            <a:r>
              <a:rPr lang="en-US" altLang="ko-KR" sz="2000" dirty="0" err="1">
                <a:latin typeface="Times-Roman" charset="0"/>
              </a:rPr>
              <a:t>Xin</a:t>
            </a:r>
            <a:r>
              <a:rPr lang="en-US" altLang="ko-KR" sz="2000" dirty="0">
                <a:latin typeface="Times-Roman" charset="0"/>
              </a:rPr>
              <a:t> </a:t>
            </a:r>
            <a:r>
              <a:rPr lang="en-US" altLang="ko-KR" sz="2000" dirty="0" err="1">
                <a:latin typeface="Times-Roman" charset="0"/>
              </a:rPr>
              <a:t>Xu</a:t>
            </a:r>
            <a:r>
              <a:rPr lang="en-US" altLang="ko-KR" sz="2000" dirty="0">
                <a:latin typeface="Times-Roman" charset="0"/>
              </a:rPr>
              <a:t>, Yong Wang, </a:t>
            </a:r>
            <a:r>
              <a:rPr lang="en-US" altLang="ko-KR" sz="2000" dirty="0" err="1">
                <a:latin typeface="Times-Roman" charset="0"/>
              </a:rPr>
              <a:t>Zhihai</a:t>
            </a:r>
            <a:r>
              <a:rPr lang="en-US" altLang="ko-KR" sz="2000" dirty="0">
                <a:latin typeface="Times-Roman" charset="0"/>
              </a:rPr>
              <a:t> Wang</a:t>
            </a:r>
            <a:r>
              <a:rPr lang="en-US" altLang="ko-KR" dirty="0">
                <a:latin typeface="Times-Roman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989138"/>
            <a:ext cx="7723187" cy="42592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</a:t>
            </a:r>
            <a:r>
              <a:rPr lang="en-US" altLang="ko-KR" sz="1800"/>
              <a:t>relation </a:t>
            </a:r>
            <a:r>
              <a:rPr lang="en-US" altLang="ko-KR" sz="1800" smtClean="0"/>
              <a:t>heart-disease-simplified</a:t>
            </a:r>
            <a:endParaRPr lang="en-US" altLang="ko-KR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age numeric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sex { female, male}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</a:t>
            </a:r>
            <a:r>
              <a:rPr lang="en-US" altLang="ko-KR" sz="1800" dirty="0" err="1"/>
              <a:t>chest_pain_type</a:t>
            </a:r>
            <a:r>
              <a:rPr lang="en-US" altLang="ko-KR" sz="1800" dirty="0"/>
              <a:t> { </a:t>
            </a:r>
            <a:r>
              <a:rPr lang="en-US" altLang="ko-KR" sz="1800" dirty="0" err="1"/>
              <a:t>typ_angina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asympt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non_anginal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atyp_angina</a:t>
            </a:r>
            <a:r>
              <a:rPr lang="en-US" altLang="ko-KR" sz="1800" dirty="0"/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cholesterol numeric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</a:t>
            </a:r>
            <a:r>
              <a:rPr lang="en-US" altLang="ko-KR" sz="1800" dirty="0" err="1"/>
              <a:t>exercise_induced_angina</a:t>
            </a:r>
            <a:r>
              <a:rPr lang="en-US" altLang="ko-KR" sz="1800" dirty="0"/>
              <a:t> { no, yes}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@attribute class { present, </a:t>
            </a:r>
            <a:r>
              <a:rPr lang="en-US" altLang="ko-KR" sz="1800" dirty="0" err="1"/>
              <a:t>not_present</a:t>
            </a:r>
            <a:r>
              <a:rPr lang="en-US" altLang="ko-KR" sz="1800" dirty="0"/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@data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63,male,typ_angina,233,no,not_present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67,male,asympt,286,yes,present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67,male,asympt,229,yes,present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38,female,non_anginal,?,no,not_present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ko-KR" sz="1800" dirty="0"/>
              <a:t>...</a:t>
            </a:r>
            <a:endParaRPr lang="en-US" altLang="ko-KR" sz="2400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Data Files</a:t>
            </a:r>
          </a:p>
        </p:txBody>
      </p:sp>
      <p:sp>
        <p:nvSpPr>
          <p:cNvPr id="18436" name="WordArt 7"/>
          <p:cNvSpPr>
            <a:spLocks noChangeArrowheads="1" noChangeShapeType="1" noTextEdit="1"/>
          </p:cNvSpPr>
          <p:nvPr/>
        </p:nvSpPr>
        <p:spPr bwMode="auto">
          <a:xfrm>
            <a:off x="5508625" y="4652963"/>
            <a:ext cx="32766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Flat file in</a:t>
            </a:r>
          </a:p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ARFF format</a:t>
            </a:r>
          </a:p>
        </p:txBody>
      </p:sp>
      <p:sp>
        <p:nvSpPr>
          <p:cNvPr id="18437" name="WordArt 10"/>
          <p:cNvSpPr>
            <a:spLocks noChangeArrowheads="1" noChangeShapeType="1" noTextEdit="1"/>
          </p:cNvSpPr>
          <p:nvPr/>
        </p:nvSpPr>
        <p:spPr bwMode="auto">
          <a:xfrm>
            <a:off x="5287963" y="2098675"/>
            <a:ext cx="3276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numeric attribute</a:t>
            </a:r>
          </a:p>
        </p:txBody>
      </p:sp>
      <p:sp>
        <p:nvSpPr>
          <p:cNvPr id="18438" name="Line 11"/>
          <p:cNvSpPr>
            <a:spLocks noChangeShapeType="1"/>
          </p:cNvSpPr>
          <p:nvPr/>
        </p:nvSpPr>
        <p:spPr bwMode="auto">
          <a:xfrm flipH="1">
            <a:off x="3597955" y="2403475"/>
            <a:ext cx="1537608" cy="27141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9" name="WordArt 12"/>
          <p:cNvSpPr>
            <a:spLocks noChangeArrowheads="1" noChangeShapeType="1" noTextEdit="1"/>
          </p:cNvSpPr>
          <p:nvPr/>
        </p:nvSpPr>
        <p:spPr bwMode="auto">
          <a:xfrm>
            <a:off x="5284788" y="2581275"/>
            <a:ext cx="3276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blurRad="63500" dist="46662" dir="2115817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nominal attribute</a:t>
            </a:r>
          </a:p>
        </p:txBody>
      </p:sp>
      <p:sp>
        <p:nvSpPr>
          <p:cNvPr id="18440" name="Line 13"/>
          <p:cNvSpPr>
            <a:spLocks noChangeShapeType="1"/>
          </p:cNvSpPr>
          <p:nvPr/>
        </p:nvSpPr>
        <p:spPr bwMode="auto">
          <a:xfrm flipH="1">
            <a:off x="4294188" y="2886075"/>
            <a:ext cx="9144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/>
              <a:t>Explorer</a:t>
            </a:r>
            <a:r>
              <a:rPr lang="en-US" altLang="ko-KR"/>
              <a:t>: </a:t>
            </a:r>
            <a:r>
              <a:rPr lang="en-US" altLang="ko-KR" smtClean="0"/>
              <a:t>pre-processing</a:t>
            </a:r>
            <a:endParaRPr lang="en-US" altLang="ko-KR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ko-KR" dirty="0"/>
              <a:t>Source</a:t>
            </a:r>
          </a:p>
          <a:p>
            <a:pPr lvl="1" eaLnBrk="1" hangingPunct="1"/>
            <a:r>
              <a:rPr lang="en-US" altLang="ko-KR" dirty="0"/>
              <a:t>Data can be imported from a file in various formats: ARFF, CSV, C4.5, binary</a:t>
            </a:r>
          </a:p>
          <a:p>
            <a:pPr lvl="1" eaLnBrk="1" hangingPunct="1"/>
            <a:r>
              <a:rPr lang="en-US" altLang="ko-KR" dirty="0"/>
              <a:t>Data can also be read from a URL or from an SQL database (using JDBC)</a:t>
            </a:r>
          </a:p>
          <a:p>
            <a:pPr eaLnBrk="1" hangingPunct="1"/>
            <a:r>
              <a:rPr lang="en-US" altLang="ko-KR" smtClean="0"/>
              <a:t>Pre-processing </a:t>
            </a:r>
            <a:r>
              <a:rPr lang="en-US" altLang="ko-KR" dirty="0"/>
              <a:t>tools </a:t>
            </a:r>
          </a:p>
          <a:p>
            <a:pPr lvl="1" eaLnBrk="1" hangingPunct="1"/>
            <a:r>
              <a:rPr lang="en-US" altLang="ko-KR" dirty="0"/>
              <a:t>Called “filters”</a:t>
            </a:r>
          </a:p>
          <a:p>
            <a:pPr lvl="1" eaLnBrk="1" hangingPunct="1"/>
            <a:r>
              <a:rPr lang="en-US" altLang="ko-KR" dirty="0" err="1"/>
              <a:t>Discretization</a:t>
            </a:r>
            <a:r>
              <a:rPr lang="en-US" altLang="ko-KR" dirty="0"/>
              <a:t>, normalization, </a:t>
            </a:r>
            <a:r>
              <a:rPr lang="en-US" altLang="ko-KR" dirty="0" err="1"/>
              <a:t>resampling</a:t>
            </a:r>
            <a:r>
              <a:rPr lang="en-US" altLang="ko-KR" dirty="0"/>
              <a:t>, attribute selection, transforming and combining attributes,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1600200" y="9906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08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08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1371600" y="3810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 flipH="1" flipV="1">
            <a:off x="7010400" y="3048000"/>
            <a:ext cx="129540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59875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838200" y="16764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1676400" y="2209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2209800" y="16764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Line 4"/>
          <p:cNvSpPr>
            <a:spLocks noChangeShapeType="1"/>
          </p:cNvSpPr>
          <p:nvPr/>
        </p:nvSpPr>
        <p:spPr bwMode="auto">
          <a:xfrm flipH="1">
            <a:off x="2895600" y="5029200"/>
            <a:ext cx="20574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4479925" y="2360614"/>
            <a:ext cx="185948" cy="168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4479925" y="2360614"/>
            <a:ext cx="185948" cy="168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  <a:p>
            <a:pPr latinLnBrk="0">
              <a:lnSpc>
                <a:spcPct val="70000"/>
              </a:lnSpc>
            </a:pPr>
            <a:endParaRPr kumimoji="0" lang="ko-KR" altLang="en-US" sz="4800" b="1">
              <a:solidFill>
                <a:schemeClr val="tx2"/>
              </a:solidFill>
              <a:latin typeface="Arial Narrow" charset="0"/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447800"/>
            <a:ext cx="4652963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Line 5"/>
          <p:cNvSpPr>
            <a:spLocks noChangeShapeType="1"/>
          </p:cNvSpPr>
          <p:nvPr/>
        </p:nvSpPr>
        <p:spPr bwMode="auto">
          <a:xfrm flipH="1">
            <a:off x="4800600" y="5410200"/>
            <a:ext cx="13716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Line 3"/>
          <p:cNvSpPr>
            <a:spLocks noChangeShapeType="1"/>
          </p:cNvSpPr>
          <p:nvPr/>
        </p:nvSpPr>
        <p:spPr bwMode="auto">
          <a:xfrm flipH="1">
            <a:off x="7239000" y="1600200"/>
            <a:ext cx="1066800" cy="1066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Explorer: building “classifiers”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ko-KR" dirty="0"/>
              <a:t>Classifiers in WEKA are models for predicting nominal or numeric quantities</a:t>
            </a:r>
          </a:p>
          <a:p>
            <a:pPr eaLnBrk="1" hangingPunct="1"/>
            <a:r>
              <a:rPr lang="en-US" altLang="ko-KR" dirty="0"/>
              <a:t>Implemented learning schemes include:</a:t>
            </a:r>
          </a:p>
          <a:p>
            <a:pPr lvl="1" eaLnBrk="1" hangingPunct="1"/>
            <a:r>
              <a:rPr lang="en-US" altLang="ko-KR" dirty="0"/>
              <a:t>Decision trees and lists, </a:t>
            </a:r>
            <a:r>
              <a:rPr lang="en-US" altLang="ko-KR" dirty="0" smtClean="0"/>
              <a:t>instance-based </a:t>
            </a:r>
            <a:r>
              <a:rPr lang="en-US" altLang="ko-KR" dirty="0"/>
              <a:t>classifiers, support vector machines, </a:t>
            </a:r>
            <a:r>
              <a:rPr lang="en-US" altLang="ko-KR" dirty="0" smtClean="0"/>
              <a:t>multi-layer </a:t>
            </a:r>
            <a:r>
              <a:rPr lang="en-US" altLang="ko-KR" dirty="0" err="1"/>
              <a:t>perceptrons</a:t>
            </a:r>
            <a:r>
              <a:rPr lang="en-US" altLang="ko-KR" dirty="0"/>
              <a:t>, logistic regression, </a:t>
            </a:r>
            <a:r>
              <a:rPr lang="en-US" altLang="ko-KR" dirty="0" err="1"/>
              <a:t>Bayes</a:t>
            </a:r>
            <a:r>
              <a:rPr lang="en-US" altLang="ko-KR" dirty="0"/>
              <a:t>’ nets, …</a:t>
            </a:r>
          </a:p>
          <a:p>
            <a:pPr eaLnBrk="1" hangingPunct="1"/>
            <a:r>
              <a:rPr lang="en-US" altLang="ko-KR" dirty="0"/>
              <a:t>“Meta</a:t>
            </a:r>
            <a:r>
              <a:rPr lang="en-US" altLang="ko-KR" dirty="0" smtClean="0"/>
              <a:t>”-classifiers </a:t>
            </a:r>
            <a:r>
              <a:rPr lang="en-US" altLang="ko-KR" dirty="0"/>
              <a:t>include:</a:t>
            </a:r>
          </a:p>
          <a:p>
            <a:pPr lvl="1" eaLnBrk="1" hangingPunct="1"/>
            <a:r>
              <a:rPr lang="en-US" altLang="ko-KR" dirty="0"/>
              <a:t>Bagging, boosting, stacking, </a:t>
            </a:r>
            <a:r>
              <a:rPr lang="en-US" altLang="ko-KR" dirty="0" smtClean="0"/>
              <a:t>error-correcting </a:t>
            </a:r>
            <a:r>
              <a:rPr lang="en-US" altLang="ko-KR" dirty="0"/>
              <a:t>output codes, locally weighted learning, 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914400" y="1066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0825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2514600" y="1066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1" y="990601"/>
            <a:ext cx="3721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1" y="990601"/>
            <a:ext cx="3721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5257800" y="5334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Line 3"/>
          <p:cNvSpPr>
            <a:spLocks noChangeShapeType="1"/>
          </p:cNvSpPr>
          <p:nvPr/>
        </p:nvSpPr>
        <p:spPr bwMode="auto">
          <a:xfrm>
            <a:off x="304800" y="2590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Line 3"/>
          <p:cNvSpPr>
            <a:spLocks noChangeShapeType="1"/>
          </p:cNvSpPr>
          <p:nvPr/>
        </p:nvSpPr>
        <p:spPr bwMode="auto">
          <a:xfrm>
            <a:off x="2438400" y="28956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1" y="2209800"/>
            <a:ext cx="34671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1" y="2209800"/>
            <a:ext cx="34671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5562600" y="5715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Line 3"/>
          <p:cNvSpPr>
            <a:spLocks noChangeShapeType="1"/>
          </p:cNvSpPr>
          <p:nvPr/>
        </p:nvSpPr>
        <p:spPr bwMode="auto">
          <a:xfrm>
            <a:off x="1143000" y="38862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7162800" y="2209800"/>
            <a:ext cx="1143000" cy="1752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Line 3"/>
          <p:cNvSpPr>
            <a:spLocks noChangeShapeType="1"/>
          </p:cNvSpPr>
          <p:nvPr/>
        </p:nvSpPr>
        <p:spPr bwMode="auto">
          <a:xfrm flipH="1">
            <a:off x="8229600" y="2895600"/>
            <a:ext cx="685800" cy="1219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9526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Line 3"/>
          <p:cNvSpPr>
            <a:spLocks noChangeShapeType="1"/>
          </p:cNvSpPr>
          <p:nvPr/>
        </p:nvSpPr>
        <p:spPr bwMode="auto">
          <a:xfrm>
            <a:off x="1905000" y="44196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9526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Line 3"/>
          <p:cNvSpPr>
            <a:spLocks noChangeShapeType="1"/>
          </p:cNvSpPr>
          <p:nvPr/>
        </p:nvSpPr>
        <p:spPr bwMode="auto">
          <a:xfrm flipH="1" flipV="1">
            <a:off x="1676400" y="5410200"/>
            <a:ext cx="13716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4197351"/>
            <a:ext cx="330041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066801"/>
            <a:ext cx="5713413" cy="457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/>
              <a:t>Explorer: clustering data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/>
              <a:t>WEKA contains “</a:t>
            </a:r>
            <a:r>
              <a:rPr lang="en-US" altLang="ko-KR" dirty="0" err="1"/>
              <a:t>clusterers</a:t>
            </a:r>
            <a:r>
              <a:rPr lang="en-US" altLang="ko-KR" dirty="0"/>
              <a:t>” for finding groups of similar instances in a dataset</a:t>
            </a:r>
          </a:p>
          <a:p>
            <a:pPr eaLnBrk="1" hangingPunct="1"/>
            <a:r>
              <a:rPr lang="en-US" altLang="ko-KR" dirty="0"/>
              <a:t>Implemented schemes are:</a:t>
            </a:r>
          </a:p>
          <a:p>
            <a:pPr lvl="1" eaLnBrk="1" hangingPunct="1"/>
            <a:r>
              <a:rPr lang="en-US" altLang="ko-KR" i="1" smtClean="0"/>
              <a:t>k</a:t>
            </a:r>
            <a:r>
              <a:rPr lang="en-US" altLang="ko-KR" smtClean="0"/>
              <a:t>-Means</a:t>
            </a:r>
            <a:r>
              <a:rPr lang="en-US" altLang="ko-KR" dirty="0"/>
              <a:t>, EM, Cobweb</a:t>
            </a:r>
            <a:r>
              <a:rPr lang="en-US" altLang="ko-KR"/>
              <a:t>, </a:t>
            </a:r>
            <a:r>
              <a:rPr lang="en-US" altLang="ko-KR" i="1" smtClean="0"/>
              <a:t>X</a:t>
            </a:r>
            <a:r>
              <a:rPr lang="en-US" altLang="ko-KR" smtClean="0"/>
              <a:t>-means</a:t>
            </a:r>
            <a:r>
              <a:rPr lang="en-US" altLang="ko-KR" dirty="0"/>
              <a:t>, </a:t>
            </a:r>
            <a:r>
              <a:rPr lang="en-US" altLang="ko-KR" dirty="0" err="1"/>
              <a:t>FarthestFirst</a:t>
            </a:r>
            <a:endParaRPr lang="en-US" altLang="ko-KR" dirty="0"/>
          </a:p>
          <a:p>
            <a:pPr eaLnBrk="1" hangingPunct="1"/>
            <a:r>
              <a:rPr lang="en-US" altLang="ko-KR" dirty="0"/>
              <a:t>Clusters can be visualized and compared to “true” clusters (if given)</a:t>
            </a:r>
          </a:p>
          <a:p>
            <a:pPr eaLnBrk="1" hangingPunct="1"/>
            <a:r>
              <a:rPr lang="en-US" altLang="ko-KR" dirty="0"/>
              <a:t>Evaluation based on </a:t>
            </a:r>
            <a:r>
              <a:rPr lang="en-US" altLang="ko-KR" dirty="0" err="1"/>
              <a:t>loglikelihood</a:t>
            </a:r>
            <a:r>
              <a:rPr lang="en-US" altLang="ko-KR" dirty="0"/>
              <a:t> if clustering scheme produces a probability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14131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/>
              <a:t>Explorer: finding associations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428556"/>
            <a:ext cx="7498080" cy="48006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ko-KR"/>
              <a:t>WEKA contains an implementation of the Apriori algorithm for learning association rules</a:t>
            </a:r>
          </a:p>
          <a:p>
            <a:pPr lvl="1" eaLnBrk="1" hangingPunct="1"/>
            <a:r>
              <a:rPr lang="en-US" altLang="ko-KR"/>
              <a:t>Works only with discrete data</a:t>
            </a:r>
          </a:p>
          <a:p>
            <a:pPr eaLnBrk="1" hangingPunct="1"/>
            <a:r>
              <a:rPr lang="en-US" altLang="ko-KR"/>
              <a:t>Can identify statistical dependencies between groups of attributes:</a:t>
            </a:r>
          </a:p>
          <a:p>
            <a:pPr lvl="1" eaLnBrk="1" hangingPunct="1"/>
            <a:r>
              <a:rPr lang="en-US" altLang="ko-KR"/>
              <a:t>milk, butter </a:t>
            </a:r>
            <a:r>
              <a:rPr lang="en-US" altLang="ko-KR">
                <a:sym typeface="Symbol" charset="2"/>
              </a:rPr>
              <a:t> bread, eggs (with confidence 0.9 and support 2000)</a:t>
            </a:r>
            <a:endParaRPr lang="en-US" altLang="ko-KR"/>
          </a:p>
          <a:p>
            <a:pPr eaLnBrk="1" hangingPunct="1"/>
            <a:r>
              <a:rPr lang="en-US" altLang="ko-KR"/>
              <a:t>Apriori can compute all rules that have a given minimum support and exceed a given confidence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14131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/>
              <a:t>Explorer: attribute selection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608" y="1428556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ko-KR" dirty="0"/>
              <a:t>Panel that can be used to investigate which (subsets of) attributes are the most predictive ones</a:t>
            </a:r>
          </a:p>
          <a:p>
            <a:pPr eaLnBrk="1" hangingPunct="1"/>
            <a:r>
              <a:rPr lang="en-US" altLang="ko-KR" dirty="0"/>
              <a:t>Attribute selection methods contain two parts:</a:t>
            </a:r>
          </a:p>
          <a:p>
            <a:pPr lvl="1" eaLnBrk="1" hangingPunct="1"/>
            <a:r>
              <a:rPr lang="en-US" altLang="ko-KR" dirty="0"/>
              <a:t>A search method</a:t>
            </a:r>
            <a:r>
              <a:rPr lang="en-US" altLang="ko-KR"/>
              <a:t>: </a:t>
            </a:r>
            <a:r>
              <a:rPr lang="en-US" altLang="ko-KR" smtClean="0"/>
              <a:t>best-first</a:t>
            </a:r>
            <a:r>
              <a:rPr lang="en-US" altLang="ko-KR" dirty="0"/>
              <a:t>, forward selection, random, exhaustive, genetic algorithm, ranking</a:t>
            </a:r>
            <a:endParaRPr lang="en-US" altLang="ko-KR" b="1" dirty="0"/>
          </a:p>
          <a:p>
            <a:pPr lvl="1" eaLnBrk="1" hangingPunct="1"/>
            <a:r>
              <a:rPr lang="en-US" altLang="ko-KR" dirty="0"/>
              <a:t>An evaluation method</a:t>
            </a:r>
            <a:r>
              <a:rPr lang="en-US" altLang="ko-KR"/>
              <a:t>: </a:t>
            </a:r>
            <a:r>
              <a:rPr lang="en-US" altLang="ko-KR" smtClean="0"/>
              <a:t>correlation-based</a:t>
            </a:r>
            <a:r>
              <a:rPr lang="en-US" altLang="ko-KR" dirty="0"/>
              <a:t>, wrapper, information gain</a:t>
            </a:r>
            <a:r>
              <a:rPr lang="en-US" altLang="ko-KR"/>
              <a:t>, </a:t>
            </a:r>
            <a:r>
              <a:rPr lang="en-US" altLang="ko-KR" smtClean="0"/>
              <a:t>chi-squared</a:t>
            </a:r>
            <a:r>
              <a:rPr lang="en-US" altLang="ko-KR" dirty="0"/>
              <a:t>, …</a:t>
            </a:r>
          </a:p>
          <a:p>
            <a:pPr eaLnBrk="1" hangingPunct="1"/>
            <a:r>
              <a:rPr lang="en-US" altLang="ko-KR" dirty="0"/>
              <a:t>Very flexible: WEKA allows (almost) arbitrary combinations of these two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1143000" y="3810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39" name="Line 3"/>
          <p:cNvSpPr>
            <a:spLocks noChangeShapeType="1"/>
          </p:cNvSpPr>
          <p:nvPr/>
        </p:nvSpPr>
        <p:spPr bwMode="auto">
          <a:xfrm>
            <a:off x="749300" y="10668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40" name="Line 4"/>
          <p:cNvSpPr>
            <a:spLocks noChangeShapeType="1"/>
          </p:cNvSpPr>
          <p:nvPr/>
        </p:nvSpPr>
        <p:spPr bwMode="auto">
          <a:xfrm>
            <a:off x="685800" y="16764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119065" y="4419601"/>
            <a:ext cx="3095625" cy="1758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3354389" y="2241551"/>
            <a:ext cx="5437187" cy="373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13" name="Line 5"/>
          <p:cNvSpPr>
            <a:spLocks noChangeShapeType="1"/>
          </p:cNvSpPr>
          <p:nvPr/>
        </p:nvSpPr>
        <p:spPr bwMode="auto">
          <a:xfrm>
            <a:off x="1371600" y="3810000"/>
            <a:ext cx="12192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attribute selector?</a:t>
            </a:r>
          </a:p>
        </p:txBody>
      </p:sp>
      <p:sp>
        <p:nvSpPr>
          <p:cNvPr id="121859" name="Text Placeholder 2"/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/>
              <a:t>Best: WRAPPER</a:t>
            </a:r>
          </a:p>
          <a:p>
            <a:pPr lvl="1" eaLnBrk="1" hangingPunct="1"/>
            <a:r>
              <a:rPr lang="en-US" dirty="0" smtClean="0"/>
              <a:t>Slow: O(2^N) search through all attribute combinations</a:t>
            </a:r>
          </a:p>
          <a:p>
            <a:pPr lvl="1" eaLnBrk="1" hangingPunct="1"/>
            <a:r>
              <a:rPr lang="en-US" dirty="0" smtClean="0"/>
              <a:t>The “wrapped” learner called to assess each combination</a:t>
            </a:r>
          </a:p>
          <a:p>
            <a:pPr lvl="1" eaLnBrk="1" hangingPunct="1"/>
            <a:r>
              <a:rPr lang="en-US" dirty="0" smtClean="0"/>
              <a:t>Some heuristics to prune the search; but does not scale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If not WRAPPER</a:t>
            </a:r>
          </a:p>
          <a:p>
            <a:pPr lvl="1" eaLnBrk="1" hangingPunct="1"/>
            <a:r>
              <a:rPr lang="en-US" dirty="0" smtClean="0"/>
              <a:t>Use </a:t>
            </a:r>
            <a:r>
              <a:rPr lang="en-US" dirty="0" err="1" smtClean="0"/>
              <a:t>InfoGain</a:t>
            </a:r>
            <a:r>
              <a:rPr lang="en-US" dirty="0" smtClean="0"/>
              <a:t> / </a:t>
            </a:r>
            <a:r>
              <a:rPr lang="en-US" dirty="0" err="1" smtClean="0"/>
              <a:t>OneR</a:t>
            </a:r>
            <a:r>
              <a:rPr lang="en-US" dirty="0" smtClean="0"/>
              <a:t> for very big datasets</a:t>
            </a:r>
          </a:p>
          <a:p>
            <a:pPr lvl="1" eaLnBrk="1" hangingPunct="1"/>
            <a:r>
              <a:rPr lang="en-US" dirty="0" smtClean="0"/>
              <a:t>Use CFS otherwise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Don’t use PCA </a:t>
            </a:r>
          </a:p>
          <a:p>
            <a:pPr lvl="1" eaLnBrk="1" hangingPunct="1"/>
            <a:r>
              <a:rPr lang="en-US" dirty="0" smtClean="0"/>
              <a:t>This is an unsupervised selector</a:t>
            </a:r>
          </a:p>
          <a:p>
            <a:pPr lvl="1" eaLnBrk="1" hangingPunct="1"/>
            <a:r>
              <a:rPr lang="en-US" dirty="0" smtClean="0"/>
              <a:t>So it is uninformed on how dimensions help classification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4" y="333376"/>
            <a:ext cx="7793037" cy="1462088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Limitations</a:t>
            </a:r>
            <a:endParaRPr lang="en-US" altLang="ko-KR" dirty="0" smtClean="0">
              <a:latin typeface="Times New Roman" charset="0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altLang="ko-KR" dirty="0" smtClean="0"/>
              <a:t>Loads all data into ram prior to learning</a:t>
            </a:r>
          </a:p>
          <a:p>
            <a:pPr lvl="1" eaLnBrk="1" hangingPunct="1"/>
            <a:r>
              <a:rPr lang="en-US" altLang="ko-KR" dirty="0" smtClean="0"/>
              <a:t>Problem for large data sets</a:t>
            </a:r>
            <a:br>
              <a:rPr lang="en-US" altLang="ko-KR" dirty="0" smtClean="0"/>
            </a:br>
            <a:endParaRPr lang="en-US" altLang="ko-KR" dirty="0" smtClean="0"/>
          </a:p>
          <a:p>
            <a:pPr eaLnBrk="1" hangingPunct="1"/>
            <a:r>
              <a:rPr lang="en-US" altLang="ko-KR" dirty="0" smtClean="0"/>
              <a:t>Not good for complex experiments</a:t>
            </a:r>
            <a:br>
              <a:rPr lang="en-US" altLang="ko-KR" dirty="0" smtClean="0"/>
            </a:br>
            <a:endParaRPr lang="en-US" altLang="ko-KR" dirty="0" smtClean="0"/>
          </a:p>
          <a:p>
            <a:pPr eaLnBrk="1" hangingPunct="1"/>
            <a:r>
              <a:rPr lang="en-US" altLang="ko-KR" dirty="0" smtClean="0"/>
              <a:t>IMHO, discourages experimentation with new learners</a:t>
            </a:r>
          </a:p>
          <a:p>
            <a:pPr lvl="1" eaLnBrk="1" hangingPunct="1"/>
            <a:r>
              <a:rPr lang="en-US" altLang="ko-KR" dirty="0" smtClean="0"/>
              <a:t>The “WEKA effect”</a:t>
            </a:r>
          </a:p>
          <a:p>
            <a:pPr lvl="2" eaLnBrk="1" hangingPunct="1"/>
            <a:r>
              <a:rPr lang="en-US" altLang="ko-KR" sz="2323" dirty="0" smtClean="0"/>
              <a:t>Try every learner till something works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endParaRPr lang="en-US" altLang="ko-KR" sz="1800" dirty="0" smtClean="0"/>
          </a:p>
          <a:p>
            <a:pPr eaLnBrk="1" hangingPunct="1"/>
            <a:r>
              <a:rPr lang="en-US" altLang="ko-KR" dirty="0" smtClean="0"/>
              <a:t>Still, very useful for</a:t>
            </a:r>
          </a:p>
          <a:p>
            <a:pPr lvl="1" eaLnBrk="1" hangingPunct="1"/>
            <a:r>
              <a:rPr lang="en-US" altLang="ko-KR" dirty="0" smtClean="0"/>
              <a:t>Initial investigations</a:t>
            </a:r>
          </a:p>
          <a:p>
            <a:pPr lvl="1" eaLnBrk="1" hangingPunct="1"/>
            <a:r>
              <a:rPr lang="en-US" altLang="ko-KR" dirty="0" smtClean="0"/>
              <a:t>Learning data mining </a:t>
            </a:r>
          </a:p>
          <a:p>
            <a:pPr lvl="1" eaLnBrk="1" hangingPunct="1"/>
            <a:r>
              <a:rPr lang="en-US" altLang="ko-KR" dirty="0" smtClean="0"/>
              <a:t>Or as </a:t>
            </a:r>
            <a:r>
              <a:rPr lang="en-US" altLang="ko-KR" smtClean="0"/>
              <a:t>a sub-routine </a:t>
            </a:r>
            <a:r>
              <a:rPr lang="en-US" altLang="ko-KR" dirty="0" smtClean="0"/>
              <a:t>of other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tools: “R”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Leading open-source </a:t>
            </a:r>
            <a:r>
              <a:rPr lang="en-US" dirty="0" smtClean="0"/>
              <a:t>system for statistical computing and graphics,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http://</a:t>
            </a:r>
            <a:r>
              <a:rPr lang="en-US" dirty="0" err="1" smtClean="0">
                <a:solidFill>
                  <a:srgbClr val="0000FF"/>
                </a:solidFill>
              </a:rPr>
              <a:t>www</a:t>
            </a:r>
            <a:r>
              <a:rPr lang="en-US" err="1" smtClean="0">
                <a:solidFill>
                  <a:srgbClr val="0000FF"/>
                </a:solidFill>
              </a:rPr>
              <a:t>.</a:t>
            </a:r>
            <a:r>
              <a:rPr lang="en-US" smtClean="0">
                <a:solidFill>
                  <a:srgbClr val="0000FF"/>
                </a:solidFill>
              </a:rPr>
              <a:t>r-project</a:t>
            </a:r>
            <a:r>
              <a:rPr lang="en-US" dirty="0" err="1" smtClean="0">
                <a:solidFill>
                  <a:srgbClr val="0000FF"/>
                </a:solidFill>
              </a:rPr>
              <a:t>.org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105</a:t>
            </a:fld>
            <a:endParaRPr kumimoji="0" lang="en-US"/>
          </a:p>
        </p:txBody>
      </p:sp>
      <p:pic>
        <p:nvPicPr>
          <p:cNvPr id="272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6854" y="3240129"/>
            <a:ext cx="5065908" cy="337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tools: </a:t>
            </a:r>
            <a:r>
              <a:rPr lang="en-US" dirty="0" err="1" smtClean="0"/>
              <a:t>Matlab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me: just say no</a:t>
            </a:r>
          </a:p>
          <a:p>
            <a:r>
              <a:rPr lang="en-US" dirty="0" smtClean="0"/>
              <a:t>Open science,  open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106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Alternate tools: Orange</a:t>
            </a:r>
          </a:p>
        </p:txBody>
      </p:sp>
      <p:pic>
        <p:nvPicPr>
          <p:cNvPr id="131075" name="Picture 2" descr="Picture 7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1" y="2362200"/>
            <a:ext cx="4954588" cy="404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410200" y="2302916"/>
            <a:ext cx="3276600" cy="4501232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 charset="0"/>
              </a:rPr>
              <a:t>Written in Python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Simpler specification (but see </a:t>
            </a:r>
            <a:r>
              <a:rPr lang="en-US" dirty="0" err="1">
                <a:latin typeface="Arial" charset="0"/>
              </a:rPr>
              <a:t>WEKA’s</a:t>
            </a:r>
            <a:r>
              <a:rPr lang="en-US" dirty="0">
                <a:latin typeface="Arial" charset="0"/>
              </a:rPr>
              <a:t> </a:t>
            </a:r>
            <a:r>
              <a:rPr lang="en-US" dirty="0" err="1">
                <a:latin typeface="Arial" charset="0"/>
              </a:rPr>
              <a:t>KnowledgeFlow</a:t>
            </a:r>
            <a:r>
              <a:rPr lang="en-US" dirty="0">
                <a:latin typeface="Arial" charset="0"/>
              </a:rPr>
              <a:t>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Environment).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Also, less community support/debugging. So sometimes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frustrated by random bugs</a:t>
            </a:r>
          </a:p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Alternate tools: RapidMiner</a:t>
            </a:r>
          </a:p>
        </p:txBody>
      </p:sp>
      <p:pic>
        <p:nvPicPr>
          <p:cNvPr id="132099" name="Picture 3" descr="Picture 9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28800"/>
            <a:ext cx="293528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76601" y="2438401"/>
            <a:ext cx="5594351" cy="1938992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charset="0"/>
              </a:rPr>
              <a:t>Experiments specified in an XML tree syntax</a:t>
            </a: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In theory, possible to share experimental descriptions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Alternate tools: OurMine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74636" y="1148715"/>
            <a:ext cx="3069365" cy="5632310"/>
          </a:xfrm>
          <a:prstGeom prst="rect">
            <a:avLst/>
          </a:prstGeom>
          <a:noFill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 charset="0"/>
              </a:rPr>
              <a:t>Forget the visuals.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Make WEKA </a:t>
            </a:r>
            <a:r>
              <a:rPr lang="en-US">
                <a:latin typeface="Arial" charset="0"/>
              </a:rPr>
              <a:t>a </a:t>
            </a:r>
            <a:r>
              <a:rPr lang="en-US" smtClean="0">
                <a:latin typeface="Arial" charset="0"/>
              </a:rPr>
              <a:t>sub-routine 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inside Bash script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Now you can mix </a:t>
            </a:r>
            <a:r>
              <a:rPr lang="en-US" dirty="0" err="1">
                <a:latin typeface="Arial" charset="0"/>
              </a:rPr>
              <a:t>WEKA’s</a:t>
            </a:r>
            <a:r>
              <a:rPr lang="en-US" dirty="0">
                <a:latin typeface="Arial" charset="0"/>
              </a:rPr>
              <a:t> JAVA with learners written in your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favorite language.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But how do you find the magic</a:t>
            </a:r>
          </a:p>
          <a:p>
            <a:r>
              <a:rPr lang="en-US" dirty="0">
                <a:latin typeface="Arial" charset="0"/>
              </a:rPr>
              <a:t>command strings?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3657" y="1730256"/>
            <a:ext cx="4596393" cy="4185761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 charset="0"/>
              </a:rPr>
              <a:t>Java=$Base/lib/java</a:t>
            </a:r>
          </a:p>
          <a:p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="java</a:t>
            </a:r>
            <a:r>
              <a:rPr lang="en-US" sz="1400" dirty="0" smtClean="0">
                <a:latin typeface="Arial" charset="0"/>
              </a:rPr>
              <a:t> -Xmx2048M -cp </a:t>
            </a:r>
            <a:r>
              <a:rPr lang="en-US" sz="1400" dirty="0">
                <a:latin typeface="Arial" charset="0"/>
              </a:rPr>
              <a:t>$Java/</a:t>
            </a:r>
            <a:r>
              <a:rPr lang="en-US" sz="1400" dirty="0" err="1">
                <a:latin typeface="Arial" charset="0"/>
              </a:rPr>
              <a:t>weka.jar</a:t>
            </a:r>
            <a:r>
              <a:rPr lang="en-US" sz="1400" dirty="0">
                <a:latin typeface="Arial" charset="0"/>
              </a:rPr>
              <a:t> ”</a:t>
            </a:r>
          </a:p>
          <a:p>
            <a:r>
              <a:rPr lang="en-US" sz="1400" dirty="0" err="1">
                <a:latin typeface="Arial" charset="0"/>
              </a:rPr>
              <a:t>Clusterers</a:t>
            </a:r>
            <a:r>
              <a:rPr lang="en-US" sz="1400" dirty="0">
                <a:latin typeface="Arial" charset="0"/>
              </a:rPr>
              <a:t>="java</a:t>
            </a:r>
            <a:r>
              <a:rPr lang="en-US" sz="1400" dirty="0" smtClean="0">
                <a:latin typeface="Arial" charset="0"/>
              </a:rPr>
              <a:t> -Xmx1024M -jar </a:t>
            </a:r>
            <a:r>
              <a:rPr lang="en-US" sz="1400" dirty="0">
                <a:latin typeface="Arial" charset="0"/>
              </a:rPr>
              <a:t>$Java/</a:t>
            </a:r>
            <a:r>
              <a:rPr lang="en-US" sz="1400" dirty="0" err="1">
                <a:latin typeface="Arial" charset="0"/>
              </a:rPr>
              <a:t>Clusterers.jar</a:t>
            </a:r>
            <a:r>
              <a:rPr lang="en-US" sz="1400" dirty="0">
                <a:latin typeface="Arial" charset="0"/>
              </a:rPr>
              <a:t> ”</a:t>
            </a:r>
          </a:p>
          <a:p>
            <a:r>
              <a:rPr lang="en-US" sz="1400" dirty="0">
                <a:latin typeface="Arial" charset="0"/>
              </a:rPr>
              <a:t>Reducers="java</a:t>
            </a:r>
            <a:r>
              <a:rPr lang="en-US" sz="1400" dirty="0" smtClean="0">
                <a:latin typeface="Arial" charset="0"/>
              </a:rPr>
              <a:t> -Xmx1024M -jar </a:t>
            </a:r>
            <a:r>
              <a:rPr lang="en-US" sz="1400" dirty="0">
                <a:latin typeface="Arial" charset="0"/>
              </a:rPr>
              <a:t>$Java/</a:t>
            </a:r>
            <a:r>
              <a:rPr lang="en-US" sz="1400" dirty="0" err="1">
                <a:latin typeface="Arial" charset="0"/>
              </a:rPr>
              <a:t>Reduce.jar</a:t>
            </a:r>
            <a:r>
              <a:rPr lang="en-US" sz="1400" dirty="0">
                <a:latin typeface="Arial" charset="0"/>
              </a:rPr>
              <a:t> ”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 err="1">
                <a:latin typeface="Arial" charset="0"/>
              </a:rPr>
              <a:t>nb</a:t>
            </a:r>
            <a:r>
              <a:rPr lang="en-US" sz="1400" dirty="0">
                <a:latin typeface="Arial" charset="0"/>
              </a:rPr>
              <a:t>() {</a:t>
            </a:r>
          </a:p>
          <a:p>
            <a:r>
              <a:rPr lang="en-US" sz="1400" dirty="0">
                <a:latin typeface="Arial" charset="0"/>
              </a:rPr>
              <a:t>    local learner=</a:t>
            </a:r>
            <a:r>
              <a:rPr lang="en-US" sz="1400" dirty="0" err="1">
                <a:latin typeface="Arial" charset="0"/>
              </a:rPr>
              <a:t>weka.classifiers.bayes.NaiveBayes</a:t>
            </a:r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$</a:t>
            </a:r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 $learner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p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0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t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$1</a:t>
            </a:r>
            <a:r>
              <a:rPr lang="en-US" sz="1400" dirty="0" smtClean="0">
                <a:latin typeface="Arial" charset="0"/>
              </a:rPr>
              <a:t> -T </a:t>
            </a:r>
            <a:r>
              <a:rPr lang="en-US" sz="1400" dirty="0">
                <a:latin typeface="Arial" charset="0"/>
              </a:rPr>
              <a:t>$2  </a:t>
            </a:r>
          </a:p>
          <a:p>
            <a:r>
              <a:rPr lang="en-US" sz="1400" dirty="0">
                <a:latin typeface="Arial" charset="0"/>
              </a:rPr>
              <a:t>}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nb10() {</a:t>
            </a:r>
          </a:p>
          <a:p>
            <a:r>
              <a:rPr lang="en-US" sz="1400" dirty="0">
                <a:latin typeface="Arial" charset="0"/>
              </a:rPr>
              <a:t>    local learner=</a:t>
            </a:r>
            <a:r>
              <a:rPr lang="en-US" sz="1400" dirty="0" err="1">
                <a:latin typeface="Arial" charset="0"/>
              </a:rPr>
              <a:t>weka.classifiers.bayes.NaiveBayes</a:t>
            </a:r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$</a:t>
            </a:r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 $learner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i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t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$1   </a:t>
            </a:r>
          </a:p>
          <a:p>
            <a:r>
              <a:rPr lang="en-US" sz="1400" dirty="0">
                <a:latin typeface="Arial" charset="0"/>
              </a:rPr>
              <a:t>}</a:t>
            </a: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j48() {</a:t>
            </a:r>
          </a:p>
          <a:p>
            <a:r>
              <a:rPr lang="en-US" sz="1400" dirty="0">
                <a:latin typeface="Arial" charset="0"/>
              </a:rPr>
              <a:t>    local learner=weka.classifiers.trees.J48</a:t>
            </a:r>
          </a:p>
          <a:p>
            <a:r>
              <a:rPr lang="en-US" sz="1400" dirty="0">
                <a:latin typeface="Arial" charset="0"/>
              </a:rPr>
              <a:t>    $</a:t>
            </a:r>
            <a:r>
              <a:rPr lang="en-US" sz="1400" dirty="0" err="1">
                <a:latin typeface="Arial" charset="0"/>
              </a:rPr>
              <a:t>Weka</a:t>
            </a:r>
            <a:r>
              <a:rPr lang="en-US" sz="1400" dirty="0">
                <a:latin typeface="Arial" charset="0"/>
              </a:rPr>
              <a:t> $learner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p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0</a:t>
            </a:r>
            <a:r>
              <a:rPr lang="en-US" sz="1400" dirty="0" smtClean="0">
                <a:latin typeface="Arial" charset="0"/>
              </a:rPr>
              <a:t> -C </a:t>
            </a:r>
            <a:r>
              <a:rPr lang="en-US" sz="1400" dirty="0">
                <a:latin typeface="Arial" charset="0"/>
              </a:rPr>
              <a:t>0.25</a:t>
            </a:r>
            <a:r>
              <a:rPr lang="en-US" sz="1400" dirty="0" smtClean="0">
                <a:latin typeface="Arial" charset="0"/>
              </a:rPr>
              <a:t> -M </a:t>
            </a:r>
            <a:r>
              <a:rPr lang="en-US" sz="1400" dirty="0">
                <a:latin typeface="Arial" charset="0"/>
              </a:rPr>
              <a:t>2</a:t>
            </a:r>
            <a:r>
              <a:rPr lang="en-US" sz="1400" dirty="0" smtClean="0">
                <a:latin typeface="Arial" charset="0"/>
              </a:rPr>
              <a:t> -</a:t>
            </a:r>
            <a:r>
              <a:rPr lang="en-US" sz="1400" dirty="0" err="1" smtClean="0">
                <a:latin typeface="Arial" charset="0"/>
              </a:rPr>
              <a:t>t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400" dirty="0">
                <a:latin typeface="Arial" charset="0"/>
              </a:rPr>
              <a:t>$1</a:t>
            </a:r>
            <a:r>
              <a:rPr lang="en-US" sz="1400" dirty="0" smtClean="0">
                <a:latin typeface="Arial" charset="0"/>
              </a:rPr>
              <a:t> -T </a:t>
            </a:r>
            <a:r>
              <a:rPr lang="en-US" sz="1400" dirty="0">
                <a:latin typeface="Arial" charset="0"/>
              </a:rPr>
              <a:t>$2</a:t>
            </a:r>
          </a:p>
          <a:p>
            <a:r>
              <a:rPr lang="en-US" sz="1400" dirty="0">
                <a:latin typeface="Arial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6704" y="6015438"/>
            <a:ext cx="83310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00FF"/>
                </a:solidFill>
              </a:rPr>
              <a:t>Adam Nelson, Tim </a:t>
            </a:r>
            <a:r>
              <a:rPr lang="en-US" sz="1500" dirty="0" err="1" smtClean="0">
                <a:solidFill>
                  <a:srgbClr val="0000FF"/>
                </a:solidFill>
              </a:rPr>
              <a:t>Menzies</a:t>
            </a:r>
            <a:r>
              <a:rPr lang="en-US" sz="1500" dirty="0" smtClean="0">
                <a:solidFill>
                  <a:srgbClr val="0000FF"/>
                </a:solidFill>
              </a:rPr>
              <a:t>, Gregory Gay,  </a:t>
            </a:r>
          </a:p>
          <a:p>
            <a:r>
              <a:rPr lang="en-US" sz="1500" dirty="0" smtClean="0">
                <a:solidFill>
                  <a:srgbClr val="0000FF"/>
                </a:solidFill>
              </a:rPr>
              <a:t>Sharing Experiments Using Open Source Software,</a:t>
            </a:r>
          </a:p>
          <a:p>
            <a:r>
              <a:rPr lang="en-US" sz="1500" dirty="0" smtClean="0">
                <a:solidFill>
                  <a:srgbClr val="0000FF"/>
                </a:solidFill>
              </a:rPr>
              <a:t> </a:t>
            </a:r>
            <a:r>
              <a:rPr lang="en-US" sz="1500" dirty="0" err="1" smtClean="0">
                <a:solidFill>
                  <a:srgbClr val="0000FF"/>
                </a:solidFill>
              </a:rPr>
              <a:t>Softw</a:t>
            </a:r>
            <a:r>
              <a:rPr lang="en-US" sz="1500" dirty="0" smtClean="0">
                <a:solidFill>
                  <a:srgbClr val="0000FF"/>
                </a:solidFill>
              </a:rPr>
              <a:t>. </a:t>
            </a:r>
            <a:r>
              <a:rPr lang="en-US" sz="1500" dirty="0" err="1" smtClean="0">
                <a:solidFill>
                  <a:srgbClr val="0000FF"/>
                </a:solidFill>
              </a:rPr>
              <a:t>Pract</a:t>
            </a:r>
            <a:r>
              <a:rPr lang="en-US" sz="1500" dirty="0" smtClean="0">
                <a:solidFill>
                  <a:srgbClr val="0000FF"/>
                </a:solidFill>
              </a:rPr>
              <a:t>. </a:t>
            </a:r>
            <a:r>
              <a:rPr lang="en-US" sz="1500" dirty="0" err="1" smtClean="0">
                <a:solidFill>
                  <a:srgbClr val="0000FF"/>
                </a:solidFill>
              </a:rPr>
              <a:t>Exper</a:t>
            </a:r>
            <a:r>
              <a:rPr lang="en-US" sz="1500" dirty="0" smtClean="0">
                <a:solidFill>
                  <a:srgbClr val="0000FF"/>
                </a:solidFill>
              </a:rPr>
              <a:t>. 2011 </a:t>
            </a:r>
            <a:endParaRPr lang="en-US" sz="15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313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Line 3"/>
          <p:cNvSpPr>
            <a:spLocks noChangeShapeType="1"/>
          </p:cNvSpPr>
          <p:nvPr/>
        </p:nvSpPr>
        <p:spPr bwMode="auto">
          <a:xfrm>
            <a:off x="7162800" y="2209800"/>
            <a:ext cx="1143000" cy="1752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9855" y="2057400"/>
            <a:ext cx="4598998" cy="4616648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 charset="0"/>
              </a:rPr>
              <a:t>analysis1(){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origdata</a:t>
            </a:r>
            <a:r>
              <a:rPr lang="en-US" sz="1400" dirty="0">
                <a:latin typeface="Arial" charset="0"/>
              </a:rPr>
              <a:t>=$1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outstats</a:t>
            </a:r>
            <a:r>
              <a:rPr lang="en-US" sz="1400" dirty="0">
                <a:latin typeface="Arial" charset="0"/>
              </a:rPr>
              <a:t>=$2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nattrs</a:t>
            </a:r>
            <a:r>
              <a:rPr lang="en-US" sz="1400" dirty="0">
                <a:latin typeface="Arial" charset="0"/>
              </a:rPr>
              <a:t>="2 4 6 8 10 12 14 16 18 20"</a:t>
            </a:r>
          </a:p>
          <a:p>
            <a:r>
              <a:rPr lang="en-US" sz="1400" dirty="0">
                <a:latin typeface="Arial" charset="0"/>
              </a:rPr>
              <a:t>    local learners="nb10 j4810 zeror10 oner10 adtree10"</a:t>
            </a:r>
          </a:p>
          <a:p>
            <a:r>
              <a:rPr lang="en-US" sz="1400" dirty="0">
                <a:latin typeface="Arial" charset="0"/>
              </a:rPr>
              <a:t>    local reducers="</a:t>
            </a:r>
            <a:r>
              <a:rPr lang="en-US" sz="1400" dirty="0" err="1">
                <a:latin typeface="Arial" charset="0"/>
              </a:rPr>
              <a:t>infogain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chisquared</a:t>
            </a:r>
            <a:r>
              <a:rPr lang="en-US" sz="1400" dirty="0">
                <a:latin typeface="Arial" charset="0"/>
              </a:rPr>
              <a:t> </a:t>
            </a:r>
            <a:r>
              <a:rPr lang="en-US" sz="1400" dirty="0" err="1">
                <a:latin typeface="Arial" charset="0"/>
              </a:rPr>
              <a:t>oneR</a:t>
            </a:r>
            <a:r>
              <a:rPr lang="en-US" sz="1400" dirty="0">
                <a:latin typeface="Arial" charset="0"/>
              </a:rPr>
              <a:t>"</a:t>
            </a:r>
          </a:p>
          <a:p>
            <a:r>
              <a:rPr lang="en-US" sz="1400" dirty="0">
                <a:latin typeface="Arial" charset="0"/>
              </a:rPr>
              <a:t>    local </a:t>
            </a:r>
            <a:r>
              <a:rPr lang="en-US" sz="1400" dirty="0" err="1">
                <a:latin typeface="Arial" charset="0"/>
              </a:rPr>
              <a:t>tmpred</a:t>
            </a:r>
            <a:r>
              <a:rPr lang="en-US" sz="1400" dirty="0">
                <a:latin typeface="Arial" charset="0"/>
              </a:rPr>
              <a:t>=$</a:t>
            </a:r>
            <a:r>
              <a:rPr lang="en-US" sz="1400" dirty="0" err="1">
                <a:latin typeface="Arial" charset="0"/>
              </a:rPr>
              <a:t>Tmp</a:t>
            </a:r>
            <a:r>
              <a:rPr lang="en-US" sz="1400" dirty="0">
                <a:latin typeface="Arial" charset="0"/>
              </a:rPr>
              <a:t>/red</a:t>
            </a:r>
          </a:p>
          <a:p>
            <a:r>
              <a:rPr lang="en-US" sz="1400" dirty="0">
                <a:latin typeface="Arial" charset="0"/>
              </a:rPr>
              <a:t>    echo "</a:t>
            </a:r>
            <a:r>
              <a:rPr lang="en-US" sz="1400" dirty="0" err="1">
                <a:latin typeface="Arial" charset="0"/>
              </a:rPr>
              <a:t>n,reducer,learner,accuracy</a:t>
            </a:r>
            <a:r>
              <a:rPr lang="en-US" sz="1400" dirty="0">
                <a:latin typeface="Arial" charset="0"/>
              </a:rPr>
              <a:t>" &gt; $</a:t>
            </a:r>
            <a:r>
              <a:rPr lang="en-US" sz="1400" dirty="0" err="1">
                <a:latin typeface="Arial" charset="0"/>
              </a:rPr>
              <a:t>outstats</a:t>
            </a:r>
            <a:endParaRPr lang="en-US" sz="1400" dirty="0">
              <a:latin typeface="Arial" charset="0"/>
            </a:endParaRPr>
          </a:p>
          <a:p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for </a:t>
            </a:r>
            <a:r>
              <a:rPr lang="en-US" sz="1400" dirty="0" err="1">
                <a:latin typeface="Arial" charset="0"/>
              </a:rPr>
              <a:t>n</a:t>
            </a:r>
            <a:r>
              <a:rPr lang="en-US" sz="1400" dirty="0">
                <a:latin typeface="Arial" charset="0"/>
              </a:rPr>
              <a:t> in $</a:t>
            </a:r>
            <a:r>
              <a:rPr lang="en-US" sz="1400" dirty="0" err="1">
                <a:latin typeface="Arial" charset="0"/>
              </a:rPr>
              <a:t>nattrs</a:t>
            </a:r>
            <a:r>
              <a:rPr lang="en-US" sz="1400" dirty="0">
                <a:latin typeface="Arial" charset="0"/>
              </a:rPr>
              <a:t>; do</a:t>
            </a:r>
          </a:p>
          <a:p>
            <a:r>
              <a:rPr lang="en-US" sz="1400" dirty="0">
                <a:latin typeface="Arial" charset="0"/>
              </a:rPr>
              <a:t>        for reducer in $reducers; do</a:t>
            </a:r>
          </a:p>
          <a:p>
            <a:r>
              <a:rPr lang="en-US" sz="1400" dirty="0">
                <a:latin typeface="Arial" charset="0"/>
              </a:rPr>
              <a:t>              $reducer $</a:t>
            </a:r>
            <a:r>
              <a:rPr lang="en-US" sz="1400" dirty="0" err="1">
                <a:latin typeface="Arial" charset="0"/>
              </a:rPr>
              <a:t>origdata</a:t>
            </a:r>
            <a:r>
              <a:rPr lang="en-US" sz="1400" dirty="0">
                <a:latin typeface="Arial" charset="0"/>
              </a:rPr>
              <a:t> $</a:t>
            </a:r>
            <a:r>
              <a:rPr lang="en-US" sz="1400" dirty="0" err="1">
                <a:latin typeface="Arial" charset="0"/>
              </a:rPr>
              <a:t>n</a:t>
            </a:r>
            <a:r>
              <a:rPr lang="en-US" sz="1400" dirty="0">
                <a:latin typeface="Arial" charset="0"/>
              </a:rPr>
              <a:t> $</a:t>
            </a:r>
            <a:r>
              <a:rPr lang="en-US" sz="1400" dirty="0" err="1">
                <a:latin typeface="Arial" charset="0"/>
              </a:rPr>
              <a:t>tmpred</a:t>
            </a:r>
            <a:r>
              <a:rPr lang="en-US" sz="1400" dirty="0">
                <a:latin typeface="Arial" charset="0"/>
              </a:rPr>
              <a:t> </a:t>
            </a:r>
          </a:p>
          <a:p>
            <a:r>
              <a:rPr lang="en-US" sz="1400" dirty="0">
                <a:latin typeface="Arial" charset="0"/>
              </a:rPr>
              <a:t>              for learner in $learners; do</a:t>
            </a:r>
          </a:p>
          <a:p>
            <a:r>
              <a:rPr lang="en-US" sz="1400" dirty="0">
                <a:latin typeface="Arial" charset="0"/>
              </a:rPr>
              <a:t>                 </a:t>
            </a:r>
            <a:r>
              <a:rPr lang="en-US" sz="1400" dirty="0" err="1">
                <a:latin typeface="Arial" charset="0"/>
              </a:rPr>
              <a:t>accur</a:t>
            </a:r>
            <a:r>
              <a:rPr lang="en-US" sz="1400" dirty="0">
                <a:latin typeface="Arial" charset="0"/>
              </a:rPr>
              <a:t>=`$learner $</a:t>
            </a:r>
            <a:r>
              <a:rPr lang="en-US" sz="1400" dirty="0" err="1">
                <a:latin typeface="Arial" charset="0"/>
              </a:rPr>
              <a:t>tmpred.arff</a:t>
            </a:r>
            <a:r>
              <a:rPr lang="en-US" sz="1400" dirty="0">
                <a:latin typeface="Arial" charset="0"/>
              </a:rPr>
              <a:t> | acc       </a:t>
            </a:r>
          </a:p>
          <a:p>
            <a:r>
              <a:rPr lang="en-US" sz="1400" dirty="0">
                <a:latin typeface="Arial" charset="0"/>
              </a:rPr>
              <a:t>                 out="$</a:t>
            </a:r>
            <a:r>
              <a:rPr lang="en-US" sz="1400" dirty="0" err="1">
                <a:latin typeface="Arial" charset="0"/>
              </a:rPr>
              <a:t>n,$reducer,$learner,$accur</a:t>
            </a:r>
            <a:r>
              <a:rPr lang="en-US" sz="1400" dirty="0">
                <a:latin typeface="Arial" charset="0"/>
              </a:rPr>
              <a:t>"</a:t>
            </a:r>
          </a:p>
          <a:p>
            <a:r>
              <a:rPr lang="en-US" sz="1400" dirty="0">
                <a:latin typeface="Arial" charset="0"/>
              </a:rPr>
              <a:t>                 </a:t>
            </a:r>
            <a:r>
              <a:rPr lang="en-US" sz="1400" dirty="0" err="1">
                <a:latin typeface="Arial" charset="0"/>
              </a:rPr>
              <a:t>blabln</a:t>
            </a:r>
            <a:r>
              <a:rPr lang="en-US" sz="1400" dirty="0">
                <a:latin typeface="Arial" charset="0"/>
              </a:rPr>
              <a:t> $out</a:t>
            </a:r>
          </a:p>
          <a:p>
            <a:r>
              <a:rPr lang="en-US" sz="1400" dirty="0">
                <a:latin typeface="Arial" charset="0"/>
              </a:rPr>
              <a:t>                echo $out &gt;&gt; $</a:t>
            </a:r>
            <a:r>
              <a:rPr lang="en-US" sz="1400" dirty="0" err="1">
                <a:latin typeface="Arial" charset="0"/>
              </a:rPr>
              <a:t>outstats</a:t>
            </a:r>
            <a:endParaRPr lang="en-US" sz="1400" dirty="0">
              <a:latin typeface="Arial" charset="0"/>
            </a:endParaRPr>
          </a:p>
          <a:p>
            <a:r>
              <a:rPr lang="en-US" sz="1400" dirty="0">
                <a:latin typeface="Arial" charset="0"/>
              </a:rPr>
              <a:t>             done</a:t>
            </a:r>
          </a:p>
          <a:p>
            <a:r>
              <a:rPr lang="en-US" sz="1400" dirty="0">
                <a:latin typeface="Arial" charset="0"/>
              </a:rPr>
              <a:t>        done</a:t>
            </a:r>
          </a:p>
          <a:p>
            <a:r>
              <a:rPr lang="en-US" sz="1400" dirty="0">
                <a:latin typeface="Arial" charset="0"/>
              </a:rPr>
              <a:t>    done</a:t>
            </a:r>
          </a:p>
          <a:p>
            <a:r>
              <a:rPr lang="en-US" sz="1400" dirty="0">
                <a:latin typeface="Arial" charset="0"/>
              </a:rPr>
              <a:t>} </a:t>
            </a:r>
          </a:p>
        </p:txBody>
      </p:sp>
      <p:sp>
        <p:nvSpPr>
          <p:cNvPr id="134147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go to all that trouble?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7165" y="2075096"/>
            <a:ext cx="3352800" cy="4401205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 charset="0"/>
              </a:rPr>
              <a:t>Complex experiments, specified succinctly.</a:t>
            </a:r>
          </a:p>
          <a:p>
            <a:endParaRPr lang="en-US" sz="2000" dirty="0">
              <a:latin typeface="Arial" charset="0"/>
            </a:endParaRPr>
          </a:p>
          <a:p>
            <a:r>
              <a:rPr lang="en-US" sz="2000" dirty="0">
                <a:latin typeface="Arial" charset="0"/>
              </a:rPr>
              <a:t>Experiments can now be reviewed, audited, by others.</a:t>
            </a:r>
          </a:p>
          <a:p>
            <a:endParaRPr lang="en-US" sz="2000" dirty="0">
              <a:latin typeface="Arial" charset="0"/>
            </a:endParaRPr>
          </a:p>
          <a:p>
            <a:r>
              <a:rPr lang="en-US" sz="2000" dirty="0">
                <a:latin typeface="Arial" charset="0"/>
              </a:rPr>
              <a:t>Also, in 12 months time when Reviewer2 wants a tiny</a:t>
            </a:r>
            <a:r>
              <a:rPr lang="en-US" sz="2000" dirty="0" smtClean="0">
                <a:latin typeface="Arial" charset="0"/>
              </a:rPr>
              <a:t>  extension </a:t>
            </a:r>
            <a:r>
              <a:rPr lang="en-US" sz="2000" dirty="0">
                <a:latin typeface="Arial" charset="0"/>
              </a:rPr>
              <a:t>to the old paper, </a:t>
            </a:r>
            <a:r>
              <a:rPr lang="en-US" sz="2000" dirty="0" smtClean="0">
                <a:latin typeface="Arial" charset="0"/>
              </a:rPr>
              <a:t>you don’t </a:t>
            </a:r>
            <a:r>
              <a:rPr lang="en-US" sz="2000" dirty="0">
                <a:latin typeface="Arial" charset="0"/>
              </a:rPr>
              <a:t>have to remember all</a:t>
            </a:r>
            <a:r>
              <a:rPr lang="en-US" sz="2000" dirty="0" smtClean="0">
                <a:latin typeface="Arial" charset="0"/>
              </a:rPr>
              <a:t>  that </a:t>
            </a:r>
            <a:r>
              <a:rPr lang="en-US" sz="2000" dirty="0">
                <a:latin typeface="Arial" charset="0"/>
              </a:rPr>
              <a:t>clicking you did: just rerun the script.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Enough details</a:t>
            </a:r>
          </a:p>
          <a:p>
            <a:r>
              <a:rPr lang="en-US" dirty="0" smtClean="0"/>
              <a:t>So many tools in WEKA, R</a:t>
            </a:r>
            <a:r>
              <a:rPr lang="en-US" smtClean="0"/>
              <a:t>, Rapid-Miner</a:t>
            </a:r>
            <a:r>
              <a:rPr lang="en-US" dirty="0" smtClean="0"/>
              <a:t>, Orange, OURMINE…</a:t>
            </a:r>
          </a:p>
          <a:p>
            <a:r>
              <a:rPr lang="en-US" dirty="0" smtClean="0"/>
              <a:t>The great secret</a:t>
            </a:r>
          </a:p>
          <a:p>
            <a:pPr lvl="1"/>
            <a:r>
              <a:rPr lang="en-US" dirty="0" smtClean="0"/>
              <a:t>All those “different” tools do the same thing.</a:t>
            </a:r>
          </a:p>
          <a:p>
            <a:pPr lvl="2"/>
            <a:r>
              <a:rPr lang="en-US" dirty="0" smtClean="0"/>
              <a:t>Carve up vector space.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CARVING</a:t>
            </a:r>
            <a:br>
              <a:rPr lang="en-US" dirty="0" smtClean="0"/>
            </a:br>
            <a:r>
              <a:rPr lang="en-US" dirty="0" smtClean="0"/>
              <a:t>(The core operators of DM)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Data mining &amp; SE (overview)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Data mining tools (guided tour of “WEKA”)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smtClean="0"/>
              <a:t>Data “carving” (core operators of DM)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“Data Carving”:</a:t>
            </a:r>
            <a:br>
              <a:rPr lang="en-US" dirty="0" smtClean="0"/>
            </a:br>
            <a:r>
              <a:rPr lang="en-US" dirty="0" smtClean="0"/>
              <a:t>A geometric view of data mining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32933" y="2070094"/>
            <a:ext cx="5063067" cy="4800600"/>
          </a:xfrm>
        </p:spPr>
        <p:txBody>
          <a:bodyPr>
            <a:noAutofit/>
          </a:bodyPr>
          <a:lstStyle/>
          <a:p>
            <a:pPr>
              <a:spcBef>
                <a:spcPts val="100"/>
              </a:spcBef>
            </a:pPr>
            <a:r>
              <a:rPr lang="en-US" sz="2400" dirty="0" smtClean="0"/>
              <a:t>Data is like  a block of marble, 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waiting for a sculptor (that’s you)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to find the shape within</a:t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100"/>
              </a:spcBef>
            </a:pPr>
            <a:r>
              <a:rPr lang="en-US" sz="2400" dirty="0" smtClean="0"/>
              <a:t>So “data mining” is really “data carving” 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chipping away the irrelevancies </a:t>
            </a:r>
          </a:p>
          <a:p>
            <a:pPr lvl="1">
              <a:spcBef>
                <a:spcPts val="100"/>
              </a:spcBef>
            </a:pPr>
            <a:r>
              <a:rPr lang="en-US" sz="2400" dirty="0" smtClean="0"/>
              <a:t>To find  what lies beneath.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115</a:t>
            </a:fld>
            <a:endParaRPr kumimoji="0" lang="en-US"/>
          </a:p>
        </p:txBody>
      </p:sp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8578" y="1768865"/>
            <a:ext cx="2723119" cy="408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40257"/>
            <a:ext cx="7498080" cy="1143000"/>
          </a:xfrm>
        </p:spPr>
        <p:txBody>
          <a:bodyPr/>
          <a:lstStyle/>
          <a:p>
            <a:r>
              <a:rPr lang="en-US" dirty="0" smtClean="0"/>
              <a:t>Four operators of data carving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142" y="901705"/>
            <a:ext cx="3807141" cy="581659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Each example is a row in a table</a:t>
            </a:r>
          </a:p>
          <a:p>
            <a:r>
              <a:rPr lang="en-US" sz="1800" dirty="0" smtClean="0"/>
              <a:t>What can can we do  change the table geometry?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Clump</a:t>
            </a:r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Select </a:t>
            </a:r>
            <a:br>
              <a:rPr lang="en-US" sz="1800" dirty="0" smtClean="0"/>
            </a:br>
            <a:r>
              <a:rPr lang="en-US" sz="1800" dirty="0" smtClean="0"/>
              <a:t>columns</a:t>
            </a:r>
          </a:p>
          <a:p>
            <a:pPr marL="585216" indent="-457200">
              <a:buFont typeface="+mj-lt"/>
              <a:buAutoNum type="arabicPeriod"/>
            </a:pP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Select</a:t>
            </a:r>
            <a:br>
              <a:rPr lang="en-US" sz="1800" dirty="0" smtClean="0"/>
            </a:br>
            <a:r>
              <a:rPr lang="en-US" sz="1800" dirty="0" smtClean="0"/>
              <a:t>rows</a:t>
            </a:r>
          </a:p>
          <a:p>
            <a:pPr marL="585216" indent="-457200">
              <a:buFont typeface="+mj-lt"/>
              <a:buAutoNum type="arabicPeriod"/>
            </a:pP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Rotate </a:t>
            </a:r>
            <a:br>
              <a:rPr lang="en-US" sz="1800" dirty="0" smtClean="0"/>
            </a:br>
            <a:r>
              <a:rPr lang="en-US" sz="1800" dirty="0" smtClean="0"/>
              <a:t>(add new</a:t>
            </a:r>
            <a:br>
              <a:rPr lang="en-US" sz="1800" dirty="0" smtClean="0"/>
            </a:br>
            <a:r>
              <a:rPr lang="en-US" sz="1800" dirty="0" smtClean="0"/>
              <a:t>columns)</a:t>
            </a:r>
          </a:p>
          <a:p>
            <a:pPr marL="585216" indent="-457200">
              <a:buFont typeface="+mj-lt"/>
              <a:buAutoNum type="arabicPeriod"/>
            </a:pPr>
            <a:endParaRPr lang="en-US" sz="1800" dirty="0" smtClean="0"/>
          </a:p>
          <a:p>
            <a:pPr marL="585216" indent="-457200">
              <a:buFont typeface="+mj-lt"/>
              <a:buAutoNum type="arabicPeriod"/>
            </a:pPr>
            <a:r>
              <a:rPr lang="en-US" sz="1800" dirty="0" smtClean="0"/>
              <a:t>Clump columns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24748" y="53530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116</a:t>
            </a:fld>
            <a:endParaRPr kumimoji="0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56627" y="1633201"/>
            <a:ext cx="3547203" cy="4401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@attribute outlook {sunny, overcast, rainy}</a:t>
            </a:r>
          </a:p>
          <a:p>
            <a:r>
              <a:rPr lang="en-US" sz="1400" dirty="0" smtClean="0"/>
              <a:t>@attribute temperature real</a:t>
            </a:r>
          </a:p>
          <a:p>
            <a:r>
              <a:rPr lang="en-US" sz="1400" dirty="0" smtClean="0"/>
              <a:t>@attribute humidity real</a:t>
            </a:r>
          </a:p>
          <a:p>
            <a:r>
              <a:rPr lang="en-US" sz="1400" dirty="0" smtClean="0"/>
              <a:t>@attribute windy {TRUE, FALSE}</a:t>
            </a:r>
          </a:p>
          <a:p>
            <a:r>
              <a:rPr lang="en-US" sz="1400" dirty="0" smtClean="0"/>
              <a:t>@attribute play {yes, no}</a:t>
            </a:r>
          </a:p>
          <a:p>
            <a:r>
              <a:rPr lang="en-US" sz="1400" dirty="0" smtClean="0"/>
              <a:t>@data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85,85,FALSE,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80,90,TRUE,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83,86,FALSE,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70,96,FALSE,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68,80,FALSE,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65,70,TRUE,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64,65,TRUE,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72,95,FALSE,	no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69,70,FALSE,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75,80,FALSE,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sunny,	75,70,TRUE,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72,90,TRUE,   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overcast,	81,75,FALSE, 	yes</a:t>
            </a:r>
          </a:p>
          <a:p>
            <a:pPr>
              <a:tabLst>
                <a:tab pos="857250" algn="l"/>
                <a:tab pos="2062163" algn="l"/>
              </a:tabLst>
            </a:pPr>
            <a:r>
              <a:rPr lang="en-US" sz="1400" dirty="0" smtClean="0"/>
              <a:t>rainy,	71,91,TRUE,  	no</a:t>
            </a:r>
            <a:endParaRPr lang="en-US" sz="1400" dirty="0"/>
          </a:p>
        </p:txBody>
      </p:sp>
      <p:grpSp>
        <p:nvGrpSpPr>
          <p:cNvPr id="6" name="Group 5"/>
          <p:cNvGrpSpPr/>
          <p:nvPr/>
        </p:nvGrpSpPr>
        <p:grpSpPr>
          <a:xfrm>
            <a:off x="6455834" y="3852333"/>
            <a:ext cx="750204" cy="752152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" name="Straight Arrow Connector 18"/>
          <p:cNvCxnSpPr/>
          <p:nvPr/>
        </p:nvCxnSpPr>
        <p:spPr>
          <a:xfrm>
            <a:off x="7274577" y="4242933"/>
            <a:ext cx="389572" cy="6975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20"/>
          <p:cNvGrpSpPr/>
          <p:nvPr/>
        </p:nvGrpSpPr>
        <p:grpSpPr>
          <a:xfrm>
            <a:off x="7835070" y="4033675"/>
            <a:ext cx="514255" cy="425471"/>
            <a:chOff x="6707907" y="618646"/>
            <a:chExt cx="625881" cy="91304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7749787" y="4309165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741242" y="4183621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oup 28"/>
          <p:cNvGrpSpPr/>
          <p:nvPr/>
        </p:nvGrpSpPr>
        <p:grpSpPr>
          <a:xfrm>
            <a:off x="6496538" y="1985413"/>
            <a:ext cx="767863" cy="752420"/>
            <a:chOff x="6684163" y="358166"/>
            <a:chExt cx="913046" cy="913046"/>
          </a:xfrm>
        </p:grpSpPr>
        <p:grpSp>
          <p:nvGrpSpPr>
            <p:cNvPr id="33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Rectangle 30"/>
          <p:cNvSpPr/>
          <p:nvPr/>
        </p:nvSpPr>
        <p:spPr>
          <a:xfrm>
            <a:off x="6757802" y="1999384"/>
            <a:ext cx="121047" cy="4046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743556" y="2411051"/>
            <a:ext cx="135293" cy="32791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46" name="Group 5"/>
          <p:cNvGrpSpPr/>
          <p:nvPr/>
        </p:nvGrpSpPr>
        <p:grpSpPr>
          <a:xfrm>
            <a:off x="6485470" y="2882911"/>
            <a:ext cx="819983" cy="721157"/>
            <a:chOff x="6684163" y="358166"/>
            <a:chExt cx="913046" cy="913046"/>
          </a:xfrm>
        </p:grpSpPr>
        <p:grpSp>
          <p:nvGrpSpPr>
            <p:cNvPr id="58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60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rot="5400000">
                <a:off x="6733686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Group 33"/>
          <p:cNvGrpSpPr/>
          <p:nvPr/>
        </p:nvGrpSpPr>
        <p:grpSpPr>
          <a:xfrm>
            <a:off x="7975825" y="2902969"/>
            <a:ext cx="575508" cy="711868"/>
            <a:chOff x="7114640" y="355574"/>
            <a:chExt cx="640825" cy="901286"/>
          </a:xfrm>
        </p:grpSpPr>
        <p:cxnSp>
          <p:nvCxnSpPr>
            <p:cNvPr id="49" name="Straight Connector 48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53" name="Straight Connector 5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" name="Straight Arrow Connector 47"/>
          <p:cNvCxnSpPr/>
          <p:nvPr/>
        </p:nvCxnSpPr>
        <p:spPr>
          <a:xfrm>
            <a:off x="7380366" y="3257414"/>
            <a:ext cx="425807" cy="6688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5400000">
            <a:off x="6168065" y="5251507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6296232" y="526976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5400000">
            <a:off x="6424397" y="526119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>
            <a:off x="6552565" y="527945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5400000">
            <a:off x="6680732" y="527088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6407637" y="5046121"/>
            <a:ext cx="1161563" cy="515774"/>
            <a:chOff x="6496538" y="5797250"/>
            <a:chExt cx="767862" cy="515774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6496538" y="629960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515174" y="617401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506428" y="6048428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525064" y="5922839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516318" y="5797250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 rot="5400000">
            <a:off x="6813860" y="526120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5400000">
            <a:off x="6942027" y="5279462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5400000">
            <a:off x="7070193" y="527089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0" name="Group 28"/>
          <p:cNvGrpSpPr/>
          <p:nvPr/>
        </p:nvGrpSpPr>
        <p:grpSpPr>
          <a:xfrm>
            <a:off x="6953738" y="5813480"/>
            <a:ext cx="767863" cy="752420"/>
            <a:chOff x="6684163" y="358166"/>
            <a:chExt cx="913046" cy="913046"/>
          </a:xfrm>
        </p:grpSpPr>
        <p:grpSp>
          <p:nvGrpSpPr>
            <p:cNvPr id="91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98" name="Straight Connector 9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3" name="Straight Connector 9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4" name="Straight Connector 103"/>
          <p:cNvCxnSpPr/>
          <p:nvPr/>
        </p:nvCxnSpPr>
        <p:spPr>
          <a:xfrm>
            <a:off x="5194300" y="27940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5207000" y="36576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5219700" y="46482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5156200" y="56769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>
          <a:xfrm>
            <a:off x="6997700" y="6096000"/>
            <a:ext cx="279400" cy="1016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field is called “data mining”, not “algorithm mining”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7" y="1606551"/>
            <a:ext cx="3149600" cy="5207000"/>
          </a:xfrm>
        </p:spPr>
        <p:txBody>
          <a:bodyPr>
            <a:normAutofit fontScale="70000" lnSpcReduction="20000"/>
          </a:bodyPr>
          <a:lstStyle/>
          <a:p>
            <a:endParaRPr lang="en-US" sz="1200" dirty="0" smtClean="0">
              <a:solidFill>
                <a:srgbClr val="0000FF"/>
              </a:solidFill>
            </a:endParaRPr>
          </a:p>
          <a:p>
            <a:pPr>
              <a:spcBef>
                <a:spcPts val="100"/>
              </a:spcBef>
            </a:pPr>
            <a:r>
              <a:rPr lang="en-US" sz="2714" dirty="0" smtClean="0"/>
              <a:t>To understand data mining, look at the </a:t>
            </a:r>
            <a:r>
              <a:rPr lang="en-US" sz="2714" u="sng" dirty="0" smtClean="0"/>
              <a:t>data</a:t>
            </a:r>
            <a:r>
              <a:rPr lang="en-US" sz="2714" dirty="0" smtClean="0"/>
              <a:t>, not the </a:t>
            </a:r>
            <a:r>
              <a:rPr lang="en-US" sz="2714" u="sng" dirty="0" smtClean="0"/>
              <a:t>algorithms</a:t>
            </a:r>
          </a:p>
          <a:p>
            <a:pPr>
              <a:spcBef>
                <a:spcPts val="100"/>
              </a:spcBef>
            </a:pPr>
            <a:endParaRPr lang="en-US" sz="2400" u="sng" dirty="0" smtClean="0"/>
          </a:p>
          <a:p>
            <a:pPr>
              <a:spcBef>
                <a:spcPts val="100"/>
              </a:spcBef>
            </a:pPr>
            <a:r>
              <a:rPr lang="en-US" sz="2720" dirty="0" smtClean="0"/>
              <a:t>Why? We do data mining not to study algorithms.</a:t>
            </a:r>
          </a:p>
          <a:p>
            <a:pPr lvl="1">
              <a:spcBef>
                <a:spcPts val="100"/>
              </a:spcBef>
            </a:pPr>
            <a:r>
              <a:rPr lang="en-US" sz="2581" dirty="0" smtClean="0"/>
              <a:t> But to study data</a:t>
            </a:r>
            <a:r>
              <a:rPr lang="en-US" sz="1953" dirty="0" smtClean="0"/>
              <a:t/>
            </a:r>
            <a:br>
              <a:rPr lang="en-US" sz="1953" dirty="0" smtClean="0"/>
            </a:br>
            <a:endParaRPr lang="en-US" sz="1953" dirty="0" smtClean="0"/>
          </a:p>
          <a:p>
            <a:pPr>
              <a:spcBef>
                <a:spcPts val="100"/>
              </a:spcBef>
            </a:pPr>
            <a:r>
              <a:rPr lang="en-US" sz="2753" dirty="0" smtClean="0"/>
              <a:t>Our results should be insights about data,</a:t>
            </a:r>
          </a:p>
          <a:p>
            <a:pPr lvl="1">
              <a:spcBef>
                <a:spcPts val="100"/>
              </a:spcBef>
            </a:pPr>
            <a:r>
              <a:rPr lang="en-US" sz="2353" dirty="0" smtClean="0"/>
              <a:t>not trivia about (say) decision tree algorithms</a:t>
            </a:r>
            <a:br>
              <a:rPr lang="en-US" sz="2353" dirty="0" smtClean="0"/>
            </a:br>
            <a:endParaRPr lang="en-US" sz="2353" dirty="0" smtClean="0"/>
          </a:p>
          <a:p>
            <a:pPr>
              <a:spcBef>
                <a:spcPts val="100"/>
              </a:spcBef>
            </a:pPr>
            <a:r>
              <a:rPr lang="en-US" sz="2753" dirty="0" smtClean="0"/>
              <a:t>Besides, the thing that most predicts for performance is the data, not the algorithm,</a:t>
            </a:r>
          </a:p>
          <a:p>
            <a:pPr lvl="1"/>
            <a:r>
              <a:rPr lang="en-US" sz="1714" dirty="0" smtClean="0">
                <a:solidFill>
                  <a:srgbClr val="0000FF"/>
                </a:solidFill>
              </a:rPr>
              <a:t>Pedro </a:t>
            </a:r>
            <a:r>
              <a:rPr lang="en-US" sz="1714" dirty="0" err="1" smtClean="0">
                <a:solidFill>
                  <a:srgbClr val="0000FF"/>
                </a:solidFill>
              </a:rPr>
              <a:t>Domingos</a:t>
            </a:r>
            <a:r>
              <a:rPr lang="en-US" sz="1714" dirty="0" smtClean="0">
                <a:solidFill>
                  <a:srgbClr val="0000FF"/>
                </a:solidFill>
              </a:rPr>
              <a:t> and Michael J. </a:t>
            </a:r>
            <a:r>
              <a:rPr lang="en-US" sz="1714" dirty="0" err="1" smtClean="0">
                <a:solidFill>
                  <a:srgbClr val="0000FF"/>
                </a:solidFill>
              </a:rPr>
              <a:t>Pazzani</a:t>
            </a:r>
            <a:r>
              <a:rPr lang="en-US" sz="1714" dirty="0" smtClean="0">
                <a:solidFill>
                  <a:srgbClr val="0000FF"/>
                </a:solidFill>
              </a:rPr>
              <a:t>, On the Optimality of the Simple Bayesian Classifier under Zero-One Loss, Machine Learning, Volume 29, number 2-3, pages 103-130, 1997</a:t>
            </a:r>
          </a:p>
          <a:p>
            <a:endParaRPr lang="en-US" sz="1200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117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982" y="1767414"/>
            <a:ext cx="4583495" cy="4639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40257"/>
            <a:ext cx="7498080" cy="1143000"/>
          </a:xfrm>
        </p:spPr>
        <p:txBody>
          <a:bodyPr/>
          <a:lstStyle/>
          <a:p>
            <a:r>
              <a:rPr lang="en-US" dirty="0" smtClean="0"/>
              <a:t>The rest of this hour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34248" y="61912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118</a:t>
            </a:fld>
            <a:endParaRPr kumimoji="0" lang="en-US" dirty="0"/>
          </a:p>
        </p:txBody>
      </p:sp>
      <p:sp>
        <p:nvSpPr>
          <p:cNvPr id="89" name="Content Placeholder 2"/>
          <p:cNvSpPr txBox="1">
            <a:spLocks/>
          </p:cNvSpPr>
          <p:nvPr/>
        </p:nvSpPr>
        <p:spPr>
          <a:xfrm>
            <a:off x="2652942" y="1282699"/>
            <a:ext cx="3807141" cy="49021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1800" dirty="0" smtClean="0">
                <a:latin typeface="+mn-lt"/>
                <a:ea typeface="+mn-ea"/>
                <a:cs typeface="+mn-cs"/>
              </a:rPr>
              <a:t> 1.    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Clump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	Select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columns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	Select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rows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	Rotate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(add new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columns)</a:t>
            </a: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521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	Clump columns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4601634" y="3318933"/>
            <a:ext cx="750204" cy="752152"/>
            <a:chOff x="6684163" y="358166"/>
            <a:chExt cx="913046" cy="913046"/>
          </a:xfrm>
        </p:grpSpPr>
        <p:grpSp>
          <p:nvGrpSpPr>
            <p:cNvPr id="92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4" name="Straight Arrow Connector 103"/>
          <p:cNvCxnSpPr/>
          <p:nvPr/>
        </p:nvCxnSpPr>
        <p:spPr>
          <a:xfrm>
            <a:off x="5420377" y="3709533"/>
            <a:ext cx="389572" cy="6975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5" name="Group 20"/>
          <p:cNvGrpSpPr/>
          <p:nvPr/>
        </p:nvGrpSpPr>
        <p:grpSpPr>
          <a:xfrm>
            <a:off x="5980870" y="3500275"/>
            <a:ext cx="514255" cy="425471"/>
            <a:chOff x="6707907" y="618646"/>
            <a:chExt cx="625881" cy="913046"/>
          </a:xfrm>
        </p:grpSpPr>
        <p:cxnSp>
          <p:nvCxnSpPr>
            <p:cNvPr id="106" name="Straight Connector 105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1" name="Straight Connector 110"/>
          <p:cNvCxnSpPr/>
          <p:nvPr/>
        </p:nvCxnSpPr>
        <p:spPr>
          <a:xfrm>
            <a:off x="5895587" y="3775765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5887042" y="3650221"/>
            <a:ext cx="722335" cy="13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3" name="Group 28"/>
          <p:cNvGrpSpPr/>
          <p:nvPr/>
        </p:nvGrpSpPr>
        <p:grpSpPr>
          <a:xfrm>
            <a:off x="4642338" y="1452013"/>
            <a:ext cx="767863" cy="752420"/>
            <a:chOff x="6684163" y="358166"/>
            <a:chExt cx="913046" cy="913046"/>
          </a:xfrm>
        </p:grpSpPr>
        <p:grpSp>
          <p:nvGrpSpPr>
            <p:cNvPr id="114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21" name="Straight Connector 120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6" name="Rectangle 125"/>
          <p:cNvSpPr/>
          <p:nvPr/>
        </p:nvSpPr>
        <p:spPr>
          <a:xfrm>
            <a:off x="4903602" y="1465984"/>
            <a:ext cx="121047" cy="4046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4889356" y="1877651"/>
            <a:ext cx="135293" cy="327917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128" name="Group 5"/>
          <p:cNvGrpSpPr/>
          <p:nvPr/>
        </p:nvGrpSpPr>
        <p:grpSpPr>
          <a:xfrm>
            <a:off x="4631270" y="2349511"/>
            <a:ext cx="819983" cy="721157"/>
            <a:chOff x="6684163" y="358166"/>
            <a:chExt cx="913046" cy="913046"/>
          </a:xfrm>
        </p:grpSpPr>
        <p:grpSp>
          <p:nvGrpSpPr>
            <p:cNvPr id="129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36" name="Straight Connector 135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21"/>
            <p:cNvGrpSpPr/>
            <p:nvPr/>
          </p:nvGrpSpPr>
          <p:grpSpPr>
            <a:xfrm rot="16200000">
              <a:off x="6827745" y="396608"/>
              <a:ext cx="625881" cy="913046"/>
              <a:chOff x="6707907" y="618646"/>
              <a:chExt cx="625881" cy="913046"/>
            </a:xfrm>
          </p:grpSpPr>
          <p:cxnSp>
            <p:nvCxnSpPr>
              <p:cNvPr id="131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rot="5400000">
                <a:off x="6733686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1" name="Group 33"/>
          <p:cNvGrpSpPr/>
          <p:nvPr/>
        </p:nvGrpSpPr>
        <p:grpSpPr>
          <a:xfrm>
            <a:off x="6121625" y="2369569"/>
            <a:ext cx="575508" cy="711868"/>
            <a:chOff x="7114640" y="355574"/>
            <a:chExt cx="640825" cy="901286"/>
          </a:xfrm>
        </p:grpSpPr>
        <p:cxnSp>
          <p:nvCxnSpPr>
            <p:cNvPr id="142" name="Straight Connector 141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5" name="Group 21"/>
            <p:cNvGrpSpPr/>
            <p:nvPr/>
          </p:nvGrpSpPr>
          <p:grpSpPr>
            <a:xfrm rot="16200000">
              <a:off x="7122110" y="530127"/>
              <a:ext cx="625881" cy="640825"/>
              <a:chOff x="6707907" y="618646"/>
              <a:chExt cx="625881" cy="913046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51" name="Straight Arrow Connector 150"/>
          <p:cNvCxnSpPr/>
          <p:nvPr/>
        </p:nvCxnSpPr>
        <p:spPr>
          <a:xfrm>
            <a:off x="5526166" y="2724014"/>
            <a:ext cx="425807" cy="6688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4313865" y="4718107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>
            <a:off x="4442032" y="473636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rot="5400000">
            <a:off x="4570197" y="472779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5400000">
            <a:off x="4698365" y="4746059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4826532" y="4737488"/>
            <a:ext cx="724467" cy="13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7" name="Group 156"/>
          <p:cNvGrpSpPr/>
          <p:nvPr/>
        </p:nvGrpSpPr>
        <p:grpSpPr>
          <a:xfrm>
            <a:off x="4553437" y="4512721"/>
            <a:ext cx="1161563" cy="515774"/>
            <a:chOff x="6496538" y="5797250"/>
            <a:chExt cx="767862" cy="515774"/>
          </a:xfrm>
        </p:grpSpPr>
        <p:cxnSp>
          <p:nvCxnSpPr>
            <p:cNvPr id="158" name="Straight Connector 157"/>
            <p:cNvCxnSpPr/>
            <p:nvPr/>
          </p:nvCxnSpPr>
          <p:spPr>
            <a:xfrm>
              <a:off x="6496538" y="629960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6515174" y="6174017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6506428" y="6048428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6525064" y="5922839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6516318" y="5797250"/>
              <a:ext cx="739336" cy="13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3" name="Straight Connector 162"/>
          <p:cNvCxnSpPr/>
          <p:nvPr/>
        </p:nvCxnSpPr>
        <p:spPr>
          <a:xfrm rot="5400000">
            <a:off x="4959660" y="472780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 rot="5400000">
            <a:off x="5087827" y="4746062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 rot="5400000">
            <a:off x="5215993" y="4737491"/>
            <a:ext cx="724467" cy="136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6" name="Group 28"/>
          <p:cNvGrpSpPr/>
          <p:nvPr/>
        </p:nvGrpSpPr>
        <p:grpSpPr>
          <a:xfrm>
            <a:off x="5099538" y="5280080"/>
            <a:ext cx="767863" cy="752420"/>
            <a:chOff x="6684163" y="358166"/>
            <a:chExt cx="913046" cy="913046"/>
          </a:xfrm>
        </p:grpSpPr>
        <p:grpSp>
          <p:nvGrpSpPr>
            <p:cNvPr id="16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74" name="Straight Connector 17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69" name="Straight Connector 16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9" name="Straight Connector 178"/>
          <p:cNvCxnSpPr/>
          <p:nvPr/>
        </p:nvCxnSpPr>
        <p:spPr>
          <a:xfrm>
            <a:off x="3340100" y="22606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>
            <a:off x="3352800" y="31242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>
            <a:off x="3365500" y="41148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3302000" y="5143500"/>
            <a:ext cx="3213100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3" name="Rectangle 182"/>
          <p:cNvSpPr/>
          <p:nvPr/>
        </p:nvSpPr>
        <p:spPr>
          <a:xfrm>
            <a:off x="5143500" y="5562600"/>
            <a:ext cx="279400" cy="1016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Carving can be dangerous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908" y="1498600"/>
            <a:ext cx="2920492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While carving the training data is recommended</a:t>
            </a:r>
          </a:p>
          <a:p>
            <a:pPr lvl="1"/>
            <a:r>
              <a:rPr lang="en-US" dirty="0" smtClean="0"/>
              <a:t>It is a methodological error to carve the test data</a:t>
            </a:r>
          </a:p>
          <a:p>
            <a:r>
              <a:rPr lang="en-US" dirty="0" smtClean="0"/>
              <a:t>Whatever is learned from the training data</a:t>
            </a:r>
          </a:p>
          <a:p>
            <a:pPr lvl="1"/>
            <a:r>
              <a:rPr lang="en-US" dirty="0" smtClean="0"/>
              <a:t>Should be assessed on “raw” (i.e. </a:t>
            </a:r>
            <a:r>
              <a:rPr lang="en-US" dirty="0" err="1" smtClean="0"/>
              <a:t>uncarved</a:t>
            </a:r>
            <a:r>
              <a:rPr lang="en-US" dirty="0" smtClean="0"/>
              <a:t>) test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119</a:t>
            </a:fld>
            <a:endParaRPr kumimoji="0" lang="en-US"/>
          </a:p>
        </p:txBody>
      </p:sp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3464" y="1536699"/>
            <a:ext cx="4279727" cy="4165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Clumping column data</a:t>
            </a:r>
            <a:br>
              <a:rPr lang="en-US" dirty="0" smtClean="0"/>
            </a:br>
            <a:r>
              <a:rPr lang="en-US" dirty="0" smtClean="0"/>
              <a:t>(a.k.a. </a:t>
            </a:r>
            <a:r>
              <a:rPr lang="en-US" dirty="0" err="1" smtClean="0"/>
              <a:t>discretization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120</a:t>
            </a:fld>
            <a:endParaRPr kumimoji="0" lang="en-US"/>
          </a:p>
        </p:txBody>
      </p:sp>
      <p:sp>
        <p:nvSpPr>
          <p:cNvPr id="8" name="TextBox 7"/>
          <p:cNvSpPr txBox="1"/>
          <p:nvPr/>
        </p:nvSpPr>
        <p:spPr>
          <a:xfrm>
            <a:off x="1047749" y="1730376"/>
            <a:ext cx="682625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64,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65</a:t>
            </a:r>
            <a:r>
              <a:rPr lang="en-US" sz="2000" dirty="0" smtClean="0">
                <a:latin typeface="Courier New"/>
                <a:cs typeface="Courier New"/>
              </a:rPr>
              <a:t>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65,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70</a:t>
            </a:r>
            <a:r>
              <a:rPr lang="en-US" sz="2000" dirty="0" smtClean="0">
                <a:latin typeface="Courier New"/>
                <a:cs typeface="Courier New"/>
              </a:rPr>
              <a:t>,TRUE, no 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69,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70</a:t>
            </a:r>
            <a:r>
              <a:rPr lang="en-US" sz="2000" dirty="0" smtClean="0">
                <a:latin typeface="Courier New"/>
                <a:cs typeface="Courier New"/>
              </a:rPr>
              <a:t>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75,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70</a:t>
            </a:r>
            <a:r>
              <a:rPr lang="en-US" sz="2000" dirty="0" smtClean="0">
                <a:latin typeface="Courier New"/>
                <a:cs typeface="Courier New"/>
              </a:rPr>
              <a:t>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81,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75</a:t>
            </a:r>
            <a:r>
              <a:rPr lang="en-US" sz="2000" dirty="0" smtClean="0">
                <a:latin typeface="Courier New"/>
                <a:cs typeface="Courier New"/>
              </a:rPr>
              <a:t>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68,80,FALSE,yes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75,80,FALSE,yes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85,85,FALSE,no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83,86,FALSE,yes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72,90,TRUE, yes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90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71,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91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72,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95</a:t>
            </a:r>
            <a:r>
              <a:rPr lang="en-US" sz="2000" dirty="0" smtClean="0">
                <a:latin typeface="Courier New"/>
                <a:cs typeface="Courier New"/>
              </a:rPr>
              <a:t>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96</a:t>
            </a:r>
            <a:r>
              <a:rPr lang="en-US" sz="2000" dirty="0" smtClean="0">
                <a:latin typeface="Courier New"/>
                <a:cs typeface="Courier New"/>
              </a:rPr>
              <a:t>,FALSE,no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 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6055" y="1578040"/>
            <a:ext cx="3919039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Learning = compression </a:t>
            </a:r>
          </a:p>
          <a:p>
            <a:pPr lvl="1"/>
            <a:r>
              <a:rPr lang="en-US" sz="1600" dirty="0" smtClean="0"/>
              <a:t>Take a target concept that is spread out across all the data </a:t>
            </a:r>
          </a:p>
          <a:p>
            <a:pPr lvl="1"/>
            <a:r>
              <a:rPr lang="en-US" sz="1600" dirty="0" smtClean="0"/>
              <a:t>Squeeze it together till it is dense enough to be visible. </a:t>
            </a:r>
          </a:p>
          <a:p>
            <a:r>
              <a:rPr lang="en-US" sz="2000" dirty="0" err="1" smtClean="0"/>
              <a:t>Discretization</a:t>
            </a:r>
            <a:r>
              <a:rPr lang="en-US" sz="2000" dirty="0" smtClean="0"/>
              <a:t>: clump together observations taken over a continuous range</a:t>
            </a:r>
          </a:p>
          <a:p>
            <a:pPr lvl="1"/>
            <a:r>
              <a:rPr lang="en-US" sz="1600" dirty="0" smtClean="0"/>
              <a:t> into a small number of regions. </a:t>
            </a:r>
          </a:p>
          <a:p>
            <a:r>
              <a:rPr lang="en-US" sz="2000" dirty="0" smtClean="0"/>
              <a:t>E.g. "toddlers”  If age =1,2,3</a:t>
            </a:r>
          </a:p>
          <a:p>
            <a:r>
              <a:rPr lang="en-US" sz="2000" dirty="0" err="1" smtClean="0"/>
              <a:t>Discretization</a:t>
            </a:r>
            <a:r>
              <a:rPr lang="en-US" sz="2000" dirty="0" smtClean="0"/>
              <a:t> improves the performance of a learner </a:t>
            </a:r>
          </a:p>
          <a:p>
            <a:pPr lvl="1"/>
            <a:r>
              <a:rPr lang="en-US" sz="1600" dirty="0" smtClean="0"/>
              <a:t>Gives a learner a smaller space to reason about,</a:t>
            </a:r>
          </a:p>
          <a:p>
            <a:pPr lvl="1"/>
            <a:r>
              <a:rPr lang="en-US" sz="1600" dirty="0" smtClean="0"/>
              <a:t>With more examples in each part of the space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3096438" y="1758253"/>
            <a:ext cx="371487" cy="154374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05963" y="3311525"/>
            <a:ext cx="396875" cy="151447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15488" y="4841876"/>
            <a:ext cx="396875" cy="12541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7715738" y="364047"/>
            <a:ext cx="913047" cy="914422"/>
            <a:chOff x="7715737" y="364046"/>
            <a:chExt cx="913046" cy="914422"/>
          </a:xfrm>
        </p:grpSpPr>
        <p:grpSp>
          <p:nvGrpSpPr>
            <p:cNvPr id="29" name="Group 28"/>
            <p:cNvGrpSpPr/>
            <p:nvPr/>
          </p:nvGrpSpPr>
          <p:grpSpPr>
            <a:xfrm>
              <a:off x="7715737" y="364046"/>
              <a:ext cx="913046" cy="913046"/>
              <a:chOff x="6684163" y="358166"/>
              <a:chExt cx="913046" cy="913046"/>
            </a:xfrm>
          </p:grpSpPr>
          <p:grpSp>
            <p:nvGrpSpPr>
              <p:cNvPr id="30" name="Group 20"/>
              <p:cNvGrpSpPr/>
              <p:nvPr/>
            </p:nvGrpSpPr>
            <p:grpSpPr>
              <a:xfrm>
                <a:off x="6821874" y="35816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21"/>
              <p:cNvGrpSpPr/>
              <p:nvPr/>
            </p:nvGrpSpPr>
            <p:grpSpPr>
              <a:xfrm rot="16200000">
                <a:off x="6827745" y="39660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" name="Rectangle 41"/>
            <p:cNvSpPr/>
            <p:nvPr/>
          </p:nvSpPr>
          <p:spPr>
            <a:xfrm>
              <a:off x="8026399" y="381000"/>
              <a:ext cx="143934" cy="49106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009459" y="880548"/>
              <a:ext cx="160874" cy="39792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7749" y="1730376"/>
            <a:ext cx="682625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overcast, 64,65,TRUE,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Rainy,    65,70,TRUE, no 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sunny,    69,70,FALSE,yes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sunny,    75,70,TRUE, 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overcast, 81,75,FALSE,yes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rainy,    68,80,FALSE,yes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urier New"/>
                <a:cs typeface="Courier New"/>
              </a:rPr>
              <a:t>rainy,    75,80,FALSE,yes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85,85,FALSE,no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83,86,FALSE,yes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overcast, 72,90,TRUE, yes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80,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90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71,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91</a:t>
            </a:r>
            <a:r>
              <a:rPr lang="en-US" sz="2000" dirty="0" smtClean="0">
                <a:latin typeface="Courier New"/>
                <a:cs typeface="Courier New"/>
              </a:rPr>
              <a:t>,TRUE, 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sunny,    72,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95</a:t>
            </a:r>
            <a:r>
              <a:rPr lang="en-US" sz="2000" dirty="0" smtClean="0">
                <a:latin typeface="Courier New"/>
                <a:cs typeface="Courier New"/>
              </a:rPr>
              <a:t>,FALSE,no       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rainy,    70,</a:t>
            </a:r>
            <a:r>
              <a:rPr lang="en-US" sz="2000" b="1" dirty="0" smtClean="0">
                <a:solidFill>
                  <a:schemeClr val="accent3"/>
                </a:solidFill>
                <a:latin typeface="Courier New"/>
                <a:cs typeface="Courier New"/>
              </a:rPr>
              <a:t>96</a:t>
            </a:r>
            <a:r>
              <a:rPr lang="en-US" sz="2000" dirty="0" smtClean="0">
                <a:latin typeface="Courier New"/>
                <a:cs typeface="Courier New"/>
              </a:rPr>
              <a:t>,FALSE,no</a:t>
            </a:r>
          </a:p>
          <a:p>
            <a:pPr>
              <a:tabLst>
                <a:tab pos="2921000" algn="l"/>
                <a:tab pos="3429000" algn="l"/>
              </a:tabLst>
            </a:pPr>
            <a:r>
              <a:rPr lang="en-US" sz="2000" dirty="0" smtClean="0">
                <a:latin typeface="Courier New"/>
                <a:cs typeface="Courier New"/>
              </a:rPr>
              <a:t> 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Supervised </a:t>
            </a:r>
            <a:br>
              <a:rPr lang="en-US" dirty="0" smtClean="0"/>
            </a:br>
            <a:r>
              <a:rPr lang="en-US" dirty="0" err="1" smtClean="0"/>
              <a:t>Discretization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6306" y="1447800"/>
            <a:ext cx="3707383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Standard method: </a:t>
            </a:r>
          </a:p>
          <a:p>
            <a:pPr lvl="1"/>
            <a:r>
              <a:rPr lang="en-US" dirty="0" smtClean="0"/>
              <a:t>Find a break that most reduces class diversity either side of the break</a:t>
            </a:r>
          </a:p>
          <a:p>
            <a:pPr lvl="1"/>
            <a:r>
              <a:rPr lang="en-US" dirty="0" err="1" smtClean="0"/>
              <a:t>Recurse</a:t>
            </a:r>
            <a:r>
              <a:rPr lang="en-US" dirty="0" smtClean="0"/>
              <a:t> on data:</a:t>
            </a:r>
          </a:p>
          <a:p>
            <a:pPr lvl="2"/>
            <a:r>
              <a:rPr lang="en-US" dirty="0" smtClean="0"/>
              <a:t> above break,</a:t>
            </a:r>
          </a:p>
          <a:p>
            <a:pPr lvl="2"/>
            <a:r>
              <a:rPr lang="en-US" dirty="0" smtClean="0"/>
              <a:t> below break</a:t>
            </a:r>
          </a:p>
          <a:p>
            <a:pPr lvl="1"/>
            <a:r>
              <a:rPr lang="en-US" sz="1400" dirty="0" smtClean="0">
                <a:solidFill>
                  <a:srgbClr val="0000FF"/>
                </a:solidFill>
              </a:rPr>
              <a:t>Fayyad and </a:t>
            </a:r>
            <a:r>
              <a:rPr lang="en-US" sz="1400" dirty="0" err="1" smtClean="0">
                <a:solidFill>
                  <a:srgbClr val="0000FF"/>
                </a:solidFill>
              </a:rPr>
              <a:t>Irani</a:t>
            </a:r>
            <a:r>
              <a:rPr lang="en-US" sz="1400" smtClean="0">
                <a:solidFill>
                  <a:srgbClr val="0000FF"/>
                </a:solidFill>
              </a:rPr>
              <a:t>, Multi-Interval </a:t>
            </a:r>
            <a:r>
              <a:rPr lang="en-US" sz="1400" dirty="0" smtClean="0">
                <a:solidFill>
                  <a:srgbClr val="0000FF"/>
                </a:solidFill>
              </a:rPr>
              <a:t>Discretization </a:t>
            </a:r>
            <a:r>
              <a:rPr lang="en-US" sz="1400" smtClean="0">
                <a:solidFill>
                  <a:srgbClr val="0000FF"/>
                </a:solidFill>
              </a:rPr>
              <a:t>of Continuous-Valued </a:t>
            </a:r>
            <a:r>
              <a:rPr lang="en-US" sz="1400" dirty="0" smtClean="0">
                <a:solidFill>
                  <a:srgbClr val="0000FF"/>
                </a:solidFill>
              </a:rPr>
              <a:t>Attributes for Classification Learning  IJCAI’93</a:t>
            </a:r>
            <a:r>
              <a:rPr lang="en-US" sz="1400" smtClean="0">
                <a:solidFill>
                  <a:srgbClr val="0000FF"/>
                </a:solidFill>
              </a:rPr>
              <a:t>, pp1022-1027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121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>
          <a:xfrm>
            <a:off x="3096439" y="1758253"/>
            <a:ext cx="421461" cy="306774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02788" y="4851400"/>
            <a:ext cx="440512" cy="12827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715738" y="364047"/>
            <a:ext cx="913047" cy="913046"/>
            <a:chOff x="6684163" y="358166"/>
            <a:chExt cx="913046" cy="913046"/>
          </a:xfrm>
        </p:grpSpPr>
        <p:grpSp>
          <p:nvGrpSpPr>
            <p:cNvPr id="10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Rectangle 21"/>
          <p:cNvSpPr/>
          <p:nvPr/>
        </p:nvSpPr>
        <p:spPr>
          <a:xfrm>
            <a:off x="8026399" y="381001"/>
            <a:ext cx="143935" cy="4910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009459" y="880548"/>
            <a:ext cx="160875" cy="3979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Unsupervised </a:t>
            </a:r>
            <a:br>
              <a:rPr lang="en-US" dirty="0" smtClean="0"/>
            </a:br>
            <a:r>
              <a:rPr lang="en-US" dirty="0" err="1" smtClean="0"/>
              <a:t>Discretization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Divide into “B” bins </a:t>
            </a:r>
          </a:p>
          <a:p>
            <a:pPr lvl="1"/>
            <a:r>
              <a:rPr lang="en-US" dirty="0" smtClean="0"/>
              <a:t>(X – Min) / ((Max – Min )/ B)</a:t>
            </a:r>
          </a:p>
          <a:p>
            <a:pPr lvl="1"/>
            <a:r>
              <a:rPr lang="en-US" dirty="0" smtClean="0"/>
              <a:t>B=3 or 10 very common</a:t>
            </a:r>
          </a:p>
          <a:p>
            <a:r>
              <a:rPr lang="en-US" dirty="0" smtClean="0"/>
              <a:t>Divide into P percentile groups</a:t>
            </a:r>
          </a:p>
          <a:p>
            <a:pPr lvl="1"/>
            <a:r>
              <a:rPr lang="en-US" dirty="0" smtClean="0"/>
              <a:t>Each bins contains (say) 25% of the rows</a:t>
            </a:r>
          </a:p>
          <a:p>
            <a:r>
              <a:rPr lang="en-US" dirty="0" smtClean="0"/>
              <a:t>For Bayesian methods</a:t>
            </a:r>
          </a:p>
          <a:p>
            <a:pPr lvl="1"/>
            <a:r>
              <a:rPr lang="en-US" dirty="0" smtClean="0"/>
              <a:t>Divide into groups of N items</a:t>
            </a:r>
          </a:p>
          <a:p>
            <a:pPr lvl="1"/>
            <a:r>
              <a:rPr lang="en-US" dirty="0" smtClean="0"/>
              <a:t>Ying and Webb recommends N= </a:t>
            </a:r>
            <a:r>
              <a:rPr lang="en-US" dirty="0" err="1" smtClean="0"/>
              <a:t>sqrt(rows</a:t>
            </a:r>
            <a:r>
              <a:rPr lang="en-US" dirty="0" smtClean="0"/>
              <a:t>)</a:t>
            </a:r>
          </a:p>
          <a:p>
            <a:pPr lvl="1"/>
            <a:r>
              <a:rPr lang="en-US" sz="1514" dirty="0" smtClean="0">
                <a:solidFill>
                  <a:srgbClr val="0000FF"/>
                </a:solidFill>
              </a:rPr>
              <a:t>Ying Yang and Geoff Webb, Weighted </a:t>
            </a:r>
            <a:r>
              <a:rPr lang="en-US" sz="1514" smtClean="0">
                <a:solidFill>
                  <a:srgbClr val="0000FF"/>
                </a:solidFill>
              </a:rPr>
              <a:t>Proportional k-Interval </a:t>
            </a:r>
            <a:r>
              <a:rPr lang="en-US" sz="1514" dirty="0" err="1" smtClean="0">
                <a:solidFill>
                  <a:srgbClr val="0000FF"/>
                </a:solidFill>
              </a:rPr>
              <a:t>Discretization</a:t>
            </a:r>
            <a:r>
              <a:rPr lang="en-US" sz="1514" dirty="0" smtClean="0">
                <a:solidFill>
                  <a:srgbClr val="0000FF"/>
                </a:solidFill>
              </a:rPr>
              <a:t> of Naïve </a:t>
            </a:r>
            <a:r>
              <a:rPr lang="en-US" sz="1514" dirty="0" err="1" smtClean="0">
                <a:solidFill>
                  <a:srgbClr val="0000FF"/>
                </a:solidFill>
              </a:rPr>
              <a:t>Bayes</a:t>
            </a:r>
            <a:r>
              <a:rPr lang="en-US" sz="1514" dirty="0" smtClean="0">
                <a:solidFill>
                  <a:srgbClr val="0000FF"/>
                </a:solidFill>
              </a:rPr>
              <a:t> </a:t>
            </a:r>
            <a:r>
              <a:rPr lang="en-US" sz="1514" dirty="0" err="1" smtClean="0">
                <a:solidFill>
                  <a:srgbClr val="0000FF"/>
                </a:solidFill>
              </a:rPr>
              <a:t>classifeirs</a:t>
            </a:r>
            <a:r>
              <a:rPr lang="en-US" sz="1514" dirty="0" smtClean="0">
                <a:solidFill>
                  <a:srgbClr val="0000FF"/>
                </a:solidFill>
              </a:rPr>
              <a:t>, PAKADD’03</a:t>
            </a:r>
            <a:r>
              <a:rPr lang="en-US" sz="1514" smtClean="0">
                <a:solidFill>
                  <a:srgbClr val="0000FF"/>
                </a:solidFill>
              </a:rPr>
              <a:t>, p501-512</a:t>
            </a:r>
            <a:r>
              <a:rPr lang="en-US" sz="1514" dirty="0" smtClean="0">
                <a:solidFill>
                  <a:srgbClr val="0000FF"/>
                </a:solidFill>
              </a:rPr>
              <a:t>, 2003</a:t>
            </a:r>
            <a:endParaRPr lang="en-US" sz="1514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122</a:t>
            </a:fld>
            <a:endParaRPr kumimoji="0" lang="en-US"/>
          </a:p>
        </p:txBody>
      </p:sp>
      <p:grpSp>
        <p:nvGrpSpPr>
          <p:cNvPr id="5" name="Group 4"/>
          <p:cNvGrpSpPr/>
          <p:nvPr/>
        </p:nvGrpSpPr>
        <p:grpSpPr>
          <a:xfrm>
            <a:off x="7698803" y="364047"/>
            <a:ext cx="913047" cy="913046"/>
            <a:chOff x="6684163" y="358166"/>
            <a:chExt cx="913046" cy="913046"/>
          </a:xfrm>
        </p:grpSpPr>
        <p:grpSp>
          <p:nvGrpSpPr>
            <p:cNvPr id="6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Rectangle 17"/>
          <p:cNvSpPr/>
          <p:nvPr/>
        </p:nvSpPr>
        <p:spPr>
          <a:xfrm>
            <a:off x="8009466" y="381001"/>
            <a:ext cx="143935" cy="4910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992525" y="880548"/>
            <a:ext cx="160875" cy="3979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columns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9" y="1353610"/>
            <a:ext cx="7377327" cy="466344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/>
              <a:t>Occam's </a:t>
            </a:r>
            <a:r>
              <a:rPr lang="en-US" sz="1800" smtClean="0"/>
              <a:t>Razor - </a:t>
            </a:r>
            <a:r>
              <a:rPr lang="en-US" sz="1800" dirty="0" err="1" smtClean="0"/>
              <a:t>Entia</a:t>
            </a:r>
            <a:r>
              <a:rPr lang="en-US" sz="1800" dirty="0" smtClean="0"/>
              <a:t> non </a:t>
            </a:r>
            <a:r>
              <a:rPr lang="en-US" sz="1800" dirty="0" err="1" smtClean="0"/>
              <a:t>sunt</a:t>
            </a:r>
            <a:r>
              <a:rPr lang="en-US" sz="1800" dirty="0" smtClean="0"/>
              <a:t> </a:t>
            </a:r>
            <a:r>
              <a:rPr lang="en-US" sz="1800" dirty="0" err="1" smtClean="0"/>
              <a:t>multiplicanda</a:t>
            </a:r>
            <a:r>
              <a:rPr lang="en-US" sz="1800" dirty="0" smtClean="0"/>
              <a:t> </a:t>
            </a:r>
            <a:r>
              <a:rPr lang="en-US" sz="1800" dirty="0" err="1" smtClean="0"/>
              <a:t>praeter</a:t>
            </a:r>
            <a:r>
              <a:rPr lang="en-US" sz="1800" dirty="0" smtClean="0"/>
              <a:t> </a:t>
            </a:r>
            <a:r>
              <a:rPr lang="en-US" sz="1800" dirty="0" err="1" smtClean="0"/>
              <a:t>necessitatem</a:t>
            </a:r>
            <a:r>
              <a:rPr lang="en-US" sz="1800" dirty="0" smtClean="0"/>
              <a:t>.( "Entities should not be multiplied more than necessary"). 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the fewer features used to explain something, the better </a:t>
            </a:r>
          </a:p>
          <a:p>
            <a:pPr>
              <a:spcBef>
                <a:spcPts val="200"/>
              </a:spcBef>
            </a:pPr>
            <a:r>
              <a:rPr lang="en-US" sz="1800" dirty="0" err="1" smtClean="0"/>
              <a:t>Log(OR</a:t>
            </a:r>
            <a:r>
              <a:rPr lang="en-US" sz="1800" dirty="0" smtClean="0"/>
              <a:t>):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Discrete every feature. For all pairs of target / other of size C1, C2 count frequency of range N1, N2 in each class</a:t>
            </a:r>
          </a:p>
          <a:p>
            <a:pPr lvl="1">
              <a:spcBef>
                <a:spcPts val="200"/>
              </a:spcBef>
            </a:pPr>
            <a:r>
              <a:rPr lang="en-US" sz="1600" dirty="0" err="1" smtClean="0"/>
              <a:t>Log(odds</a:t>
            </a:r>
            <a:r>
              <a:rPr lang="en-US" sz="1600" dirty="0" smtClean="0"/>
              <a:t> ratio) = log((N1/C1) / (N2/C2)) &gt; 0 if more frequent in target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“Pivots” are the ranges with high Log (OR)</a:t>
            </a:r>
          </a:p>
          <a:p>
            <a:pPr lvl="1">
              <a:spcBef>
                <a:spcPts val="200"/>
              </a:spcBef>
            </a:pPr>
            <a:r>
              <a:rPr lang="en-US" sz="1200" dirty="0" err="1" smtClean="0">
                <a:solidFill>
                  <a:srgbClr val="0000FF"/>
                </a:solidFill>
              </a:rPr>
              <a:t>Možina</a:t>
            </a:r>
            <a:r>
              <a:rPr lang="en-US" sz="1200" dirty="0" smtClean="0">
                <a:solidFill>
                  <a:srgbClr val="0000FF"/>
                </a:solidFill>
              </a:rPr>
              <a:t>, M., </a:t>
            </a:r>
            <a:r>
              <a:rPr lang="en-US" sz="1200" dirty="0" err="1" smtClean="0">
                <a:solidFill>
                  <a:srgbClr val="0000FF"/>
                </a:solidFill>
              </a:rPr>
              <a:t>Demšar</a:t>
            </a:r>
            <a:r>
              <a:rPr lang="en-US" sz="1200" dirty="0" smtClean="0">
                <a:solidFill>
                  <a:srgbClr val="0000FF"/>
                </a:solidFill>
              </a:rPr>
              <a:t>, J., </a:t>
            </a:r>
            <a:r>
              <a:rPr lang="en-US" sz="1200" dirty="0" err="1" smtClean="0">
                <a:solidFill>
                  <a:srgbClr val="0000FF"/>
                </a:solidFill>
              </a:rPr>
              <a:t>Kattan</a:t>
            </a:r>
            <a:r>
              <a:rPr lang="en-US" sz="1200" dirty="0" smtClean="0">
                <a:solidFill>
                  <a:srgbClr val="0000FF"/>
                </a:solidFill>
              </a:rPr>
              <a:t>, M., and </a:t>
            </a:r>
            <a:r>
              <a:rPr lang="en-US" sz="1200" dirty="0" err="1" smtClean="0">
                <a:solidFill>
                  <a:srgbClr val="0000FF"/>
                </a:solidFill>
              </a:rPr>
              <a:t>Zupan</a:t>
            </a:r>
            <a:r>
              <a:rPr lang="en-US" sz="1200" dirty="0" smtClean="0">
                <a:solidFill>
                  <a:srgbClr val="0000FF"/>
                </a:solidFill>
              </a:rPr>
              <a:t>, B. 2004. </a:t>
            </a:r>
            <a:r>
              <a:rPr lang="en-US" sz="1200" dirty="0" err="1" smtClean="0">
                <a:solidFill>
                  <a:srgbClr val="0000FF"/>
                </a:solidFill>
              </a:rPr>
              <a:t>Nomograms</a:t>
            </a:r>
            <a:r>
              <a:rPr lang="en-US" sz="1200" dirty="0" smtClean="0">
                <a:solidFill>
                  <a:srgbClr val="0000FF"/>
                </a:solidFill>
              </a:rPr>
              <a:t> for visualization of naive Bayesian classifier. </a:t>
            </a:r>
            <a:r>
              <a:rPr lang="en-US" sz="1200" dirty="0" err="1" smtClean="0">
                <a:solidFill>
                  <a:srgbClr val="0000FF"/>
                </a:solidFill>
              </a:rPr>
              <a:t>In</a:t>
            </a:r>
            <a:r>
              <a:rPr lang="en-US" sz="1200" i="1" dirty="0" err="1" smtClean="0">
                <a:solidFill>
                  <a:srgbClr val="0000FF"/>
                </a:solidFill>
              </a:rPr>
              <a:t>Proceedings</a:t>
            </a:r>
            <a:r>
              <a:rPr lang="en-US" sz="1200" i="1" dirty="0" smtClean="0">
                <a:solidFill>
                  <a:srgbClr val="0000FF"/>
                </a:solidFill>
              </a:rPr>
              <a:t> of the 8th European Conference on Principles and Practice of Knowledge Discovery in Databases (Pisa, Italy, September </a:t>
            </a:r>
            <a:r>
              <a:rPr lang="en-US" sz="1200" i="1" smtClean="0">
                <a:solidFill>
                  <a:srgbClr val="0000FF"/>
                </a:solidFill>
              </a:rPr>
              <a:t>20 - </a:t>
            </a:r>
            <a:r>
              <a:rPr lang="en-US" sz="1200" i="1" dirty="0" smtClean="0">
                <a:solidFill>
                  <a:srgbClr val="0000FF"/>
                </a:solidFill>
              </a:rPr>
              <a:t>24, 2004)</a:t>
            </a:r>
            <a:endParaRPr lang="en-US" sz="1200" dirty="0" smtClean="0">
              <a:solidFill>
                <a:srgbClr val="0000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1800" dirty="0" err="1" smtClean="0"/>
              <a:t>InfoGain</a:t>
            </a:r>
            <a:r>
              <a:rPr lang="en-US" sz="1800" dirty="0" smtClean="0"/>
              <a:t>: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Use Fayyad </a:t>
            </a:r>
            <a:r>
              <a:rPr lang="en-US" sz="1600" dirty="0" err="1" smtClean="0"/>
              <a:t>Irani</a:t>
            </a:r>
            <a:r>
              <a:rPr lang="en-US" sz="1600" dirty="0" smtClean="0"/>
              <a:t> trick: </a:t>
            </a:r>
            <a:r>
              <a:rPr lang="en-US" sz="1600" dirty="0" err="1" smtClean="0"/>
              <a:t>assses</a:t>
            </a:r>
            <a:r>
              <a:rPr lang="en-US" sz="1600" dirty="0" smtClean="0"/>
              <a:t> each column by how well it divides up the data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Takes linear time : O(C)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Wrapper: 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Explore 2</a:t>
            </a:r>
            <a:r>
              <a:rPr lang="en-US" sz="1600" baseline="30000" dirty="0" smtClean="0"/>
              <a:t>C</a:t>
            </a:r>
            <a:r>
              <a:rPr lang="en-US" sz="1600" dirty="0" smtClean="0"/>
              <a:t> subsets of C columns: takes time O(2</a:t>
            </a:r>
            <a:r>
              <a:rPr lang="en-US" sz="1600" baseline="30000" dirty="0" smtClean="0"/>
              <a:t>C</a:t>
            </a:r>
            <a:r>
              <a:rPr lang="en-US" sz="1600" dirty="0" smtClean="0"/>
              <a:t>)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Call a learner on each subset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Use the columns that maximize learner performance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Not practical for large data sets</a:t>
            </a:r>
          </a:p>
          <a:p>
            <a:pPr>
              <a:spcBef>
                <a:spcPts val="200"/>
              </a:spcBef>
            </a:pPr>
            <a:r>
              <a:rPr lang="en-US" sz="1200" dirty="0" smtClean="0"/>
              <a:t>For more, see </a:t>
            </a:r>
            <a:r>
              <a:rPr lang="en-US" sz="1200" dirty="0" smtClean="0">
                <a:solidFill>
                  <a:srgbClr val="0000FF"/>
                </a:solidFill>
              </a:rPr>
              <a:t>Hall, M. and Holmes, G. (2003). Benchmarking attribute selection techniques for discrete class data mining. IEEE Transactions on Knowledge and Data Engineering. 15(3), November/December 2003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123</a:t>
            </a:fld>
            <a:endParaRPr kumimoji="0"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5980069" y="330180"/>
            <a:ext cx="2300331" cy="926681"/>
            <a:chOff x="5980070" y="330179"/>
            <a:chExt cx="2300330" cy="926681"/>
          </a:xfrm>
        </p:grpSpPr>
        <p:grpSp>
          <p:nvGrpSpPr>
            <p:cNvPr id="6" name="Group 5"/>
            <p:cNvGrpSpPr/>
            <p:nvPr/>
          </p:nvGrpSpPr>
          <p:grpSpPr>
            <a:xfrm>
              <a:off x="5980070" y="330179"/>
              <a:ext cx="913046" cy="913046"/>
              <a:chOff x="6684163" y="358166"/>
              <a:chExt cx="913046" cy="913046"/>
            </a:xfrm>
          </p:grpSpPr>
          <p:grpSp>
            <p:nvGrpSpPr>
              <p:cNvPr id="7" name="Group 20"/>
              <p:cNvGrpSpPr/>
              <p:nvPr/>
            </p:nvGrpSpPr>
            <p:grpSpPr>
              <a:xfrm>
                <a:off x="6821874" y="35816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21"/>
              <p:cNvGrpSpPr/>
              <p:nvPr/>
            </p:nvGrpSpPr>
            <p:grpSpPr>
              <a:xfrm rot="16200000">
                <a:off x="6827745" y="396606"/>
                <a:ext cx="625881" cy="913046"/>
                <a:chOff x="6707907" y="618646"/>
                <a:chExt cx="625881" cy="913046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/>
            <p:cNvGrpSpPr/>
            <p:nvPr/>
          </p:nvGrpSpPr>
          <p:grpSpPr>
            <a:xfrm>
              <a:off x="7639575" y="355574"/>
              <a:ext cx="640825" cy="901286"/>
              <a:chOff x="7114642" y="355574"/>
              <a:chExt cx="640825" cy="901286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 rot="5400000">
                <a:off x="6820931" y="786996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6973331" y="809156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7125731" y="798756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1"/>
              <p:cNvGrpSpPr/>
              <p:nvPr/>
            </p:nvGrpSpPr>
            <p:grpSpPr>
              <a:xfrm rot="16200000">
                <a:off x="7122114" y="530123"/>
                <a:ext cx="625881" cy="640825"/>
                <a:chOff x="6707907" y="618646"/>
                <a:chExt cx="625881" cy="913046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 rot="5400000">
                  <a:off x="6276485" y="105006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rot="5400000">
                  <a:off x="6428885" y="10722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rot="5400000">
                  <a:off x="6581285" y="106182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 rot="5400000">
                  <a:off x="6733685" y="10839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rot="5400000">
                  <a:off x="6886085" y="1073588"/>
                  <a:ext cx="879126" cy="1628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6" name="Straight Arrow Connector 35"/>
            <p:cNvCxnSpPr/>
            <p:nvPr/>
          </p:nvCxnSpPr>
          <p:spPr>
            <a:xfrm>
              <a:off x="6976533" y="804333"/>
              <a:ext cx="474134" cy="8467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124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 err="1" smtClean="0"/>
              <a:t>log(OR</a:t>
            </a:r>
            <a:r>
              <a:rPr lang="en-US" dirty="0" smtClean="0"/>
              <a:t>)	</a:t>
            </a:r>
            <a:endParaRPr lang="en-US" dirty="0"/>
          </a:p>
        </p:txBody>
      </p:sp>
      <p:grpSp>
        <p:nvGrpSpPr>
          <p:cNvPr id="2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3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19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" name="Straight Arrow Connector 2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568" y="1906171"/>
            <a:ext cx="4831472" cy="4799433"/>
          </a:xfrm>
          <a:prstGeom prst="rect">
            <a:avLst/>
          </a:prstGeom>
        </p:spPr>
      </p:pic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1016000" y="1968500"/>
            <a:ext cx="2878667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Net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200" dirty="0" smtClean="0">
                <a:solidFill>
                  <a:srgbClr val="0000FF"/>
                </a:solidFill>
              </a:rPr>
              <a:t>Project Data Incorporating Qualitative Factors for Improved Software Defect Prediction Norman Fenton, Martin Neil, William Marsh, Peter Hearty, Lukasz Radlinski and Paul Krause., PROMISE 2008</a:t>
            </a:r>
            <a:endParaRPr kumimoji="0" lang="en-US" sz="1200" b="0" i="0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. worse defects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matter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125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 err="1" smtClean="0"/>
              <a:t>log(OR</a:t>
            </a:r>
            <a:r>
              <a:rPr lang="en-US" dirty="0" smtClean="0"/>
              <a:t>)	</a:t>
            </a:r>
            <a:endParaRPr lang="en-US" dirty="0"/>
          </a:p>
        </p:txBody>
      </p:sp>
      <p:grpSp>
        <p:nvGrpSpPr>
          <p:cNvPr id="2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3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19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" name="Straight Arrow Connector 2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568" y="1906171"/>
            <a:ext cx="4831472" cy="4799433"/>
          </a:xfrm>
          <a:prstGeom prst="rect">
            <a:avLst/>
          </a:prstGeom>
        </p:spPr>
      </p:pic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1016000" y="1968500"/>
            <a:ext cx="2878667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Data from Norman Fenton’s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Bayes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Net</a:t>
            </a:r>
          </a:p>
          <a:p>
            <a:pPr marL="822960" lvl="1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1200" dirty="0" smtClean="0">
                <a:solidFill>
                  <a:srgbClr val="0000FF"/>
                </a:solidFill>
              </a:rPr>
              <a:t>Project Data Incorporating Qualitative Factors for Improved Software Defect Prediction Norman Fenton, Martin Neil, William Marsh, Peter Hearty, Lukasz Radlinski and Paul Krause., PROMISE 2008</a:t>
            </a:r>
            <a:endParaRPr kumimoji="0" lang="en-US" sz="1200" b="0" i="0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Target class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+mn-ea"/>
                <a:cs typeface="+mn-cs"/>
              </a:rPr>
              <a:t>. worse defects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features matter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Only a few ranges of those features matter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8201563" y="1540137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864216" y="3082193"/>
            <a:ext cx="10567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Pivotal if</a:t>
            </a:r>
          </a:p>
          <a:p>
            <a:r>
              <a:rPr lang="en-US" sz="1200" dirty="0" err="1" smtClean="0"/>
              <a:t>Log(OR</a:t>
            </a:r>
            <a:r>
              <a:rPr lang="en-US" sz="1200" dirty="0" smtClean="0"/>
              <a:t>) &gt; </a:t>
            </a:r>
            <a:br>
              <a:rPr lang="en-US" sz="1200" dirty="0" smtClean="0"/>
            </a:br>
            <a:r>
              <a:rPr lang="en-US" sz="1200" dirty="0" smtClean="0"/>
              <a:t>0.2 *  max of</a:t>
            </a:r>
            <a:br>
              <a:rPr lang="en-US" sz="1200" dirty="0" smtClean="0"/>
            </a:br>
            <a:r>
              <a:rPr lang="en-US" sz="1200" dirty="0" err="1" smtClean="0"/>
              <a:t>Log(OR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7700064" y="1674810"/>
            <a:ext cx="865208" cy="1325892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126</a:t>
            </a:fld>
            <a:endParaRPr kumimoji="0"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 err="1" smtClean="0"/>
              <a:t>InfoGain</a:t>
            </a:r>
            <a:r>
              <a:rPr lang="en-US" dirty="0" smtClean="0"/>
              <a:t>	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8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1"/>
            <p:cNvGrpSpPr/>
            <p:nvPr/>
          </p:nvGrpSpPr>
          <p:grpSpPr>
            <a:xfrm rot="16200000">
              <a:off x="7122112" y="530125"/>
              <a:ext cx="625881" cy="640825"/>
              <a:chOff x="6707907" y="618646"/>
              <a:chExt cx="625881" cy="913046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" name="Straight Arrow Connector 2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787" y="1690045"/>
            <a:ext cx="5300879" cy="402193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308853" y="5857677"/>
            <a:ext cx="55731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Simpler theories after column selection,</a:t>
            </a:r>
          </a:p>
          <a:p>
            <a:r>
              <a:rPr lang="en-US" dirty="0" smtClean="0"/>
              <a:t>work just as well as using everything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206500" y="3048000"/>
            <a:ext cx="215140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X-axis</a:t>
            </a:r>
          </a:p>
          <a:p>
            <a:r>
              <a:rPr lang="en-US" dirty="0" smtClean="0"/>
              <a:t>sorted by</a:t>
            </a:r>
          </a:p>
          <a:p>
            <a:r>
              <a:rPr lang="en-US" dirty="0" smtClean="0"/>
              <a:t>sum(-</a:t>
            </a:r>
            <a:r>
              <a:rPr lang="en-US" dirty="0" err="1" smtClean="0"/>
              <a:t>p</a:t>
            </a:r>
            <a:r>
              <a:rPr lang="en-US" dirty="0" smtClean="0"/>
              <a:t>*</a:t>
            </a:r>
            <a:r>
              <a:rPr lang="en-US" dirty="0" err="1" smtClean="0"/>
              <a:t>log(p</a:t>
            </a:r>
            <a:r>
              <a:rPr lang="en-US" dirty="0" smtClean="0"/>
              <a:t>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253" y="-64022"/>
            <a:ext cx="3508147" cy="18421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columns</a:t>
            </a:r>
            <a:br>
              <a:rPr lang="en-US" dirty="0" smtClean="0"/>
            </a:br>
            <a:r>
              <a:rPr lang="en-US" dirty="0" smtClean="0"/>
              <a:t>with WRAPPER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098" y="4945653"/>
            <a:ext cx="3867319" cy="1583666"/>
          </a:xfrm>
        </p:spPr>
        <p:txBody>
          <a:bodyPr>
            <a:normAutofit/>
          </a:bodyPr>
          <a:lstStyle/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Finding the Right Data for Software Cost Modeling Chen, </a:t>
            </a:r>
            <a:r>
              <a:rPr lang="en-US" sz="2000" dirty="0" err="1" smtClean="0">
                <a:solidFill>
                  <a:srgbClr val="0000FF"/>
                </a:solidFill>
              </a:rPr>
              <a:t>Menzies</a:t>
            </a:r>
            <a:r>
              <a:rPr lang="en-US" sz="2000" dirty="0" smtClean="0">
                <a:solidFill>
                  <a:srgbClr val="0000FF"/>
                </a:solidFill>
              </a:rPr>
              <a:t>, Port,  Boehm, IEEE Software Nov/Dec 2005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127</a:t>
            </a:fld>
            <a:endParaRPr kumimoji="0" lang="en-US"/>
          </a:p>
        </p:txBody>
      </p:sp>
      <p:pic>
        <p:nvPicPr>
          <p:cNvPr id="6" name="Picture 5" descr="Pictur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414" y="3268959"/>
            <a:ext cx="3730527" cy="3535148"/>
          </a:xfrm>
          <a:prstGeom prst="rect">
            <a:avLst/>
          </a:prstGeom>
        </p:spPr>
      </p:pic>
      <p:pic>
        <p:nvPicPr>
          <p:cNvPr id="7" name="Picture 6" descr="Picture 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302" y="1664653"/>
            <a:ext cx="3713397" cy="1587584"/>
          </a:xfrm>
          <a:prstGeom prst="rect">
            <a:avLst/>
          </a:prstGeom>
        </p:spPr>
      </p:pic>
      <p:pic>
        <p:nvPicPr>
          <p:cNvPr id="8" name="Picture 7" descr="Picture 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26" y="1685646"/>
            <a:ext cx="3655820" cy="154492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11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/>
          <p:cNvGrpSpPr/>
          <p:nvPr/>
        </p:nvGrpSpPr>
        <p:grpSpPr>
          <a:xfrm>
            <a:off x="7639577" y="355575"/>
            <a:ext cx="640825" cy="901286"/>
            <a:chOff x="7114642" y="355574"/>
            <a:chExt cx="640825" cy="901286"/>
          </a:xfrm>
        </p:grpSpPr>
        <p:cxnSp>
          <p:nvCxnSpPr>
            <p:cNvPr id="24" name="Straight Connector 23"/>
            <p:cNvCxnSpPr/>
            <p:nvPr/>
          </p:nvCxnSpPr>
          <p:spPr>
            <a:xfrm rot="5400000">
              <a:off x="6820931" y="78699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973331" y="8091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7125731" y="798756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1"/>
            <p:cNvGrpSpPr/>
            <p:nvPr/>
          </p:nvGrpSpPr>
          <p:grpSpPr>
            <a:xfrm rot="16200000">
              <a:off x="7122110" y="530127"/>
              <a:ext cx="625881" cy="640825"/>
              <a:chOff x="6707907" y="618646"/>
              <a:chExt cx="625881" cy="913046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3" name="Straight Arrow Connector 32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27671"/>
            <a:ext cx="7498080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Replace N rows </a:t>
            </a:r>
          </a:p>
          <a:p>
            <a:pPr lvl="1"/>
            <a:r>
              <a:rPr lang="en-US" sz="1600" dirty="0" smtClean="0"/>
              <a:t>with M &lt; N rows </a:t>
            </a:r>
          </a:p>
          <a:p>
            <a:pPr lvl="1"/>
            <a:r>
              <a:rPr lang="en-US" sz="1600" dirty="0" smtClean="0"/>
              <a:t>that best exemplify the data</a:t>
            </a:r>
          </a:p>
          <a:p>
            <a:r>
              <a:rPr lang="en-US" sz="2000" dirty="0" smtClean="0"/>
              <a:t>Typical result:</a:t>
            </a:r>
          </a:p>
          <a:p>
            <a:pPr lvl="1"/>
            <a:r>
              <a:rPr lang="en-US" sz="1800" dirty="0" smtClean="0"/>
              <a:t>Can throw out 80 to 90% of the rows without </a:t>
            </a:r>
            <a:r>
              <a:rPr lang="en-US" sz="1800" dirty="0" err="1" smtClean="0"/>
              <a:t>lossing</a:t>
            </a:r>
            <a:r>
              <a:rPr lang="en-US" sz="1800" dirty="0" smtClean="0"/>
              <a:t> accuracy</a:t>
            </a:r>
          </a:p>
          <a:p>
            <a:pPr lvl="1"/>
            <a:r>
              <a:rPr lang="en-US" sz="1100" dirty="0" smtClean="0">
                <a:solidFill>
                  <a:srgbClr val="0000FF"/>
                </a:solidFill>
              </a:rPr>
              <a:t>C. Chang, “Finding prototypes for nearest neighbor </a:t>
            </a:r>
            <a:r>
              <a:rPr lang="en-US" sz="1100" dirty="0" err="1" smtClean="0">
                <a:solidFill>
                  <a:srgbClr val="0000FF"/>
                </a:solidFill>
              </a:rPr>
              <a:t>classiﬁers</a:t>
            </a:r>
            <a:r>
              <a:rPr lang="en-US" sz="1100" dirty="0" smtClean="0">
                <a:solidFill>
                  <a:srgbClr val="0000FF"/>
                </a:solidFill>
              </a:rPr>
              <a:t>,” IEEE Trans. on Computers, pp. 1179–1185, 1974.</a:t>
            </a:r>
          </a:p>
          <a:p>
            <a:r>
              <a:rPr lang="en-US" sz="2000" dirty="0" smtClean="0"/>
              <a:t>Benefits: </a:t>
            </a:r>
          </a:p>
          <a:p>
            <a:pPr lvl="1"/>
            <a:r>
              <a:rPr lang="en-US" sz="1800" dirty="0" smtClean="0"/>
              <a:t>Outlier removal</a:t>
            </a:r>
          </a:p>
          <a:p>
            <a:pPr lvl="1"/>
            <a:r>
              <a:rPr lang="en-US" sz="1800" dirty="0" smtClean="0"/>
              <a:t>Any downstream processing is faster</a:t>
            </a:r>
          </a:p>
          <a:p>
            <a:pPr lvl="2"/>
            <a:r>
              <a:rPr lang="en-US" sz="1600" dirty="0" smtClean="0"/>
              <a:t>E.g. any O(N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 process is 100 times faster on N/10 of the data</a:t>
            </a:r>
          </a:p>
          <a:p>
            <a:pPr lvl="1"/>
            <a:r>
              <a:rPr lang="en-US" sz="1800" dirty="0" smtClean="0"/>
              <a:t>Less errors in conclusions</a:t>
            </a:r>
          </a:p>
          <a:p>
            <a:pPr lvl="2"/>
            <a:r>
              <a:rPr lang="en-US" sz="1600" dirty="0" smtClean="0"/>
              <a:t>Instance learner: classify according to nearest neighbors</a:t>
            </a:r>
          </a:p>
          <a:p>
            <a:pPr lvl="2"/>
            <a:r>
              <a:rPr lang="en-US" sz="1600" dirty="0" smtClean="0"/>
              <a:t>If nearest neighbors further away, harder for data collection errors to cause wrong classifications</a:t>
            </a:r>
          </a:p>
          <a:p>
            <a:pPr lvl="1"/>
            <a:r>
              <a:rPr lang="en-US" sz="1800" dirty="0" smtClean="0"/>
              <a:t>Easier to visualize</a:t>
            </a:r>
          </a:p>
          <a:p>
            <a:pPr lvl="2"/>
            <a:r>
              <a:rPr lang="en-US" sz="1600" dirty="0" smtClean="0"/>
              <a:t>Fewer things to look at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128</a:t>
            </a:fld>
            <a:endParaRPr kumimoji="0"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6253" y="-64022"/>
            <a:ext cx="3508147" cy="1842177"/>
          </a:xfrm>
        </p:spPr>
        <p:txBody>
          <a:bodyPr>
            <a:normAutofit/>
          </a:bodyPr>
          <a:lstStyle/>
          <a:p>
            <a:r>
              <a:rPr lang="en-US" dirty="0" smtClean="0"/>
              <a:t>Select rows</a:t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9" name="Straight Arrow Connector 28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20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38" name="Straight Connector 37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0581" y="2366694"/>
            <a:ext cx="3483419" cy="348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0990"/>
            <a:ext cx="7498080" cy="1143000"/>
          </a:xfrm>
        </p:spPr>
        <p:txBody>
          <a:bodyPr/>
          <a:lstStyle/>
          <a:p>
            <a:r>
              <a:rPr lang="en-US" dirty="0" smtClean="0"/>
              <a:t>Select rows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3168" y="1028320"/>
            <a:ext cx="7563181" cy="466344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Exponential time</a:t>
            </a:r>
          </a:p>
          <a:p>
            <a:pPr lvl="1"/>
            <a:r>
              <a:rPr lang="en-US" sz="1600" dirty="0" smtClean="0"/>
              <a:t>Genetic algorithm to explore the 2</a:t>
            </a:r>
            <a:r>
              <a:rPr lang="en-US" sz="1600" baseline="30000" dirty="0" smtClean="0"/>
              <a:t>R</a:t>
            </a:r>
            <a:r>
              <a:rPr lang="en-US" sz="1600" dirty="0" smtClean="0"/>
              <a:t> subsets of rows.</a:t>
            </a:r>
          </a:p>
          <a:p>
            <a:pPr lvl="2"/>
            <a:r>
              <a:rPr lang="en-US" sz="1400" dirty="0" smtClean="0"/>
              <a:t>When more rows than columns, even slower than the </a:t>
            </a:r>
            <a:r>
              <a:rPr lang="en-US" sz="1400" dirty="0" err="1" smtClean="0"/>
              <a:t>WRAPPER’s</a:t>
            </a:r>
            <a:r>
              <a:rPr lang="en-US" sz="1400" dirty="0" smtClean="0"/>
              <a:t> O(2</a:t>
            </a:r>
            <a:r>
              <a:rPr lang="en-US" sz="1400" baseline="30000" dirty="0" smtClean="0"/>
              <a:t>C</a:t>
            </a:r>
            <a:r>
              <a:rPr lang="en-US" sz="1400" dirty="0" smtClean="0"/>
              <a:t>) search </a:t>
            </a:r>
          </a:p>
          <a:p>
            <a:pPr lvl="2"/>
            <a:r>
              <a:rPr lang="en-US" sz="1050" dirty="0" err="1" smtClean="0">
                <a:solidFill>
                  <a:srgbClr val="0000FF"/>
                </a:solidFill>
              </a:rPr>
              <a:t>Y.Li</a:t>
            </a:r>
            <a:r>
              <a:rPr lang="en-US" sz="1050" dirty="0" smtClean="0">
                <a:solidFill>
                  <a:srgbClr val="0000FF"/>
                </a:solidFill>
              </a:rPr>
              <a:t>, </a:t>
            </a:r>
            <a:r>
              <a:rPr lang="en-US" sz="1050" dirty="0" err="1" smtClean="0">
                <a:solidFill>
                  <a:srgbClr val="0000FF"/>
                </a:solidFill>
              </a:rPr>
              <a:t>M.Xie</a:t>
            </a:r>
            <a:r>
              <a:rPr lang="en-US" sz="1050" dirty="0" smtClean="0">
                <a:solidFill>
                  <a:srgbClr val="0000FF"/>
                </a:solidFill>
              </a:rPr>
              <a:t>, and </a:t>
            </a:r>
            <a:r>
              <a:rPr lang="en-US" sz="1050" dirty="0" err="1" smtClean="0">
                <a:solidFill>
                  <a:srgbClr val="0000FF"/>
                </a:solidFill>
              </a:rPr>
              <a:t>T.Goh</a:t>
            </a:r>
            <a:r>
              <a:rPr lang="en-US" sz="1050" dirty="0" smtClean="0">
                <a:solidFill>
                  <a:srgbClr val="0000FF"/>
                </a:solidFill>
              </a:rPr>
              <a:t>, “A study of project selection and feature weighting for analogy based software cost estimation,” Journal of Systems and Software, vol. 82, pp. 241–252, 2009. </a:t>
            </a:r>
            <a:br>
              <a:rPr lang="en-US" sz="1050" dirty="0" smtClean="0">
                <a:solidFill>
                  <a:srgbClr val="0000FF"/>
                </a:solidFill>
              </a:rPr>
            </a:br>
            <a:endParaRPr lang="en-US" sz="1050" dirty="0" smtClean="0">
              <a:solidFill>
                <a:srgbClr val="0000FF"/>
              </a:solidFill>
            </a:endParaRPr>
          </a:p>
          <a:p>
            <a:r>
              <a:rPr lang="en-US" sz="1800" dirty="0" smtClean="0"/>
              <a:t>Polynomial time: Greedy agglomerative clustering</a:t>
            </a:r>
          </a:p>
          <a:p>
            <a:pPr lvl="1"/>
            <a:r>
              <a:rPr lang="en-US" sz="1600" dirty="0" smtClean="0"/>
              <a:t>Push every instance to its closest neighbor.</a:t>
            </a:r>
          </a:p>
          <a:p>
            <a:pPr lvl="1"/>
            <a:r>
              <a:rPr lang="en-US" sz="1600" dirty="0" smtClean="0"/>
              <a:t>Build a synthetic example at each pair’s median</a:t>
            </a:r>
          </a:p>
          <a:p>
            <a:pPr lvl="1"/>
            <a:r>
              <a:rPr lang="en-US" sz="1600" dirty="0" smtClean="0"/>
              <a:t>Repeat for the synthetic points.</a:t>
            </a:r>
          </a:p>
          <a:p>
            <a:pPr lvl="1"/>
            <a:r>
              <a:rPr lang="en-US" sz="1600" dirty="0" smtClean="0"/>
              <a:t>Prototypes are all nodes at level X of GAC tree</a:t>
            </a:r>
          </a:p>
          <a:p>
            <a:pPr lvl="1"/>
            <a:r>
              <a:rPr lang="en-US" sz="1600" dirty="0" smtClean="0"/>
              <a:t>For R rows, O(R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08680" y="4739817"/>
            <a:ext cx="7341531" cy="284168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TEAK =  GAC plus …</a:t>
            </a:r>
          </a:p>
          <a:p>
            <a:pPr lvl="1"/>
            <a:r>
              <a:rPr lang="en-US" sz="1600" smtClean="0"/>
              <a:t>Prune sub-trees </a:t>
            </a:r>
            <a:r>
              <a:rPr lang="en-US" sz="1600" dirty="0" smtClean="0"/>
              <a:t>with large variance</a:t>
            </a:r>
          </a:p>
          <a:p>
            <a:pPr lvl="1"/>
            <a:r>
              <a:rPr lang="en-US" sz="1200" dirty="0" smtClean="0">
                <a:solidFill>
                  <a:srgbClr val="0000FF"/>
                </a:solidFill>
              </a:rPr>
              <a:t>When to Use Data from Other Projects for Effort Estimation  </a:t>
            </a:r>
            <a:r>
              <a:rPr lang="en-US" sz="1200" dirty="0" err="1" smtClean="0">
                <a:solidFill>
                  <a:srgbClr val="0000FF"/>
                </a:solidFill>
              </a:rPr>
              <a:t>Ekrem</a:t>
            </a:r>
            <a:r>
              <a:rPr lang="en-US" sz="1200" dirty="0" smtClean="0">
                <a:solidFill>
                  <a:srgbClr val="0000FF"/>
                </a:solidFill>
              </a:rPr>
              <a:t/>
            </a:r>
            <a:br>
              <a:rPr lang="en-US" sz="1200" dirty="0" smtClean="0">
                <a:solidFill>
                  <a:srgbClr val="0000FF"/>
                </a:solidFill>
              </a:rPr>
            </a:br>
            <a:r>
              <a:rPr lang="en-US" sz="1200" dirty="0" smtClean="0">
                <a:solidFill>
                  <a:srgbClr val="0000FF"/>
                </a:solidFill>
              </a:rPr>
              <a:t> </a:t>
            </a:r>
            <a:r>
              <a:rPr lang="en-US" sz="1200" dirty="0" err="1" smtClean="0">
                <a:solidFill>
                  <a:srgbClr val="0000FF"/>
                </a:solidFill>
              </a:rPr>
              <a:t>Kocaguneli</a:t>
            </a:r>
            <a:r>
              <a:rPr lang="en-US" sz="1200" dirty="0" smtClean="0">
                <a:solidFill>
                  <a:srgbClr val="0000FF"/>
                </a:solidFill>
              </a:rPr>
              <a:t>, Gregory  Gay, Tim </a:t>
            </a:r>
            <a:r>
              <a:rPr lang="en-US" sz="1200" dirty="0" err="1" smtClean="0">
                <a:solidFill>
                  <a:srgbClr val="0000FF"/>
                </a:solidFill>
              </a:rPr>
              <a:t>Menzies</a:t>
            </a:r>
            <a:r>
              <a:rPr lang="en-US" sz="1200" dirty="0" smtClean="0">
                <a:solidFill>
                  <a:srgbClr val="0000FF"/>
                </a:solidFill>
              </a:rPr>
              <a:t>,  Ye Yang,  Jacky W. Keung , ASE 2010</a:t>
            </a:r>
          </a:p>
          <a:p>
            <a:r>
              <a:rPr lang="en-US" sz="1800" smtClean="0"/>
              <a:t>Linear-time</a:t>
            </a:r>
            <a:endParaRPr lang="en-US" sz="1800" dirty="0" smtClean="0"/>
          </a:p>
          <a:p>
            <a:pPr lvl="1"/>
            <a:r>
              <a:rPr lang="en-US" sz="1400" dirty="0" smtClean="0"/>
              <a:t>Rank ranges by frequency delta in different classes</a:t>
            </a:r>
          </a:p>
          <a:p>
            <a:pPr lvl="1"/>
            <a:r>
              <a:rPr lang="en-US" sz="1400" dirty="0" smtClean="0"/>
              <a:t>Discard all rows that do not have the top R pivots</a:t>
            </a:r>
          </a:p>
          <a:p>
            <a:pPr marL="754380" lvl="1" indent="-342900">
              <a:buFont typeface="+mj-lt"/>
              <a:buAutoNum type="arabicPeriod"/>
            </a:pPr>
            <a:endParaRPr lang="en-US" sz="14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129</a:t>
            </a:fld>
            <a:endParaRPr kumimoji="0" lang="en-US"/>
          </a:p>
        </p:txBody>
      </p:sp>
      <p:grpSp>
        <p:nvGrpSpPr>
          <p:cNvPr id="7" name="Group 6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8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0" name="Straight Arrow Connector 19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22" name="Straight Connector 21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6589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Select rows</a:t>
            </a:r>
            <a:br>
              <a:rPr lang="en-US" dirty="0" smtClean="0"/>
            </a:br>
            <a:r>
              <a:rPr lang="en-US" dirty="0" smtClean="0"/>
              <a:t>(with TEAK)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1514" y="1440418"/>
            <a:ext cx="4144191" cy="4999352"/>
          </a:xfrm>
        </p:spPr>
        <p:txBody>
          <a:bodyPr>
            <a:noAutofit/>
          </a:bodyPr>
          <a:lstStyle/>
          <a:p>
            <a:r>
              <a:rPr lang="en-US" sz="1600" dirty="0" smtClean="0"/>
              <a:t>To effort estimate a test instance, start at root of GAC tree</a:t>
            </a:r>
          </a:p>
          <a:p>
            <a:pPr lvl="1"/>
            <a:r>
              <a:rPr lang="en-US" sz="1400" dirty="0" smtClean="0"/>
              <a:t>Move to nearest child</a:t>
            </a:r>
          </a:p>
          <a:p>
            <a:pPr lvl="1"/>
            <a:r>
              <a:rPr lang="en-US" sz="1400" dirty="0" smtClean="0"/>
              <a:t>Stop at leaf or </a:t>
            </a:r>
            <a:r>
              <a:rPr lang="en-US" sz="1400" smtClean="0"/>
              <a:t>when sub-tree </a:t>
            </a:r>
            <a:r>
              <a:rPr lang="en-US" sz="1400" dirty="0" smtClean="0"/>
              <a:t>variance   greater </a:t>
            </a:r>
            <a:r>
              <a:rPr lang="en-US" sz="1400" smtClean="0"/>
              <a:t>than super-tree</a:t>
            </a:r>
            <a:endParaRPr lang="en-US" sz="1400" dirty="0" smtClean="0"/>
          </a:p>
          <a:p>
            <a:pPr lvl="1"/>
            <a:r>
              <a:rPr lang="en-US" sz="1400" dirty="0" smtClean="0"/>
              <a:t>Estimate = median of instances in </a:t>
            </a:r>
            <a:r>
              <a:rPr lang="en-US" sz="1400" smtClean="0"/>
              <a:t>that sub-tree</a:t>
            </a:r>
            <a:endParaRPr lang="en-US" sz="1400" dirty="0" smtClean="0"/>
          </a:p>
          <a:p>
            <a:r>
              <a:rPr lang="en-US" sz="1600" dirty="0" smtClean="0"/>
              <a:t>Compared with</a:t>
            </a:r>
          </a:p>
          <a:p>
            <a:pPr lvl="1"/>
            <a:r>
              <a:rPr lang="en-US" sz="1400" dirty="0" smtClean="0"/>
              <a:t> linear regression, </a:t>
            </a:r>
          </a:p>
          <a:p>
            <a:pPr lvl="1"/>
            <a:r>
              <a:rPr lang="en-US" sz="1400" dirty="0" smtClean="0"/>
              <a:t>neural nets, </a:t>
            </a:r>
          </a:p>
          <a:p>
            <a:pPr lvl="1"/>
            <a:r>
              <a:rPr lang="en-US" sz="1400" dirty="0" smtClean="0"/>
              <a:t>analogy methods that use K=1,2,4 nearest neighbors (no variance pruning)</a:t>
            </a:r>
          </a:p>
          <a:p>
            <a:r>
              <a:rPr lang="en-US" sz="1600" dirty="0" smtClean="0"/>
              <a:t>Compared using</a:t>
            </a:r>
          </a:p>
          <a:p>
            <a:pPr lvl="1"/>
            <a:r>
              <a:rPr lang="en-US" sz="1400" dirty="0" smtClean="0"/>
              <a:t>20 * {shuffle rows</a:t>
            </a:r>
            <a:r>
              <a:rPr lang="en-US" sz="1400" smtClean="0"/>
              <a:t>, 3-way cross-val</a:t>
            </a:r>
            <a:r>
              <a:rPr lang="en-US" sz="1400" dirty="0" smtClean="0"/>
              <a:t>)</a:t>
            </a:r>
          </a:p>
          <a:p>
            <a:pPr lvl="1"/>
            <a:r>
              <a:rPr lang="en-US" sz="1400" dirty="0" smtClean="0"/>
              <a:t>#</a:t>
            </a:r>
            <a:r>
              <a:rPr lang="en-US" sz="1400" smtClean="0"/>
              <a:t>wins - </a:t>
            </a:r>
            <a:r>
              <a:rPr lang="en-US" sz="1400" dirty="0" smtClean="0"/>
              <a:t># losses (in a </a:t>
            </a:r>
            <a:r>
              <a:rPr lang="en-US" sz="1400" dirty="0" err="1" smtClean="0"/>
              <a:t>Wilcoxon</a:t>
            </a:r>
            <a:r>
              <a:rPr lang="en-US" sz="1400" dirty="0" smtClean="0"/>
              <a:t>, 95%)</a:t>
            </a:r>
          </a:p>
          <a:p>
            <a:pPr lvl="1"/>
            <a:r>
              <a:rPr lang="en-US" sz="1400" dirty="0" smtClean="0"/>
              <a:t>Count number of times ranked first by this procedure</a:t>
            </a:r>
          </a:p>
          <a:p>
            <a:r>
              <a:rPr lang="en-US" sz="1600" dirty="0" smtClean="0"/>
              <a:t>Conclusion</a:t>
            </a:r>
            <a:r>
              <a:rPr lang="en-US" sz="1600" smtClean="0"/>
              <a:t>: row-selection </a:t>
            </a:r>
            <a:r>
              <a:rPr lang="en-US" sz="1600" dirty="0" smtClean="0"/>
              <a:t>using clustering + variance pruning is a good thing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130</a:t>
            </a:fld>
            <a:endParaRPr kumimoji="0" lang="en-US"/>
          </a:p>
        </p:txBody>
      </p:sp>
      <p:grpSp>
        <p:nvGrpSpPr>
          <p:cNvPr id="3" name="Group 5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6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" name="Straight Arrow Connector 18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19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Picture 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681" y="1385377"/>
            <a:ext cx="3954977" cy="4890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Select rows</a:t>
            </a:r>
            <a:br>
              <a:rPr lang="en-US" dirty="0" smtClean="0"/>
            </a:br>
            <a:r>
              <a:rPr lang="en-US" dirty="0" smtClean="0"/>
              <a:t>(with range pruning)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131</a:t>
            </a:fld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1374776" y="1624010"/>
            <a:ext cx="3891492" cy="4999037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800" dirty="0" smtClean="0"/>
              <a:t>For class in classes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Rank attribute ranges by how often they appear in class  </a:t>
            </a:r>
            <a:r>
              <a:rPr lang="en-US" sz="1800" dirty="0" err="1" smtClean="0"/>
              <a:t>vs</a:t>
            </a:r>
            <a:r>
              <a:rPr lang="en-US" sz="1800" dirty="0" smtClean="0"/>
              <a:t> </a:t>
            </a:r>
            <a:r>
              <a:rPr lang="en-US" sz="1800" dirty="0" err="1" smtClean="0"/>
              <a:t>notClass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smtClean="0"/>
              <a:t>For each attribute</a:t>
            </a:r>
          </a:p>
          <a:p>
            <a:pPr lvl="1">
              <a:spcBef>
                <a:spcPts val="200"/>
              </a:spcBef>
            </a:pPr>
            <a:r>
              <a:rPr lang="en-US" sz="1800" dirty="0" smtClean="0"/>
              <a:t>Find its range with top rank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Sort attributes by top ranked range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Remove rows that do not have the top range of the top N ranked attribute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Linear time (much faster than any other instance selector)</a:t>
            </a:r>
          </a:p>
          <a:p>
            <a:pPr>
              <a:spcBef>
                <a:spcPts val="200"/>
              </a:spcBef>
            </a:pPr>
            <a:r>
              <a:rPr lang="en-US" sz="1800" dirty="0" err="1" smtClean="0"/>
              <a:t>ProbDefections</a:t>
            </a:r>
            <a:r>
              <a:rPr lang="en-US" sz="1800" dirty="0" smtClean="0"/>
              <a:t> not harmed</a:t>
            </a:r>
          </a:p>
          <a:p>
            <a:pPr>
              <a:spcBef>
                <a:spcPts val="200"/>
              </a:spcBef>
            </a:pPr>
            <a:r>
              <a:rPr lang="en-US" sz="1800" dirty="0" smtClean="0"/>
              <a:t>As noise added to data, this method’s PF changes the least)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980070" y="330180"/>
            <a:ext cx="913047" cy="913046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" name="Straight Arrow Connector 18"/>
          <p:cNvCxnSpPr/>
          <p:nvPr/>
        </p:nvCxnSpPr>
        <p:spPr>
          <a:xfrm>
            <a:off x="6976534" y="804334"/>
            <a:ext cx="474135" cy="846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7658689" y="550313"/>
            <a:ext cx="625881" cy="516484"/>
            <a:chOff x="6707907" y="618646"/>
            <a:chExt cx="625881" cy="913046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6276485" y="105006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428885" y="10722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6581285" y="106182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6733685" y="10839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6886085" y="1073588"/>
              <a:ext cx="879126" cy="162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7554895" y="8847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544495" y="732334"/>
            <a:ext cx="879127" cy="162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386792" y="6504026"/>
            <a:ext cx="1197764" cy="276999"/>
          </a:xfrm>
          <a:prstGeom prst="rect">
            <a:avLst/>
          </a:prstGeom>
          <a:solidFill>
            <a:srgbClr val="000090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 class system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2" name="Picture 31" descr="Screen shot 2010-11-23 at 4.50.0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893" y="1591733"/>
            <a:ext cx="3823107" cy="5266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Rotate </a:t>
            </a:r>
            <a:br>
              <a:rPr lang="en-US" dirty="0" smtClean="0"/>
            </a:br>
            <a:r>
              <a:rPr lang="en-US" dirty="0" smtClean="0"/>
              <a:t>(add columns)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1651000"/>
            <a:ext cx="7714488" cy="474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Sometimes, the data’s raw dimensions suffice for isolating the target concept..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what if the target concept falls across,</a:t>
            </a:r>
            <a:br>
              <a:rPr lang="en-US" dirty="0" smtClean="0"/>
            </a:br>
            <a:r>
              <a:rPr lang="en-US" dirty="0" smtClean="0"/>
              <a:t> and not along, the raw dimensions?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358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z="1700" smtClean="0"/>
              <a:pPr/>
              <a:t>132</a:t>
            </a:fld>
            <a:endParaRPr kumimoji="0" lang="en-US" sz="1700"/>
          </a:p>
        </p:txBody>
      </p:sp>
      <p:sp>
        <p:nvSpPr>
          <p:cNvPr id="79" name="TextBox 78"/>
          <p:cNvSpPr txBox="1"/>
          <p:nvPr/>
        </p:nvSpPr>
        <p:spPr>
          <a:xfrm>
            <a:off x="1473200" y="4114801"/>
            <a:ext cx="2209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Theory 1: </a:t>
            </a:r>
            <a:br>
              <a:rPr lang="en-US" sz="1700" dirty="0" smtClean="0"/>
            </a:br>
            <a:r>
              <a:rPr lang="en-US" sz="1700" dirty="0" smtClean="0"/>
              <a:t>if true, then “a”</a:t>
            </a:r>
            <a:endParaRPr lang="en-US" sz="1700" dirty="0"/>
          </a:p>
        </p:txBody>
      </p:sp>
      <p:sp>
        <p:nvSpPr>
          <p:cNvPr id="80" name="TextBox 79"/>
          <p:cNvSpPr txBox="1"/>
          <p:nvPr/>
        </p:nvSpPr>
        <p:spPr>
          <a:xfrm>
            <a:off x="4038600" y="4088825"/>
            <a:ext cx="2209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Theory 2:: </a:t>
            </a:r>
            <a:br>
              <a:rPr lang="en-US" sz="1700" dirty="0" smtClean="0"/>
            </a:br>
            <a:r>
              <a:rPr lang="en-US" sz="1700" dirty="0" smtClean="0"/>
              <a:t>if </a:t>
            </a:r>
            <a:r>
              <a:rPr lang="en-US" sz="1700" dirty="0" err="1" smtClean="0"/>
              <a:t>x</a:t>
            </a:r>
            <a:r>
              <a:rPr lang="en-US" sz="1700" dirty="0" smtClean="0"/>
              <a:t> &gt; 1, then “a”</a:t>
            </a:r>
            <a:endParaRPr lang="en-US" sz="1700" dirty="0"/>
          </a:p>
        </p:txBody>
      </p:sp>
      <p:sp>
        <p:nvSpPr>
          <p:cNvPr id="83" name="TextBox 82"/>
          <p:cNvSpPr txBox="1"/>
          <p:nvPr/>
        </p:nvSpPr>
        <p:spPr>
          <a:xfrm>
            <a:off x="6350000" y="4139626"/>
            <a:ext cx="2921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Theory 3:: </a:t>
            </a:r>
            <a:br>
              <a:rPr lang="en-US" sz="1700" dirty="0" smtClean="0"/>
            </a:br>
            <a:r>
              <a:rPr lang="en-US" sz="1700" dirty="0" smtClean="0"/>
              <a:t>if </a:t>
            </a:r>
            <a:r>
              <a:rPr lang="en-US" sz="1700" dirty="0" err="1" smtClean="0"/>
              <a:t>x</a:t>
            </a:r>
            <a:r>
              <a:rPr lang="en-US" sz="1700" dirty="0" smtClean="0"/>
              <a:t> &gt; 1, and </a:t>
            </a:r>
            <a:r>
              <a:rPr lang="en-US" sz="1700" dirty="0" err="1" smtClean="0"/>
              <a:t>y</a:t>
            </a:r>
            <a:r>
              <a:rPr lang="en-US" sz="1700" dirty="0" smtClean="0"/>
              <a:t> &gt; 1  then “a”</a:t>
            </a:r>
            <a:endParaRPr lang="en-US" sz="17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473200" y="2768602"/>
            <a:ext cx="2362200" cy="1268125"/>
            <a:chOff x="1625600" y="2413000"/>
            <a:chExt cx="3606800" cy="2713023"/>
          </a:xfrm>
        </p:grpSpPr>
        <p:sp>
          <p:nvSpPr>
            <p:cNvPr id="8" name="TextBox 7"/>
            <p:cNvSpPr txBox="1"/>
            <p:nvPr/>
          </p:nvSpPr>
          <p:spPr>
            <a:xfrm>
              <a:off x="2235198" y="26416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63792" y="25399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16200" y="2946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87606" y="3098805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82803" y="3124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54197" y="27940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33603" y="3708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63792" y="35814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66994" y="39624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49597" y="36830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74999" y="4343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29000" y="40640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14800" y="4368798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1" y="3886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65598" y="39370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74999" y="30226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74999" y="25907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59200" y="27431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30597" y="3200394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40197" y="2997197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 rot="5400000">
              <a:off x="444500" y="3644900"/>
              <a:ext cx="2489200" cy="25400"/>
            </a:xfrm>
            <a:prstGeom prst="line">
              <a:avLst/>
            </a:prstGeom>
            <a:ln w="63500">
              <a:headEnd type="triangle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625600" y="4953000"/>
              <a:ext cx="3606800" cy="25400"/>
            </a:xfrm>
            <a:prstGeom prst="line">
              <a:avLst/>
            </a:prstGeom>
            <a:ln w="63500"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937000" y="2782240"/>
            <a:ext cx="2362200" cy="1268125"/>
            <a:chOff x="1625600" y="2413000"/>
            <a:chExt cx="3606800" cy="2713023"/>
          </a:xfrm>
        </p:grpSpPr>
        <p:sp>
          <p:nvSpPr>
            <p:cNvPr id="34" name="TextBox 33"/>
            <p:cNvSpPr txBox="1"/>
            <p:nvPr/>
          </p:nvSpPr>
          <p:spPr>
            <a:xfrm>
              <a:off x="2235198" y="26416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463792" y="25399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6200" y="2946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87606" y="3098805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82803" y="3124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54197" y="27940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33603" y="3708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63792" y="35814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66994" y="39624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149597" y="36830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174999" y="4343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429000" y="40640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14800" y="4368798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72001" y="3886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165598" y="39370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174999" y="30226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174999" y="25907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759200" y="27431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30597" y="3200394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140197" y="2997197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cxnSp>
          <p:nvCxnSpPr>
            <p:cNvPr id="54" name="Straight Connector 53"/>
            <p:cNvCxnSpPr/>
            <p:nvPr/>
          </p:nvCxnSpPr>
          <p:spPr>
            <a:xfrm rot="5400000">
              <a:off x="444500" y="3644900"/>
              <a:ext cx="2489200" cy="25400"/>
            </a:xfrm>
            <a:prstGeom prst="line">
              <a:avLst/>
            </a:prstGeom>
            <a:ln w="63500">
              <a:headEnd type="triangle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625600" y="4953000"/>
              <a:ext cx="3606800" cy="25400"/>
            </a:xfrm>
            <a:prstGeom prst="line">
              <a:avLst/>
            </a:prstGeom>
            <a:ln w="63500"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6375400" y="2795879"/>
            <a:ext cx="2362200" cy="1268125"/>
            <a:chOff x="1625600" y="2413000"/>
            <a:chExt cx="3606800" cy="2713023"/>
          </a:xfrm>
        </p:grpSpPr>
        <p:sp>
          <p:nvSpPr>
            <p:cNvPr id="57" name="TextBox 56"/>
            <p:cNvSpPr txBox="1"/>
            <p:nvPr/>
          </p:nvSpPr>
          <p:spPr>
            <a:xfrm>
              <a:off x="2235198" y="26416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463792" y="25399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16200" y="2946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387606" y="3098805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082803" y="3124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854197" y="27940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133603" y="3708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463792" y="35814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66994" y="39624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149597" y="3683002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174999" y="4343401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429000" y="4064003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114800" y="4368798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572001" y="38862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b</a:t>
              </a:r>
              <a:endParaRPr lang="en-US" sz="17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165598" y="39370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174999" y="3022600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174999" y="25907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59200" y="2743199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530597" y="3200394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140197" y="2997197"/>
              <a:ext cx="355838" cy="75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 err="1" smtClean="0"/>
                <a:t>a</a:t>
              </a:r>
              <a:endParaRPr lang="en-US" sz="1700" dirty="0"/>
            </a:p>
          </p:txBody>
        </p:sp>
        <p:cxnSp>
          <p:nvCxnSpPr>
            <p:cNvPr id="77" name="Straight Connector 76"/>
            <p:cNvCxnSpPr/>
            <p:nvPr/>
          </p:nvCxnSpPr>
          <p:spPr>
            <a:xfrm rot="5400000">
              <a:off x="444500" y="3644900"/>
              <a:ext cx="2489200" cy="25400"/>
            </a:xfrm>
            <a:prstGeom prst="line">
              <a:avLst/>
            </a:prstGeom>
            <a:ln w="63500">
              <a:headEnd type="triangle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625600" y="4953000"/>
              <a:ext cx="3606800" cy="25400"/>
            </a:xfrm>
            <a:prstGeom prst="line">
              <a:avLst/>
            </a:prstGeom>
            <a:ln w="63500"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Straight Connector 81"/>
          <p:cNvCxnSpPr/>
          <p:nvPr/>
        </p:nvCxnSpPr>
        <p:spPr>
          <a:xfrm rot="16200000" flipH="1">
            <a:off x="4376165" y="3401871"/>
            <a:ext cx="1077473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6200000" flipH="1">
            <a:off x="6807744" y="3424207"/>
            <a:ext cx="1091112" cy="25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7378701" y="3463493"/>
            <a:ext cx="977900" cy="68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1" name="Group 90"/>
          <p:cNvGrpSpPr/>
          <p:nvPr/>
        </p:nvGrpSpPr>
        <p:grpSpPr>
          <a:xfrm>
            <a:off x="6708183" y="460363"/>
            <a:ext cx="1161563" cy="752423"/>
            <a:chOff x="6496538" y="5848618"/>
            <a:chExt cx="1161562" cy="752423"/>
          </a:xfrm>
        </p:grpSpPr>
        <p:cxnSp>
          <p:nvCxnSpPr>
            <p:cNvPr id="92" name="Straight Connector 91"/>
            <p:cNvCxnSpPr/>
            <p:nvPr/>
          </p:nvCxnSpPr>
          <p:spPr>
            <a:xfrm rot="5400000">
              <a:off x="6256964" y="6204006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6385131" y="622226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>
              <a:off x="6513297" y="6213697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>
              <a:off x="6641464" y="6231959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6769631" y="622338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14"/>
            <p:cNvGrpSpPr/>
            <p:nvPr/>
          </p:nvGrpSpPr>
          <p:grpSpPr>
            <a:xfrm>
              <a:off x="6496538" y="5998620"/>
              <a:ext cx="1161562" cy="515774"/>
              <a:chOff x="6496538" y="5797250"/>
              <a:chExt cx="767862" cy="515774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6496538" y="629960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6515174" y="617401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6506428" y="6048428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6525064" y="5922839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6516318" y="5797250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Straight Connector 97"/>
            <p:cNvCxnSpPr/>
            <p:nvPr/>
          </p:nvCxnSpPr>
          <p:spPr>
            <a:xfrm rot="5400000">
              <a:off x="6902759" y="6213700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7030926" y="6231962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5400000">
              <a:off x="7159093" y="6223391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97986" name="Object 2"/>
          <p:cNvGraphicFramePr>
            <a:graphicFrameLocks noChangeAspect="1"/>
          </p:cNvGraphicFramePr>
          <p:nvPr/>
        </p:nvGraphicFramePr>
        <p:xfrm>
          <a:off x="7239965" y="5129464"/>
          <a:ext cx="3914627" cy="1728536"/>
        </p:xfrm>
        <a:graphic>
          <a:graphicData uri="http://schemas.openxmlformats.org/presentationml/2006/ole">
            <p:oleObj spid="_x0000_s297986" name="Document" r:id="rId3" imgW="2933700" imgH="12954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Rotate </a:t>
            </a:r>
            <a:br>
              <a:rPr lang="en-US" dirty="0" smtClean="0"/>
            </a:br>
            <a:r>
              <a:rPr lang="en-US" dirty="0" smtClean="0"/>
              <a:t>(add columns)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1651000"/>
            <a:ext cx="3991915" cy="502292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Synthesize a new dimension</a:t>
            </a:r>
            <a:br>
              <a:rPr lang="en-US" dirty="0" smtClean="0"/>
            </a:br>
            <a:r>
              <a:rPr lang="en-US" dirty="0" smtClean="0"/>
              <a:t> that combines the raw</a:t>
            </a:r>
            <a:br>
              <a:rPr lang="en-US" dirty="0" smtClean="0"/>
            </a:br>
            <a:r>
              <a:rPr lang="en-US" dirty="0" smtClean="0"/>
              <a:t> into something new</a:t>
            </a:r>
          </a:p>
          <a:p>
            <a:r>
              <a:rPr lang="en-US" smtClean="0"/>
              <a:t>Apply single-valued </a:t>
            </a:r>
            <a:r>
              <a:rPr lang="en-US" dirty="0" smtClean="0"/>
              <a:t>decomposition (SVD) to </a:t>
            </a:r>
          </a:p>
          <a:p>
            <a:pPr lvl="1"/>
            <a:r>
              <a:rPr lang="en-US" dirty="0" smtClean="0"/>
              <a:t>the covariance matrix  (principal component analysis, or PCA)</a:t>
            </a:r>
          </a:p>
          <a:p>
            <a:pPr lvl="1"/>
            <a:r>
              <a:rPr lang="en-US" dirty="0" smtClean="0"/>
              <a:t>or the data table (latent semantic indexing, or LSI) </a:t>
            </a:r>
          </a:p>
          <a:p>
            <a:r>
              <a:rPr lang="en-US" dirty="0" smtClean="0"/>
              <a:t>PCA  that produces  a set of orthogonal “components”</a:t>
            </a:r>
          </a:p>
          <a:p>
            <a:pPr lvl="1"/>
            <a:r>
              <a:rPr lang="en-US" dirty="0" smtClean="0"/>
              <a:t>Transforms C  correlated variables into fewer  uncorrelated "components".</a:t>
            </a:r>
          </a:p>
          <a:p>
            <a:pPr lvl="1"/>
            <a:r>
              <a:rPr lang="en-US" dirty="0" err="1" smtClean="0"/>
              <a:t>Component[i</a:t>
            </a:r>
            <a:r>
              <a:rPr lang="en-US" dirty="0" smtClean="0"/>
              <a:t>]  accounts for as much     variability as possible.  </a:t>
            </a:r>
          </a:p>
          <a:p>
            <a:pPr lvl="1"/>
            <a:r>
              <a:rPr lang="en-US" dirty="0" smtClean="0"/>
              <a:t>Component[i+1] accounts for as much of the remaining variability as possible.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358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z="1700" smtClean="0"/>
              <a:pPr/>
              <a:t>133</a:t>
            </a:fld>
            <a:endParaRPr kumimoji="0" lang="en-US" sz="1700"/>
          </a:p>
        </p:txBody>
      </p:sp>
      <p:grpSp>
        <p:nvGrpSpPr>
          <p:cNvPr id="28" name="Group 90"/>
          <p:cNvGrpSpPr/>
          <p:nvPr/>
        </p:nvGrpSpPr>
        <p:grpSpPr>
          <a:xfrm>
            <a:off x="6708183" y="460363"/>
            <a:ext cx="1161563" cy="752423"/>
            <a:chOff x="6496538" y="5848618"/>
            <a:chExt cx="1161562" cy="752423"/>
          </a:xfrm>
        </p:grpSpPr>
        <p:cxnSp>
          <p:nvCxnSpPr>
            <p:cNvPr id="92" name="Straight Connector 91"/>
            <p:cNvCxnSpPr/>
            <p:nvPr/>
          </p:nvCxnSpPr>
          <p:spPr>
            <a:xfrm rot="5400000">
              <a:off x="6256964" y="6204006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6385131" y="622226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>
              <a:off x="6513297" y="6213697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>
              <a:off x="6641464" y="6231959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6769631" y="622338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14"/>
            <p:cNvGrpSpPr/>
            <p:nvPr/>
          </p:nvGrpSpPr>
          <p:grpSpPr>
            <a:xfrm>
              <a:off x="6496538" y="5998620"/>
              <a:ext cx="1161562" cy="515774"/>
              <a:chOff x="6496538" y="5797250"/>
              <a:chExt cx="767862" cy="515774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6496538" y="629960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6515174" y="617401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6506428" y="6048428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6525064" y="5922839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6516318" y="5797250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Straight Connector 97"/>
            <p:cNvCxnSpPr/>
            <p:nvPr/>
          </p:nvCxnSpPr>
          <p:spPr>
            <a:xfrm rot="5400000">
              <a:off x="6902759" y="6213700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7030926" y="6231962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5400000">
              <a:off x="7159093" y="6223391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97986" name="Object 2"/>
          <p:cNvGraphicFramePr>
            <a:graphicFrameLocks noChangeAspect="1"/>
          </p:cNvGraphicFramePr>
          <p:nvPr/>
        </p:nvGraphicFramePr>
        <p:xfrm>
          <a:off x="6210301" y="1600200"/>
          <a:ext cx="2933700" cy="1295400"/>
        </p:xfrm>
        <a:graphic>
          <a:graphicData uri="http://schemas.openxmlformats.org/presentationml/2006/ole">
            <p:oleObj spid="_x0000_s301058" name="Document" r:id="rId3" imgW="2933700" imgH="1295400" progId="Word.Document.12">
              <p:link updateAutomatic="1"/>
            </p:oleObj>
          </a:graphicData>
        </a:graphic>
      </p:graphicFrame>
      <p:sp>
        <p:nvSpPr>
          <p:cNvPr id="106" name="Content Placeholder 3"/>
          <p:cNvSpPr>
            <a:spLocks noGrp="1"/>
          </p:cNvSpPr>
          <p:nvPr>
            <p:ph sz="half" idx="2"/>
          </p:nvPr>
        </p:nvSpPr>
        <p:spPr>
          <a:xfrm>
            <a:off x="5215468" y="3077098"/>
            <a:ext cx="3748691" cy="3780902"/>
          </a:xfrm>
          <a:solidFill>
            <a:srgbClr val="FFFFFF"/>
          </a:solidFill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Much easier to learn rules when dimensions match the data. E.g. a defect predictor: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if comp[1] ≤ 0.180  </a:t>
            </a:r>
            <a:br>
              <a:rPr lang="en-US" dirty="0" smtClean="0"/>
            </a:br>
            <a:r>
              <a:rPr lang="en-US" dirty="0" smtClean="0"/>
              <a:t>then </a:t>
            </a:r>
            <a:r>
              <a:rPr lang="en-US" dirty="0" err="1" smtClean="0"/>
              <a:t>NoDefects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else if comp[1] &gt; 0.180</a:t>
            </a:r>
            <a:br>
              <a:rPr lang="en-US" dirty="0" smtClean="0"/>
            </a:br>
            <a:r>
              <a:rPr lang="en-US" dirty="0" smtClean="0"/>
              <a:t>       then if comp[1] ≤ 0.371 then </a:t>
            </a:r>
            <a:r>
              <a:rPr lang="en-US" dirty="0" err="1" smtClean="0"/>
              <a:t>NoDefects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else if com[1] &gt; 0.371 then Defects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But it can be hard to explain that predictor:</a:t>
            </a:r>
          </a:p>
          <a:p>
            <a:pPr>
              <a:buNone/>
            </a:pPr>
            <a:r>
              <a:rPr lang="en-US" dirty="0" smtClean="0"/>
              <a:t>        Comp[1] = 0.236*</a:t>
            </a:r>
            <a:r>
              <a:rPr lang="en-US" dirty="0" err="1" smtClean="0"/>
              <a:t>v(g</a:t>
            </a:r>
            <a:r>
              <a:rPr lang="en-US" dirty="0" smtClean="0"/>
              <a:t>) +0.222*ev(g)+0.236*</a:t>
            </a:r>
            <a:r>
              <a:rPr lang="en-US" dirty="0" err="1" smtClean="0"/>
              <a:t>iv(g</a:t>
            </a:r>
            <a:r>
              <a:rPr lang="en-US" dirty="0" smtClean="0"/>
              <a:t>)  +0.241*</a:t>
            </a:r>
            <a:r>
              <a:rPr lang="en-US" dirty="0" err="1" smtClean="0"/>
              <a:t>n</a:t>
            </a:r>
            <a:r>
              <a:rPr lang="en-US" dirty="0" smtClean="0"/>
              <a:t>  +0.238*</a:t>
            </a:r>
            <a:r>
              <a:rPr lang="en-US" err="1" smtClean="0"/>
              <a:t>v</a:t>
            </a:r>
            <a:r>
              <a:rPr lang="en-US" smtClean="0"/>
              <a:t> -0.086</a:t>
            </a:r>
            <a:r>
              <a:rPr lang="en-US" dirty="0" smtClean="0"/>
              <a:t>*</a:t>
            </a:r>
            <a:r>
              <a:rPr lang="en-US" dirty="0" err="1" smtClean="0"/>
              <a:t>l</a:t>
            </a:r>
            <a:r>
              <a:rPr lang="en-US" dirty="0" smtClean="0"/>
              <a:t> +0.199*</a:t>
            </a:r>
            <a:r>
              <a:rPr lang="en-US" dirty="0" err="1" smtClean="0"/>
              <a:t>d</a:t>
            </a:r>
            <a:r>
              <a:rPr lang="en-US" dirty="0" smtClean="0"/>
              <a:t>  +0.216*</a:t>
            </a:r>
            <a:r>
              <a:rPr lang="en-US" dirty="0" err="1" smtClean="0"/>
              <a:t>i</a:t>
            </a:r>
            <a:r>
              <a:rPr lang="en-US" dirty="0" smtClean="0"/>
              <a:t>  +0.225*</a:t>
            </a:r>
            <a:r>
              <a:rPr lang="en-US" dirty="0" err="1" smtClean="0"/>
              <a:t>e</a:t>
            </a:r>
            <a:r>
              <a:rPr lang="en-US" dirty="0" smtClean="0"/>
              <a:t>  +0.236*</a:t>
            </a:r>
            <a:r>
              <a:rPr lang="en-US" dirty="0" err="1" smtClean="0"/>
              <a:t>b</a:t>
            </a:r>
            <a:r>
              <a:rPr lang="en-US" dirty="0" smtClean="0"/>
              <a:t> +0.221*</a:t>
            </a:r>
            <a:r>
              <a:rPr lang="en-US" dirty="0" err="1" smtClean="0"/>
              <a:t>t</a:t>
            </a:r>
            <a:r>
              <a:rPr lang="en-US" dirty="0" smtClean="0"/>
              <a:t> +0.241*</a:t>
            </a:r>
            <a:r>
              <a:rPr lang="en-US" dirty="0" err="1" smtClean="0"/>
              <a:t>lOCode</a:t>
            </a:r>
            <a:r>
              <a:rPr lang="en-US" dirty="0" smtClean="0"/>
              <a:t>  +0.179*</a:t>
            </a:r>
            <a:r>
              <a:rPr lang="en-US" dirty="0" err="1" smtClean="0"/>
              <a:t>lOComment</a:t>
            </a:r>
            <a:r>
              <a:rPr lang="en-US" dirty="0" smtClean="0"/>
              <a:t>   +0.221*</a:t>
            </a:r>
            <a:r>
              <a:rPr lang="en-US" dirty="0" err="1" smtClean="0"/>
              <a:t>lOBlank</a:t>
            </a:r>
            <a:r>
              <a:rPr lang="en-US" dirty="0" smtClean="0"/>
              <a:t> +0.158*</a:t>
            </a:r>
            <a:r>
              <a:rPr lang="en-US" dirty="0" err="1" smtClean="0"/>
              <a:t>lOCodeAndComment</a:t>
            </a:r>
            <a:r>
              <a:rPr lang="en-US" dirty="0" smtClean="0"/>
              <a:t>  +0.163*</a:t>
            </a:r>
            <a:r>
              <a:rPr lang="en-US" dirty="0" err="1" smtClean="0"/>
              <a:t>uniq_Op</a:t>
            </a:r>
            <a:r>
              <a:rPr lang="en-US" dirty="0" smtClean="0"/>
              <a:t> +0.234*</a:t>
            </a:r>
            <a:r>
              <a:rPr lang="en-US" dirty="0" err="1" smtClean="0"/>
              <a:t>uniq_Opnd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+0.241*</a:t>
            </a:r>
            <a:r>
              <a:rPr lang="en-US" dirty="0" err="1" smtClean="0"/>
              <a:t>total_Op</a:t>
            </a:r>
            <a:r>
              <a:rPr lang="en-US" dirty="0" smtClean="0"/>
              <a:t>  +0.241*</a:t>
            </a:r>
            <a:r>
              <a:rPr lang="en-US" dirty="0" err="1" smtClean="0"/>
              <a:t>total_Opnd</a:t>
            </a:r>
            <a:r>
              <a:rPr lang="en-US" dirty="0" smtClean="0"/>
              <a:t>  +0.236*</a:t>
            </a:r>
            <a:r>
              <a:rPr lang="en-US" dirty="0" err="1" smtClean="0"/>
              <a:t>branchCount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Rotate </a:t>
            </a:r>
            <a:br>
              <a:rPr lang="en-US" dirty="0" smtClean="0"/>
            </a:br>
            <a:r>
              <a:rPr lang="en-US" dirty="0" smtClean="0"/>
              <a:t>(add columns)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9426" y="1521286"/>
            <a:ext cx="6347316" cy="5110770"/>
          </a:xfrm>
        </p:spPr>
        <p:txBody>
          <a:bodyPr>
            <a:normAutofit/>
          </a:bodyPr>
          <a:lstStyle/>
          <a:p>
            <a:r>
              <a:rPr lang="en-US" dirty="0" smtClean="0"/>
              <a:t>Special transforms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Support vector</a:t>
            </a:r>
            <a:br>
              <a:rPr lang="en-US" dirty="0" smtClean="0"/>
            </a:br>
            <a:r>
              <a:rPr lang="en-US" dirty="0" smtClean="0"/>
              <a:t>machines: construct  </a:t>
            </a:r>
            <a:br>
              <a:rPr lang="en-US" dirty="0" smtClean="0"/>
            </a:br>
            <a:r>
              <a:rPr lang="en-US" smtClean="0"/>
              <a:t>a hyper-plane </a:t>
            </a:r>
            <a:r>
              <a:rPr lang="en-US" dirty="0" smtClean="0"/>
              <a:t>that </a:t>
            </a:r>
            <a:br>
              <a:rPr lang="en-US" dirty="0" smtClean="0"/>
            </a:br>
            <a:r>
              <a:rPr lang="en-US" dirty="0" smtClean="0"/>
              <a:t>separates classes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35848" y="6305550"/>
            <a:ext cx="457200" cy="476250"/>
          </a:xfrm>
        </p:spPr>
        <p:txBody>
          <a:bodyPr/>
          <a:lstStyle/>
          <a:p>
            <a:fld id="{6294C92D-0306-4E69-9CD3-20855E849650}" type="slidenum">
              <a:rPr kumimoji="0" lang="en-US" sz="1700" smtClean="0"/>
              <a:pPr/>
              <a:t>134</a:t>
            </a:fld>
            <a:endParaRPr kumimoji="0" lang="en-US" sz="1700"/>
          </a:p>
        </p:txBody>
      </p:sp>
      <p:grpSp>
        <p:nvGrpSpPr>
          <p:cNvPr id="3" name="Group 90"/>
          <p:cNvGrpSpPr/>
          <p:nvPr/>
        </p:nvGrpSpPr>
        <p:grpSpPr>
          <a:xfrm>
            <a:off x="6708183" y="460363"/>
            <a:ext cx="1161563" cy="752423"/>
            <a:chOff x="6496538" y="5848618"/>
            <a:chExt cx="1161562" cy="752423"/>
          </a:xfrm>
        </p:grpSpPr>
        <p:cxnSp>
          <p:nvCxnSpPr>
            <p:cNvPr id="92" name="Straight Connector 91"/>
            <p:cNvCxnSpPr/>
            <p:nvPr/>
          </p:nvCxnSpPr>
          <p:spPr>
            <a:xfrm rot="5400000">
              <a:off x="6256964" y="6204006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6385131" y="622226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>
              <a:off x="6513297" y="6213697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>
              <a:off x="6641464" y="6231959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6769631" y="6223388"/>
              <a:ext cx="724467" cy="136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14"/>
            <p:cNvGrpSpPr/>
            <p:nvPr/>
          </p:nvGrpSpPr>
          <p:grpSpPr>
            <a:xfrm>
              <a:off x="6496538" y="5998620"/>
              <a:ext cx="1161562" cy="515774"/>
              <a:chOff x="6496538" y="5797250"/>
              <a:chExt cx="767862" cy="515774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6496538" y="629960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6515174" y="6174017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6506428" y="6048428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6525064" y="5922839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6516318" y="5797250"/>
                <a:ext cx="739336" cy="1341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8" name="Straight Connector 97"/>
            <p:cNvCxnSpPr/>
            <p:nvPr/>
          </p:nvCxnSpPr>
          <p:spPr>
            <a:xfrm rot="5400000">
              <a:off x="6902759" y="6213700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5400000">
              <a:off x="7030926" y="6231962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5400000">
              <a:off x="7159093" y="6223391"/>
              <a:ext cx="724467" cy="1369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 descr="Picture 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930" y="2047073"/>
            <a:ext cx="2566935" cy="2395065"/>
          </a:xfrm>
          <a:prstGeom prst="rect">
            <a:avLst/>
          </a:prstGeom>
        </p:spPr>
      </p:pic>
      <p:pic>
        <p:nvPicPr>
          <p:cNvPr id="5038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0002" y="4774347"/>
            <a:ext cx="32893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2" descr="Picture 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743" y="2030784"/>
            <a:ext cx="2558352" cy="2198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Clump rows</a:t>
            </a:r>
            <a:br>
              <a:rPr lang="en-US" dirty="0" smtClean="0"/>
            </a:br>
            <a:r>
              <a:rPr lang="en-US" dirty="0" smtClean="0"/>
              <a:t>(a.k.a. generalize)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7708392" cy="466344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Ever notice that rows and rules have (nearly) the same syntax?</a:t>
            </a:r>
          </a:p>
          <a:p>
            <a:pPr lvl="1"/>
            <a:r>
              <a:rPr lang="en-US" sz="2000" dirty="0" smtClean="0"/>
              <a:t>Age=young and wealth=rich and </a:t>
            </a:r>
            <a:r>
              <a:rPr lang="en-US" sz="2000" dirty="0" err="1" smtClean="0"/>
              <a:t>iq</a:t>
            </a:r>
            <a:r>
              <a:rPr lang="en-US" sz="2000" dirty="0" smtClean="0"/>
              <a:t>=high and class=happy</a:t>
            </a:r>
          </a:p>
          <a:p>
            <a:pPr lvl="1"/>
            <a:r>
              <a:rPr lang="en-US" sz="2000" dirty="0" smtClean="0"/>
              <a:t>If age=old and wealth=rich and </a:t>
            </a:r>
            <a:r>
              <a:rPr lang="en-US" sz="2000" dirty="0" err="1" smtClean="0"/>
              <a:t>iq</a:t>
            </a:r>
            <a:r>
              <a:rPr lang="en-US" sz="2000" dirty="0" smtClean="0"/>
              <a:t>=high then happy</a:t>
            </a:r>
          </a:p>
          <a:p>
            <a:r>
              <a:rPr lang="en-US" sz="2400" dirty="0" smtClean="0"/>
              <a:t>But when we write rules, we only do it for frequently occurring patterns in the other rows</a:t>
            </a:r>
          </a:p>
          <a:p>
            <a:r>
              <a:rPr lang="en-US" sz="2400" dirty="0" smtClean="0"/>
              <a:t>“Clump rows” : replace them with a rule that covers many rows, but many only mention some of the columns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b="1" u="sng" dirty="0" smtClean="0"/>
              <a:t>If </a:t>
            </a:r>
            <a:r>
              <a:rPr lang="en-US" sz="1800" dirty="0" smtClean="0"/>
              <a:t>age=old and wealth=rich </a:t>
            </a:r>
            <a:r>
              <a:rPr lang="en-US" sz="1800" b="1" u="sng" dirty="0" smtClean="0"/>
              <a:t>then </a:t>
            </a:r>
            <a:r>
              <a:rPr lang="en-US" sz="1800" dirty="0" smtClean="0"/>
              <a:t>happy</a:t>
            </a:r>
          </a:p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2200" dirty="0" smtClean="0"/>
              <a:t>If you do this after clumping columns and selecting good rows and selecting good columns and (maybe) adding in good columns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dirty="0" smtClean="0"/>
              <a:t>Then the search space is very small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dirty="0" smtClean="0"/>
              <a:t>The  exploring can be heavily biased by the other steps (e.g. look at great rows before dull ones)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US" sz="1800" dirty="0" smtClean="0"/>
              <a:t>And, hey presto, you’ve got a working data miner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135</a:t>
            </a:fld>
            <a:endParaRPr kumimoji="0" lang="en-US"/>
          </a:p>
        </p:txBody>
      </p:sp>
      <p:grpSp>
        <p:nvGrpSpPr>
          <p:cNvPr id="6" name="Group 28"/>
          <p:cNvGrpSpPr/>
          <p:nvPr/>
        </p:nvGrpSpPr>
        <p:grpSpPr>
          <a:xfrm>
            <a:off x="7995138" y="301680"/>
            <a:ext cx="767863" cy="752420"/>
            <a:chOff x="6684163" y="358166"/>
            <a:chExt cx="913046" cy="913046"/>
          </a:xfrm>
        </p:grpSpPr>
        <p:grpSp>
          <p:nvGrpSpPr>
            <p:cNvPr id="7" name="Group 20"/>
            <p:cNvGrpSpPr/>
            <p:nvPr/>
          </p:nvGrpSpPr>
          <p:grpSpPr>
            <a:xfrm>
              <a:off x="6821874" y="358166"/>
              <a:ext cx="625881" cy="913046"/>
              <a:chOff x="6707907" y="618646"/>
              <a:chExt cx="625881" cy="9130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1"/>
            <p:cNvGrpSpPr/>
            <p:nvPr/>
          </p:nvGrpSpPr>
          <p:grpSpPr>
            <a:xfrm rot="16200000">
              <a:off x="6827745" y="396606"/>
              <a:ext cx="625881" cy="913046"/>
              <a:chOff x="6707907" y="618646"/>
              <a:chExt cx="625881" cy="913046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6276485" y="105006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6428885" y="10722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6581285" y="106182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6733685" y="10839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6886085" y="1073588"/>
                <a:ext cx="879126" cy="1628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Rectangle 18"/>
          <p:cNvSpPr/>
          <p:nvPr/>
        </p:nvSpPr>
        <p:spPr>
          <a:xfrm>
            <a:off x="8039100" y="584200"/>
            <a:ext cx="279400" cy="1016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15366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Hints and tips (note: only my 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806088"/>
            <a:ext cx="7040581" cy="4663440"/>
          </a:xfrm>
        </p:spPr>
        <p:txBody>
          <a:bodyPr>
            <a:noAutofit/>
          </a:bodyPr>
          <a:lstStyle/>
          <a:p>
            <a:r>
              <a:rPr lang="en-US" sz="2000" dirty="0" smtClean="0"/>
              <a:t>Always try clumping with  </a:t>
            </a:r>
            <a:r>
              <a:rPr lang="en-US" sz="2000" dirty="0" err="1" smtClean="0"/>
              <a:t>discretization</a:t>
            </a:r>
            <a:r>
              <a:rPr lang="en-US" sz="2000" dirty="0" smtClean="0"/>
              <a:t> </a:t>
            </a:r>
          </a:p>
          <a:p>
            <a:pPr lvl="1"/>
            <a:r>
              <a:rPr lang="en-US" sz="1600" dirty="0" smtClean="0"/>
              <a:t>So very simple</a:t>
            </a:r>
          </a:p>
          <a:p>
            <a:pPr lvl="1"/>
            <a:r>
              <a:rPr lang="en-US" sz="1600" dirty="0" smtClean="0"/>
              <a:t>So experiment with / without </a:t>
            </a:r>
            <a:r>
              <a:rPr lang="en-US" sz="1600" dirty="0" err="1" smtClean="0"/>
              <a:t>discretization</a:t>
            </a:r>
            <a:endParaRPr lang="en-US" sz="1600" dirty="0" smtClean="0"/>
          </a:p>
          <a:p>
            <a:r>
              <a:rPr lang="en-US" sz="2000" dirty="0" smtClean="0"/>
              <a:t>Always try column selection</a:t>
            </a:r>
          </a:p>
          <a:p>
            <a:pPr lvl="1"/>
            <a:r>
              <a:rPr lang="en-US" sz="1600" dirty="0" smtClean="0"/>
              <a:t>Usually, massive reduction in the columns</a:t>
            </a:r>
          </a:p>
          <a:p>
            <a:r>
              <a:rPr lang="en-US" sz="2000" dirty="0" smtClean="0"/>
              <a:t>If the data won’t fit in RAM,</a:t>
            </a:r>
          </a:p>
          <a:p>
            <a:pPr lvl="1"/>
            <a:r>
              <a:rPr lang="en-US" sz="1600" dirty="0" smtClean="0"/>
              <a:t>try column selection first (use </a:t>
            </a:r>
            <a:r>
              <a:rPr lang="en-US" sz="1600" smtClean="0"/>
              <a:t>a linear-time </a:t>
            </a:r>
            <a:r>
              <a:rPr lang="en-US" sz="1600" dirty="0" smtClean="0"/>
              <a:t>approach) </a:t>
            </a:r>
          </a:p>
          <a:p>
            <a:pPr lvl="1"/>
            <a:r>
              <a:rPr lang="en-US" sz="1600" dirty="0" smtClean="0"/>
              <a:t>then you can explore row selection by (say)</a:t>
            </a:r>
          </a:p>
          <a:p>
            <a:pPr lvl="2"/>
            <a:r>
              <a:rPr lang="en-US" sz="1400" dirty="0" smtClean="0"/>
              <a:t>Era1: read first 1000 instances and apply row selection</a:t>
            </a:r>
          </a:p>
          <a:p>
            <a:pPr lvl="2"/>
            <a:r>
              <a:rPr lang="en-US" sz="1400" dirty="0" smtClean="0"/>
              <a:t>Era[i+1]: read next 1000 records and ignore instances that fall close to the instances selected at </a:t>
            </a:r>
            <a:r>
              <a:rPr lang="en-US" sz="1400" dirty="0" err="1" smtClean="0"/>
              <a:t>Era[i</a:t>
            </a:r>
            <a:r>
              <a:rPr lang="en-US" sz="1400" dirty="0" smtClean="0"/>
              <a:t>] </a:t>
            </a:r>
          </a:p>
          <a:p>
            <a:r>
              <a:rPr lang="en-US" sz="2000" dirty="0" smtClean="0"/>
              <a:t>Try these last: PCA / Support vector machines</a:t>
            </a:r>
          </a:p>
          <a:p>
            <a:pPr lvl="1"/>
            <a:r>
              <a:rPr lang="en-US" sz="1600" dirty="0" smtClean="0"/>
              <a:t>Benefits of PCA often achieved, or beaten by other column selectors </a:t>
            </a:r>
          </a:p>
          <a:p>
            <a:pPr lvl="2"/>
            <a:r>
              <a:rPr lang="en-US" sz="1200" dirty="0" smtClean="0">
                <a:solidFill>
                  <a:srgbClr val="0000FF"/>
                </a:solidFill>
              </a:rPr>
              <a:t>Hall, M. and Holmes, G. (2003). Benchmarking attribute selection techniques for discrete class data mining. IEEE Trans on Knowledge and Data Engineering. 15(3), November/December 2003</a:t>
            </a:r>
          </a:p>
          <a:p>
            <a:pPr lvl="1"/>
            <a:r>
              <a:rPr lang="en-US" sz="1600" dirty="0" smtClean="0"/>
              <a:t>The FASTMAP  heuristic FASTMAP, can do what PCA does, faster, scalable.</a:t>
            </a:r>
          </a:p>
          <a:p>
            <a:pPr lvl="2"/>
            <a:r>
              <a:rPr lang="en-US" sz="1200" dirty="0" err="1" smtClean="0">
                <a:solidFill>
                  <a:srgbClr val="0000FF"/>
                </a:solidFill>
              </a:rPr>
              <a:t>Faloutsos</a:t>
            </a:r>
            <a:r>
              <a:rPr lang="en-US" sz="1200" dirty="0" smtClean="0">
                <a:solidFill>
                  <a:srgbClr val="0000FF"/>
                </a:solidFill>
              </a:rPr>
              <a:t>, C. and Lin, K. 1995. </a:t>
            </a:r>
            <a:r>
              <a:rPr lang="en-US" sz="1200" dirty="0" err="1" smtClean="0">
                <a:solidFill>
                  <a:srgbClr val="0000FF"/>
                </a:solidFill>
              </a:rPr>
              <a:t>FastMap</a:t>
            </a:r>
            <a:r>
              <a:rPr lang="en-US" sz="1200" dirty="0" smtClean="0">
                <a:solidFill>
                  <a:srgbClr val="0000FF"/>
                </a:solidFill>
              </a:rPr>
              <a:t>: a fast algorithm for indexing</a:t>
            </a:r>
            <a:r>
              <a:rPr lang="en-US" sz="1200" smtClean="0">
                <a:solidFill>
                  <a:srgbClr val="0000FF"/>
                </a:solidFill>
              </a:rPr>
              <a:t>, data-mining </a:t>
            </a:r>
            <a:r>
              <a:rPr lang="en-US" sz="1200" dirty="0" smtClean="0">
                <a:solidFill>
                  <a:srgbClr val="0000FF"/>
                </a:solidFill>
              </a:rPr>
              <a:t>and visualization of traditional and multimedia datasets. In </a:t>
            </a:r>
            <a:r>
              <a:rPr lang="en-US" sz="1200" i="1" dirty="0" smtClean="0">
                <a:solidFill>
                  <a:srgbClr val="0000FF"/>
                </a:solidFill>
              </a:rPr>
              <a:t>Proceedings of the 1995 ACM SIGMOD international Conference on Management of Data</a:t>
            </a:r>
          </a:p>
          <a:p>
            <a:pPr lvl="1"/>
            <a:r>
              <a:rPr lang="en-US" sz="1600" dirty="0" smtClean="0"/>
              <a:t>For text mining (PCA / LDA) </a:t>
            </a:r>
            <a:r>
              <a:rPr lang="en-US" sz="1600" dirty="0" err="1" smtClean="0"/>
              <a:t>vs</a:t>
            </a:r>
            <a:r>
              <a:rPr lang="en-US" sz="1600" dirty="0" smtClean="0"/>
              <a:t> TF*IDF never benchmarked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tim@menzies.us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Fatal flaws in data mining for SE?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Barbara </a:t>
            </a:r>
            <a:r>
              <a:rPr lang="en-US" sz="2800" dirty="0" err="1" smtClean="0"/>
              <a:t>Kitchenham</a:t>
            </a:r>
            <a:r>
              <a:rPr lang="en-US" sz="2800" dirty="0" smtClean="0"/>
              <a:t> et al, ESE journal, 2008</a:t>
            </a:r>
          </a:p>
          <a:p>
            <a:pPr lvl="1"/>
            <a:r>
              <a:rPr lang="en-US" sz="2400" dirty="0" smtClean="0"/>
              <a:t>Replications can replicate stupid errors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Vic </a:t>
            </a:r>
            <a:r>
              <a:rPr lang="en-US" sz="2800" dirty="0" err="1" smtClean="0"/>
              <a:t>Basili</a:t>
            </a:r>
            <a:r>
              <a:rPr lang="en-US" sz="2800" dirty="0" smtClean="0"/>
              <a:t>, LASER, 2010</a:t>
            </a:r>
          </a:p>
          <a:p>
            <a:pPr lvl="1"/>
            <a:r>
              <a:rPr lang="en-US" sz="2400" dirty="0" smtClean="0"/>
              <a:t>If we give people our data, they can make stupid mistakes, cause they don’t understand our context</a:t>
            </a:r>
          </a:p>
          <a:p>
            <a:endParaRPr lang="en-US" dirty="0" smtClean="0"/>
          </a:p>
          <a:p>
            <a:r>
              <a:rPr lang="en-US" dirty="0" smtClean="0"/>
              <a:t>Well get back to this….</a:t>
            </a:r>
          </a:p>
          <a:p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52873"/>
            <a:ext cx="749808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Data mining = </a:t>
            </a:r>
            <a:br>
              <a:rPr lang="en-US" sz="3600" dirty="0" smtClean="0"/>
            </a:br>
            <a:r>
              <a:rPr lang="en-US" sz="3600" dirty="0" smtClean="0"/>
              <a:t>a diverse  and lucrative career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65195"/>
            <a:ext cx="5279292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Effort estimation</a:t>
            </a:r>
          </a:p>
          <a:p>
            <a:r>
              <a:rPr lang="en-US" dirty="0" smtClean="0"/>
              <a:t>Defect prediction</a:t>
            </a:r>
          </a:p>
          <a:p>
            <a:r>
              <a:rPr lang="en-US" dirty="0" smtClean="0"/>
              <a:t>Optimization of discrete systems</a:t>
            </a:r>
          </a:p>
          <a:p>
            <a:r>
              <a:rPr lang="en-US" dirty="0" smtClean="0"/>
              <a:t>Test case generation</a:t>
            </a:r>
          </a:p>
          <a:p>
            <a:r>
              <a:rPr lang="en-US" dirty="0" smtClean="0"/>
              <a:t>Fault localization</a:t>
            </a:r>
          </a:p>
          <a:p>
            <a:r>
              <a:rPr lang="en-US" dirty="0" smtClean="0"/>
              <a:t>Text mining</a:t>
            </a:r>
          </a:p>
          <a:p>
            <a:r>
              <a:rPr lang="en-US" dirty="0" smtClean="0"/>
              <a:t>Temporal sequence mining</a:t>
            </a:r>
          </a:p>
          <a:p>
            <a:pPr lvl="1"/>
            <a:r>
              <a:rPr lang="en-US" dirty="0" smtClean="0"/>
              <a:t>Learning software processes</a:t>
            </a:r>
          </a:p>
          <a:p>
            <a:pPr lvl="1"/>
            <a:r>
              <a:rPr lang="en-US" dirty="0" smtClean="0"/>
              <a:t>Learning APIs</a:t>
            </a:r>
          </a:p>
          <a:p>
            <a:r>
              <a:rPr lang="en-US" dirty="0" smtClean="0"/>
              <a:t>Etc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139</a:t>
            </a:fld>
            <a:endParaRPr kumimoji="0" lang="en-US"/>
          </a:p>
        </p:txBody>
      </p:sp>
      <p:sp>
        <p:nvSpPr>
          <p:cNvPr id="7" name="Freeform 6"/>
          <p:cNvSpPr/>
          <p:nvPr/>
        </p:nvSpPr>
        <p:spPr>
          <a:xfrm>
            <a:off x="587793" y="1262696"/>
            <a:ext cx="7058020" cy="3433969"/>
          </a:xfrm>
          <a:custGeom>
            <a:avLst/>
            <a:gdLst>
              <a:gd name="connsiteX0" fmla="*/ 4883854 w 7407554"/>
              <a:gd name="connsiteY0" fmla="*/ 320729 h 3197673"/>
              <a:gd name="connsiteX1" fmla="*/ 939572 w 7407554"/>
              <a:gd name="connsiteY1" fmla="*/ 436192 h 3197673"/>
              <a:gd name="connsiteX2" fmla="*/ 997294 w 7407554"/>
              <a:gd name="connsiteY2" fmla="*/ 2937882 h 3197673"/>
              <a:gd name="connsiteX3" fmla="*/ 6923337 w 7407554"/>
              <a:gd name="connsiteY3" fmla="*/ 1994937 h 3197673"/>
              <a:gd name="connsiteX4" fmla="*/ 3902594 w 7407554"/>
              <a:gd name="connsiteY4" fmla="*/ 70560 h 319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7554" h="3197673">
                <a:moveTo>
                  <a:pt x="4883854" y="320729"/>
                </a:moveTo>
                <a:cubicBezTo>
                  <a:pt x="3235593" y="160364"/>
                  <a:pt x="1587332" y="0"/>
                  <a:pt x="939572" y="436192"/>
                </a:cubicBezTo>
                <a:cubicBezTo>
                  <a:pt x="291812" y="872384"/>
                  <a:pt x="0" y="2678091"/>
                  <a:pt x="997294" y="2937882"/>
                </a:cubicBezTo>
                <a:cubicBezTo>
                  <a:pt x="1994588" y="3197673"/>
                  <a:pt x="6439120" y="2472824"/>
                  <a:pt x="6923337" y="1994937"/>
                </a:cubicBezTo>
                <a:cubicBezTo>
                  <a:pt x="7407554" y="1517050"/>
                  <a:pt x="3902594" y="70560"/>
                  <a:pt x="3902594" y="70560"/>
                </a:cubicBezTo>
              </a:path>
            </a:pathLst>
          </a:custGeom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91141" y="2861796"/>
            <a:ext cx="2655179" cy="124649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Data mining applications</a:t>
            </a: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explored by me since 2007.</a:t>
            </a:r>
          </a:p>
          <a:p>
            <a:pPr algn="r"/>
            <a:endParaRPr lang="en-US" sz="1500" dirty="0" smtClean="0">
              <a:solidFill>
                <a:schemeClr val="bg1"/>
              </a:solidFill>
            </a:endParaRPr>
          </a:p>
          <a:p>
            <a:pPr algn="r"/>
            <a:r>
              <a:rPr lang="en-US" sz="1500" dirty="0" smtClean="0">
                <a:solidFill>
                  <a:schemeClr val="bg1"/>
                </a:solidFill>
              </a:rPr>
              <a:t>A career in data mining is a very diverse career, indeed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079" y="1288438"/>
            <a:ext cx="7817024" cy="411480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200" dirty="0" smtClean="0"/>
              <a:t>A little experiment from </a:t>
            </a:r>
            <a:r>
              <a:rPr lang="en-US" sz="2200" dirty="0" smtClean="0">
                <a:solidFill>
                  <a:srgbClr val="0000FF"/>
                </a:solidFill>
              </a:rPr>
              <a:t>http://www.youtube.com/v/vJG698U2Mvo&amp;hl=</a:t>
            </a:r>
            <a:r>
              <a:rPr lang="en-US" sz="2200" dirty="0" err="1" smtClean="0">
                <a:solidFill>
                  <a:srgbClr val="0000FF"/>
                </a:solidFill>
              </a:rPr>
              <a:t>en_US&amp;fs</a:t>
            </a:r>
            <a:r>
              <a:rPr lang="en-US" sz="2200" dirty="0" smtClean="0">
                <a:solidFill>
                  <a:srgbClr val="0000FF"/>
                </a:solidFill>
              </a:rPr>
              <a:t>=1&amp;rel=0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Rules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No one talks for the next 4 minutes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If you know what is about to happen, see (1)</a:t>
            </a:r>
            <a:br>
              <a:rPr lang="en-US" sz="2200" dirty="0" smtClean="0"/>
            </a:br>
            <a:endParaRPr lang="en-US" sz="2200" dirty="0" smtClean="0"/>
          </a:p>
          <a:p>
            <a:pPr>
              <a:spcBef>
                <a:spcPts val="200"/>
              </a:spcBef>
            </a:pPr>
            <a:r>
              <a:rPr lang="en-US" sz="2200" dirty="0" smtClean="0"/>
              <a:t>This is a selective </a:t>
            </a:r>
            <a:br>
              <a:rPr lang="en-US" sz="2200" dirty="0" smtClean="0"/>
            </a:br>
            <a:r>
              <a:rPr lang="en-US" sz="2200" dirty="0" smtClean="0"/>
              <a:t>attention test</a:t>
            </a:r>
          </a:p>
          <a:p>
            <a:pPr lvl="1">
              <a:spcBef>
                <a:spcPts val="200"/>
              </a:spcBef>
            </a:pPr>
            <a:r>
              <a:rPr lang="en-US" sz="2200" dirty="0" smtClean="0"/>
              <a:t>Count the number </a:t>
            </a:r>
            <a:br>
              <a:rPr lang="en-US" sz="2200" dirty="0" smtClean="0"/>
            </a:br>
            <a:r>
              <a:rPr lang="en-US" sz="2200" dirty="0" smtClean="0"/>
              <a:t>of times the team</a:t>
            </a:r>
            <a:br>
              <a:rPr lang="en-US" sz="2200" dirty="0" smtClean="0"/>
            </a:br>
            <a:r>
              <a:rPr lang="en-US" sz="2200" dirty="0" smtClean="0"/>
              <a:t>with the white </a:t>
            </a:r>
            <a:br>
              <a:rPr lang="en-US" sz="2200" dirty="0" smtClean="0"/>
            </a:br>
            <a:r>
              <a:rPr lang="en-US" sz="2200" dirty="0" smtClean="0"/>
              <a:t>shirt passes the ball.</a:t>
            </a:r>
          </a:p>
          <a:p>
            <a:pPr>
              <a:spcBef>
                <a:spcPts val="200"/>
              </a:spcBef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140</a:t>
            </a:fld>
            <a:endParaRPr kumimoji="0" lang="en-US"/>
          </a:p>
        </p:txBody>
      </p:sp>
      <p:pic>
        <p:nvPicPr>
          <p:cNvPr id="6" name="Picture 5" descr="Picture 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546" y="3764482"/>
            <a:ext cx="4064535" cy="2901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4107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 analysis deserves </a:t>
            </a:r>
            <a:br>
              <a:rPr lang="en-US" dirty="0" smtClean="0"/>
            </a:br>
            <a:r>
              <a:rPr lang="en-US" dirty="0" smtClean="0"/>
              <a:t>(much) more than zero pages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141</a:t>
            </a:fld>
            <a:endParaRPr kumimoji="0"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9865" y="1962202"/>
            <a:ext cx="30638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84760" y="2177734"/>
            <a:ext cx="7861300" cy="41148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Easterbrook et al. (2007)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9 pages: selecting methods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3 pages: research questions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empirical validity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2 pages: different forms of "empirical truth"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role of theory building 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conclusions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1 page: data collection techniques </a:t>
            </a:r>
          </a:p>
          <a:p>
            <a:pPr eaLnBrk="1" hangingPunct="1"/>
            <a:r>
              <a:rPr lang="en-US" sz="1800" dirty="0" smtClean="0">
                <a:latin typeface="Gill Sans"/>
                <a:ea typeface="ＭＳ Ｐゴシック" pitchFamily="-112" charset="-128"/>
                <a:cs typeface="Gill Sans"/>
              </a:rPr>
              <a:t>0 pages: data analysis</a:t>
            </a:r>
          </a:p>
          <a:p>
            <a:pPr lvl="1" eaLnBrk="1" hangingPunct="1"/>
            <a:r>
              <a:rPr lang="en-US" sz="1600" dirty="0" smtClean="0">
                <a:latin typeface="Gill Sans"/>
                <a:cs typeface="Gill Sans"/>
              </a:rPr>
              <a:t> and then a miracle happens </a:t>
            </a:r>
          </a:p>
          <a:p>
            <a:pPr lvl="1" eaLnBrk="1" hangingPunct="1">
              <a:buFontTx/>
              <a:buNone/>
            </a:pPr>
            <a:r>
              <a:rPr lang="en-US" sz="1600" dirty="0" smtClean="0">
                <a:latin typeface="Gill Sans"/>
                <a:cs typeface="Gill Sans"/>
              </a:rPr>
              <a:t/>
            </a:r>
            <a:br>
              <a:rPr lang="en-US" sz="1600" dirty="0" smtClean="0">
                <a:latin typeface="Gill Sans"/>
                <a:cs typeface="Gill Sans"/>
              </a:rPr>
            </a:br>
            <a:endParaRPr lang="en-US" sz="1600" dirty="0" smtClean="0">
              <a:latin typeface="Gill Sans"/>
              <a:cs typeface="Gill Sans"/>
            </a:endParaRPr>
          </a:p>
        </p:txBody>
      </p:sp>
      <p:cxnSp>
        <p:nvCxnSpPr>
          <p:cNvPr id="7" name="Straight Connector 7"/>
          <p:cNvCxnSpPr>
            <a:cxnSpLocks noChangeShapeType="1"/>
          </p:cNvCxnSpPr>
          <p:nvPr/>
        </p:nvCxnSpPr>
        <p:spPr bwMode="auto">
          <a:xfrm flipV="1">
            <a:off x="4475606" y="5351514"/>
            <a:ext cx="1632572" cy="239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</a:t>
            </a:r>
            <a:r>
              <a:rPr lang="en-US" u="sng" dirty="0" smtClean="0"/>
              <a:t>just </a:t>
            </a:r>
            <a:r>
              <a:rPr lang="en-US" dirty="0" smtClean="0"/>
              <a:t>do data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 of the empirical research community</a:t>
            </a:r>
          </a:p>
          <a:p>
            <a:pPr lvl="1"/>
            <a:r>
              <a:rPr lang="en-US" sz="2400" dirty="0" smtClean="0"/>
              <a:t>Go to LASER, ICSE, etc</a:t>
            </a:r>
          </a:p>
          <a:p>
            <a:pPr lvl="1"/>
            <a:r>
              <a:rPr lang="en-US" sz="2400" dirty="0" smtClean="0"/>
              <a:t>Talk</a:t>
            </a:r>
          </a:p>
          <a:p>
            <a:r>
              <a:rPr lang="en-US" sz="2800" dirty="0" smtClean="0"/>
              <a:t>Find current hypothesis that of interest</a:t>
            </a:r>
          </a:p>
          <a:p>
            <a:pPr lvl="1"/>
            <a:r>
              <a:rPr lang="en-US" sz="2400" dirty="0" smtClean="0"/>
              <a:t>E.g. max </a:t>
            </a:r>
            <a:r>
              <a:rPr lang="en-US" sz="2400" dirty="0" err="1" smtClean="0"/>
              <a:t>AUC(effort,pdf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E.g. cross-</a:t>
            </a:r>
            <a:r>
              <a:rPr lang="en-US" sz="2400" dirty="0" err="1" smtClean="0"/>
              <a:t>vs</a:t>
            </a:r>
            <a:r>
              <a:rPr lang="en-US" sz="2400" dirty="0" smtClean="0"/>
              <a:t>-within data</a:t>
            </a:r>
          </a:p>
          <a:p>
            <a:pPr lvl="1"/>
            <a:r>
              <a:rPr lang="en-US" sz="2400" dirty="0" smtClean="0"/>
              <a:t>E.g. TOE</a:t>
            </a:r>
          </a:p>
          <a:p>
            <a:pPr lvl="1"/>
            <a:r>
              <a:rPr lang="en-US" sz="2400" dirty="0" smtClean="0"/>
              <a:t>E.g. text mining for structured reviews</a:t>
            </a:r>
          </a:p>
          <a:p>
            <a:pPr lvl="2"/>
            <a:r>
              <a:rPr lang="en-US" sz="2000" dirty="0" err="1" smtClean="0"/>
              <a:t>Juristo</a:t>
            </a:r>
            <a:r>
              <a:rPr lang="en-US" sz="2000" dirty="0" smtClean="0"/>
              <a:t>, </a:t>
            </a:r>
            <a:r>
              <a:rPr lang="en-US" sz="2000" dirty="0" err="1" smtClean="0"/>
              <a:t>Menzies</a:t>
            </a:r>
            <a:r>
              <a:rPr lang="en-US" sz="2000" dirty="0" smtClean="0"/>
              <a:t>, 2011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Don’t do data mining </a:t>
            </a:r>
            <a:r>
              <a:rPr lang="en-US" sz="4400" u="sng" dirty="0" smtClean="0"/>
              <a:t>once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Continuous process monitoring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Learn expectations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Stale smell policy: when good ideas go bad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Repair policies: how to modify old ideas (more mining)</a:t>
            </a:r>
          </a:p>
          <a:p>
            <a:pPr marL="859536" lvl="1" indent="-457200">
              <a:buFont typeface="+mj-lt"/>
              <a:buAutoNum type="arabicPeriod"/>
            </a:pPr>
            <a:r>
              <a:rPr lang="en-US" sz="2000" dirty="0" smtClean="0"/>
              <a:t>Escalation policy: recognize when you need to call for help</a:t>
            </a:r>
          </a:p>
          <a:p>
            <a:r>
              <a:rPr lang="en-US" sz="2400" dirty="0" smtClean="0"/>
              <a:t>Bt the way, </a:t>
            </a:r>
            <a:endParaRPr lang="en-US" sz="2000" dirty="0" smtClean="0"/>
          </a:p>
          <a:p>
            <a:pPr lvl="1"/>
            <a:r>
              <a:rPr lang="en-US" sz="2000" dirty="0" smtClean="0"/>
              <a:t>1,2,3,4 can all be implemented by data miners.</a:t>
            </a:r>
          </a:p>
          <a:p>
            <a:r>
              <a:rPr lang="en-US" sz="2400" dirty="0" smtClean="0"/>
              <a:t>Welcome to TOE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143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0696" y="4387274"/>
            <a:ext cx="4275938" cy="23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Do-</a:t>
            </a:r>
            <a:r>
              <a:rPr lang="en-US" dirty="0" err="1" smtClean="0"/>
              <a:t>s</a:t>
            </a:r>
            <a:r>
              <a:rPr lang="en-US" dirty="0" smtClean="0"/>
              <a:t> and Don’ts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Do </a:t>
            </a:r>
            <a:r>
              <a:rPr lang="en-US" u="sng" dirty="0" smtClean="0"/>
              <a:t>learn </a:t>
            </a:r>
            <a:r>
              <a:rPr lang="en-US" dirty="0" smtClean="0"/>
              <a:t>about data mining</a:t>
            </a:r>
          </a:p>
          <a:p>
            <a:pPr lvl="1"/>
            <a:r>
              <a:rPr lang="en-US" dirty="0" smtClean="0"/>
              <a:t>People make mistakes</a:t>
            </a:r>
          </a:p>
          <a:p>
            <a:pPr lvl="1"/>
            <a:r>
              <a:rPr lang="en-US" dirty="0" smtClean="0"/>
              <a:t>Need communities of agents (human and otherwise)</a:t>
            </a:r>
          </a:p>
          <a:p>
            <a:pPr lvl="1"/>
            <a:r>
              <a:rPr lang="en-US" dirty="0" smtClean="0"/>
              <a:t>New algorithms, old data, new insights</a:t>
            </a:r>
          </a:p>
          <a:p>
            <a:r>
              <a:rPr lang="en-US" dirty="0" smtClean="0"/>
              <a:t>Don’t used </a:t>
            </a:r>
            <a:r>
              <a:rPr lang="en-US" u="sng" dirty="0" smtClean="0"/>
              <a:t>dumb </a:t>
            </a:r>
            <a:r>
              <a:rPr lang="en-US" dirty="0" smtClean="0"/>
              <a:t>data mining: </a:t>
            </a:r>
          </a:p>
          <a:p>
            <a:pPr lvl="1"/>
            <a:r>
              <a:rPr lang="en-US" dirty="0" smtClean="0"/>
              <a:t>correlation, PCA?? </a:t>
            </a:r>
          </a:p>
          <a:p>
            <a:pPr lvl="1"/>
            <a:r>
              <a:rPr lang="en-US" dirty="0" err="1" smtClean="0"/>
              <a:t>Forgettaboutit</a:t>
            </a:r>
            <a:endParaRPr lang="en-US" dirty="0" smtClean="0"/>
          </a:p>
          <a:p>
            <a:r>
              <a:rPr lang="en-US" dirty="0" smtClean="0"/>
              <a:t>Don’t quote old </a:t>
            </a:r>
            <a:r>
              <a:rPr lang="en-US" u="sng" dirty="0" smtClean="0"/>
              <a:t>dumb studies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Mccabe</a:t>
            </a:r>
            <a:endParaRPr lang="en-US" dirty="0" smtClean="0"/>
          </a:p>
          <a:p>
            <a:r>
              <a:rPr lang="en-US" dirty="0" smtClean="0"/>
              <a:t>Do  study </a:t>
            </a:r>
            <a:r>
              <a:rPr lang="en-US" u="sng" dirty="0" smtClean="0"/>
              <a:t>stability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20 * 66% of the data</a:t>
            </a:r>
          </a:p>
          <a:p>
            <a:r>
              <a:rPr lang="en-US" dirty="0" smtClean="0"/>
              <a:t>Do model </a:t>
            </a:r>
            <a:r>
              <a:rPr lang="en-US" u="sng" dirty="0" smtClean="0"/>
              <a:t>bias</a:t>
            </a:r>
          </a:p>
          <a:p>
            <a:pPr lvl="1"/>
            <a:r>
              <a:rPr lang="en-US" dirty="0" smtClean="0"/>
              <a:t>Bias is where the business meets the learning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Exploit the crowd source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470528"/>
            <a:ext cx="7498080" cy="2160562"/>
          </a:xfrm>
        </p:spPr>
        <p:txBody>
          <a:bodyPr>
            <a:normAutofit fontScale="92500" lnSpcReduction="20000"/>
          </a:bodyPr>
          <a:lstStyle/>
          <a:p>
            <a:r>
              <a:rPr lang="en-US" sz="2562" dirty="0" smtClean="0"/>
              <a:t>Crowd source</a:t>
            </a:r>
          </a:p>
          <a:p>
            <a:pPr lvl="1"/>
            <a:r>
              <a:rPr lang="en-US" sz="2162" dirty="0" smtClean="0"/>
              <a:t>Join the community of people studying the data</a:t>
            </a:r>
          </a:p>
          <a:p>
            <a:pPr lvl="1"/>
            <a:r>
              <a:rPr lang="en-US" sz="2346" dirty="0" smtClean="0"/>
              <a:t>Be there for them</a:t>
            </a:r>
            <a:endParaRPr lang="en-US" sz="2000" dirty="0" smtClean="0"/>
          </a:p>
          <a:p>
            <a:r>
              <a:rPr lang="en-US" sz="2400" dirty="0" smtClean="0"/>
              <a:t>Lead, follow, or get out of the way</a:t>
            </a:r>
          </a:p>
          <a:p>
            <a:pPr lvl="1"/>
            <a:r>
              <a:rPr lang="en-US" sz="2000" dirty="0" smtClean="0"/>
              <a:t>What’s fair got to do with it?  Its going to happen</a:t>
            </a:r>
          </a:p>
          <a:p>
            <a:pPr lvl="1"/>
            <a:r>
              <a:rPr lang="en-US" sz="2000" dirty="0" smtClean="0"/>
              <a:t>Wolfgang </a:t>
            </a:r>
            <a:r>
              <a:rPr lang="en-US" sz="2000" dirty="0" err="1" smtClean="0"/>
              <a:t>Grieskamp</a:t>
            </a:r>
            <a:r>
              <a:rPr lang="en-US" sz="2000" dirty="0" smtClean="0"/>
              <a:t> from Microsoft,  at </a:t>
            </a:r>
            <a:r>
              <a:rPr lang="en-US" sz="2000" dirty="0" err="1" smtClean="0"/>
              <a:t>Dagstuhl</a:t>
            </a:r>
            <a:r>
              <a:rPr lang="en-US" sz="2000" dirty="0" smtClean="0"/>
              <a:t> 2010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579" y="1428974"/>
            <a:ext cx="3960799" cy="281541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data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3591961" cy="4800600"/>
          </a:xfrm>
        </p:spPr>
        <p:txBody>
          <a:bodyPr/>
          <a:lstStyle/>
          <a:p>
            <a:r>
              <a:rPr lang="en-US" dirty="0" smtClean="0"/>
              <a:t>Open source? That’ll never work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Menzies</a:t>
            </a:r>
            <a:r>
              <a:rPr lang="en-US" dirty="0" smtClean="0"/>
              <a:t> = bazaar!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Are you the high priest in a cathedral?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2930" y="1447800"/>
            <a:ext cx="3210717" cy="495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836" y="118083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Lighten up!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855" y="1221665"/>
            <a:ext cx="4705333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Do put data on the web</a:t>
            </a:r>
          </a:p>
          <a:p>
            <a:r>
              <a:rPr lang="en-US" sz="2000" dirty="0" smtClean="0"/>
              <a:t>Do collect data with “sunset clauses” (when it can go public)</a:t>
            </a:r>
          </a:p>
          <a:p>
            <a:pPr lvl="1"/>
            <a:r>
              <a:rPr lang="en-US" sz="1600" dirty="0" smtClean="0"/>
              <a:t>The COCOMO experience</a:t>
            </a:r>
          </a:p>
          <a:p>
            <a:r>
              <a:rPr lang="en-US" sz="2000" dirty="0" smtClean="0"/>
              <a:t>Do collect data that joins</a:t>
            </a:r>
          </a:p>
          <a:p>
            <a:pPr lvl="1"/>
            <a:r>
              <a:rPr lang="en-US" sz="1600" dirty="0" smtClean="0"/>
              <a:t>performance indicators</a:t>
            </a:r>
          </a:p>
          <a:p>
            <a:pPr lvl="1"/>
            <a:r>
              <a:rPr lang="en-US" sz="1600" dirty="0" smtClean="0"/>
              <a:t>with things you can change</a:t>
            </a:r>
            <a:endParaRPr lang="en-US" sz="2000" dirty="0" smtClean="0"/>
          </a:p>
          <a:p>
            <a:r>
              <a:rPr lang="en-US" sz="2000" dirty="0" smtClean="0"/>
              <a:t>Much inaccessible empirical data:</a:t>
            </a:r>
          </a:p>
          <a:p>
            <a:pPr lvl="1"/>
            <a:r>
              <a:rPr lang="en-US" sz="1600" dirty="0" smtClean="0"/>
              <a:t>Data from the 152/ 154 MSR  papers</a:t>
            </a:r>
          </a:p>
          <a:p>
            <a:pPr lvl="1"/>
            <a:r>
              <a:rPr lang="en-US" sz="1600" dirty="0" smtClean="0"/>
              <a:t>ISERN 2007, ISERN 2008, ISERN 200</a:t>
            </a:r>
          </a:p>
          <a:p>
            <a:pPr lvl="1"/>
            <a:r>
              <a:rPr lang="en-US" sz="1600" dirty="0" smtClean="0"/>
              <a:t>COCOMO-II</a:t>
            </a:r>
          </a:p>
          <a:p>
            <a:pPr lvl="1"/>
            <a:r>
              <a:rPr lang="en-US" sz="1600" dirty="0" smtClean="0"/>
              <a:t>SEL</a:t>
            </a:r>
          </a:p>
          <a:p>
            <a:pPr lvl="1"/>
            <a:r>
              <a:rPr lang="en-US" sz="1600" dirty="0" err="1" smtClean="0"/>
              <a:t>CeBase.org</a:t>
            </a:r>
            <a:endParaRPr lang="en-US" sz="1600" dirty="0" smtClean="0"/>
          </a:p>
          <a:p>
            <a:r>
              <a:rPr lang="en-US" sz="2000" dirty="0" smtClean="0"/>
              <a:t>No propriety software</a:t>
            </a:r>
          </a:p>
          <a:p>
            <a:pPr lvl="1"/>
            <a:r>
              <a:rPr lang="en-US" sz="1600" dirty="0" smtClean="0"/>
              <a:t>Static pages (no code that needs maintaining)</a:t>
            </a:r>
          </a:p>
          <a:p>
            <a:pPr lvl="1"/>
            <a:r>
              <a:rPr lang="en-US" sz="1600" dirty="0" smtClean="0"/>
              <a:t>Password free sites (after the sunset)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147</a:t>
            </a:fld>
            <a:endParaRPr lang="en-US"/>
          </a:p>
        </p:txBody>
      </p:sp>
      <p:pic>
        <p:nvPicPr>
          <p:cNvPr id="5" name="Picture 4" descr="Picture 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630" y="1273850"/>
            <a:ext cx="3937602" cy="3561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73262"/>
            <a:ext cx="7498080" cy="1143000"/>
          </a:xfrm>
        </p:spPr>
        <p:txBody>
          <a:bodyPr>
            <a:normAutofit/>
          </a:bodyPr>
          <a:lstStyle/>
          <a:p>
            <a:pPr>
              <a:lnSpc>
                <a:spcPts val="4080"/>
              </a:lnSpc>
            </a:pPr>
            <a:r>
              <a:rPr lang="en-US" sz="4000" dirty="0" smtClean="0"/>
              <a:t>Generate better results, faster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648" y="1047715"/>
            <a:ext cx="4305215" cy="4800600"/>
          </a:xfrm>
        </p:spPr>
        <p:txBody>
          <a:bodyPr>
            <a:noAutofit/>
          </a:bodyPr>
          <a:lstStyle/>
          <a:p>
            <a:r>
              <a:rPr lang="en-US" sz="1800" dirty="0" smtClean="0"/>
              <a:t>Empirical SE results greatly lag the pace of innovation in the field.</a:t>
            </a:r>
          </a:p>
          <a:p>
            <a:r>
              <a:rPr lang="en-US" sz="1800" dirty="0" smtClean="0"/>
              <a:t>In too many cases</a:t>
            </a:r>
          </a:p>
          <a:p>
            <a:pPr lvl="1"/>
            <a:r>
              <a:rPr lang="en-US" sz="1600" dirty="0" smtClean="0"/>
              <a:t>A trusted body of empirical results….</a:t>
            </a:r>
          </a:p>
          <a:p>
            <a:pPr lvl="1"/>
            <a:r>
              <a:rPr lang="en-US" sz="1600" dirty="0" smtClean="0"/>
              <a:t>…Only appears after the innovative is already well on their way to obsolescence or standard practice.</a:t>
            </a:r>
          </a:p>
          <a:p>
            <a:r>
              <a:rPr lang="en-US" sz="1800" dirty="0" smtClean="0"/>
              <a:t>The generality of a result from any one case study is highly questioned.  We urgently need:</a:t>
            </a:r>
          </a:p>
          <a:p>
            <a:pPr lvl="1"/>
            <a:r>
              <a:rPr lang="en-US" sz="1600" dirty="0" smtClean="0"/>
              <a:t>Faster ways to learn local lessons</a:t>
            </a:r>
          </a:p>
          <a:p>
            <a:pPr lvl="1"/>
            <a:r>
              <a:rPr lang="en-US" sz="1600" dirty="0" smtClean="0"/>
              <a:t>Faster ways to study data from multiple sources</a:t>
            </a:r>
          </a:p>
          <a:p>
            <a:r>
              <a:rPr lang="en-US" sz="1800" dirty="0" smtClean="0"/>
              <a:t>Can’t always afford N people* Y years</a:t>
            </a:r>
          </a:p>
          <a:p>
            <a:pPr lvl="1"/>
            <a:r>
              <a:rPr lang="en-US" sz="1600" dirty="0" smtClean="0"/>
              <a:t>Managers need answers yesterday</a:t>
            </a:r>
          </a:p>
          <a:p>
            <a:pPr lvl="1"/>
            <a:r>
              <a:rPr lang="en-US" sz="1600" dirty="0" smtClean="0"/>
              <a:t>Funding bodies want progress</a:t>
            </a:r>
          </a:p>
          <a:p>
            <a:r>
              <a:rPr lang="en-US" sz="1800" dirty="0" smtClean="0"/>
              <a:t>Every time someone says “it depends”…</a:t>
            </a:r>
          </a:p>
          <a:p>
            <a:pPr lvl="1"/>
            <a:r>
              <a:rPr lang="en-US" sz="1600" dirty="0" smtClean="0"/>
              <a:t>A grad student dies.</a:t>
            </a:r>
            <a:endParaRPr lang="en-US" sz="1600" dirty="0"/>
          </a:p>
        </p:txBody>
      </p:sp>
      <p:pic>
        <p:nvPicPr>
          <p:cNvPr id="5" name="Picture 4" descr="Picture 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467" y="1045341"/>
            <a:ext cx="3287304" cy="57923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a tree falls in a forest….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856" y="1447800"/>
            <a:ext cx="4070978" cy="4800600"/>
          </a:xfrm>
        </p:spPr>
        <p:txBody>
          <a:bodyPr>
            <a:noAutofit/>
          </a:bodyPr>
          <a:lstStyle/>
          <a:p>
            <a:r>
              <a:rPr lang="en-US" sz="1800" dirty="0" smtClean="0"/>
              <a:t>Pooh and Piglet were walking together in the Thousand Acre Wood.</a:t>
            </a:r>
          </a:p>
          <a:p>
            <a:r>
              <a:rPr lang="en-US" sz="1800" dirty="0" smtClean="0"/>
              <a:t>The wind was blowing ferociously and the treetops were swaying. </a:t>
            </a:r>
          </a:p>
          <a:p>
            <a:r>
              <a:rPr lang="en-US" sz="1800" dirty="0" smtClean="0"/>
              <a:t>Somewhat disconcerted, Piglet asked Pooh, "What if a tree falls on us?”</a:t>
            </a:r>
          </a:p>
          <a:p>
            <a:r>
              <a:rPr lang="en-US" sz="1800" dirty="0" smtClean="0"/>
              <a:t>Pooh considered for a moment, before replying "What if it doesn’t?”</a:t>
            </a:r>
          </a:p>
          <a:p>
            <a:r>
              <a:rPr lang="en-US" sz="1800" dirty="0" smtClean="0"/>
              <a:t>Barbara </a:t>
            </a:r>
            <a:r>
              <a:rPr lang="en-US" sz="1800" dirty="0" err="1" smtClean="0"/>
              <a:t>Kitchenham</a:t>
            </a:r>
            <a:r>
              <a:rPr lang="en-US" sz="1800" dirty="0" smtClean="0"/>
              <a:t> et al, </a:t>
            </a:r>
            <a:r>
              <a:rPr lang="en-US" sz="1800" dirty="0" err="1" smtClean="0"/>
              <a:t>ESEj</a:t>
            </a:r>
            <a:r>
              <a:rPr lang="en-US" sz="1800" dirty="0" smtClean="0"/>
              <a:t>, 2008</a:t>
            </a:r>
          </a:p>
          <a:p>
            <a:pPr lvl="1"/>
            <a:r>
              <a:rPr lang="en-US" sz="1600" dirty="0" smtClean="0"/>
              <a:t>Replications can replicate stupid errors</a:t>
            </a:r>
          </a:p>
          <a:p>
            <a:pPr lvl="1"/>
            <a:r>
              <a:rPr lang="en-US" sz="1600" dirty="0" smtClean="0"/>
              <a:t>Me: and sometimes, they don’t</a:t>
            </a:r>
          </a:p>
          <a:p>
            <a:r>
              <a:rPr lang="en-US" sz="1800" dirty="0" smtClean="0"/>
              <a:t>Vic </a:t>
            </a:r>
            <a:r>
              <a:rPr lang="en-US" sz="1800" dirty="0" err="1" smtClean="0"/>
              <a:t>Basili</a:t>
            </a:r>
            <a:r>
              <a:rPr lang="en-US" sz="1800" dirty="0" smtClean="0"/>
              <a:t>, LASER, 2010</a:t>
            </a:r>
          </a:p>
          <a:p>
            <a:pPr lvl="1"/>
            <a:r>
              <a:rPr lang="en-US" sz="1600" dirty="0" smtClean="0"/>
              <a:t>If we give people our data, they can make stupid mistakes, cause they don’t understand the context</a:t>
            </a:r>
          </a:p>
          <a:p>
            <a:pPr lvl="1"/>
            <a:r>
              <a:rPr lang="en-US" sz="1600" dirty="0" smtClean="0"/>
              <a:t>Me: and sometimes, they won’t</a:t>
            </a:r>
            <a:endParaRPr lang="en-US" sz="16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7834" y="1447799"/>
            <a:ext cx="3635854" cy="472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Dude! Chill out!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AD3-4576-AD4D-968B-36EF7B0C91B9}" type="slidenum">
              <a:rPr lang="en-US" smtClean="0"/>
              <a:pPr/>
              <a:t>150</a:t>
            </a:fld>
            <a:endParaRPr 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3559" y="1826480"/>
            <a:ext cx="5321629" cy="398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the way….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151</a:t>
            </a:fld>
            <a:endParaRPr kumimoji="0" lang="en-US"/>
          </a:p>
        </p:txBody>
      </p:sp>
      <p:pic>
        <p:nvPicPr>
          <p:cNvPr id="573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000" y="2933700"/>
            <a:ext cx="245110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4176" y="3121026"/>
            <a:ext cx="2244724" cy="2244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7975" y="3111501"/>
            <a:ext cx="1751125" cy="223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682751" y="1698626"/>
            <a:ext cx="6873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am happy to report that there is no book called “data mining for dummies”</a:t>
            </a:r>
            <a:endParaRPr lang="en-US" dirty="0"/>
          </a:p>
        </p:txBody>
      </p:sp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1649" y="3111500"/>
            <a:ext cx="2205529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22408</TotalTime>
  <Words>8788</Words>
  <Application>Microsoft Macintosh PowerPoint</Application>
  <PresentationFormat>On-screen Show (4:3)</PresentationFormat>
  <Paragraphs>1127</Paragraphs>
  <Slides>151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151</vt:i4>
      </vt:variant>
    </vt:vector>
  </HeadingPairs>
  <TitlesOfParts>
    <vt:vector size="154" baseType="lpstr">
      <vt:lpstr>Solstice</vt:lpstr>
      <vt:lpstr>!OLE_LINK1</vt:lpstr>
      <vt:lpstr>!OLE_LINK1</vt:lpstr>
      <vt:lpstr>Empirical Software Engineering (Version 2.0) and Data Mining           Nov 24, 2010           </vt:lpstr>
      <vt:lpstr>Slide 2</vt:lpstr>
      <vt:lpstr>Road map</vt:lpstr>
      <vt:lpstr>Change log</vt:lpstr>
      <vt:lpstr>About the  author</vt:lpstr>
      <vt:lpstr>http://promisedata.org/data</vt:lpstr>
      <vt:lpstr>New trend </vt:lpstr>
      <vt:lpstr>For other view on DM + SE</vt:lpstr>
      <vt:lpstr>Data MINING &amp; SE (overview)</vt:lpstr>
      <vt:lpstr>Road map</vt:lpstr>
      <vt:lpstr>A proposal</vt:lpstr>
      <vt:lpstr>Data Mining: definition</vt:lpstr>
      <vt:lpstr>Exercise #1</vt:lpstr>
      <vt:lpstr>Exercise #2 </vt:lpstr>
      <vt:lpstr>What have we learned?</vt:lpstr>
      <vt:lpstr>Applications</vt:lpstr>
      <vt:lpstr>Applications</vt:lpstr>
      <vt:lpstr>Application: Effort estimation</vt:lpstr>
      <vt:lpstr>Application: Defect Prediction</vt:lpstr>
      <vt:lpstr>Application:  Optimizations of discrete  systems</vt:lpstr>
      <vt:lpstr>Application: Test Case Generation</vt:lpstr>
      <vt:lpstr>Application: Fault Localization </vt:lpstr>
      <vt:lpstr>Application: Text Mining</vt:lpstr>
      <vt:lpstr>Application:  Temporal Sequence Mining</vt:lpstr>
      <vt:lpstr>Application: etc etc etc</vt:lpstr>
      <vt:lpstr>Empirical SE, Version 2.0</vt:lpstr>
      <vt:lpstr>Empirical Science 2.0 adjusts its questions to the available data</vt:lpstr>
      <vt:lpstr>The lamppost objection</vt:lpstr>
      <vt:lpstr>The lamppost objection (more)</vt:lpstr>
      <vt:lpstr>Does it work?  Any general conclusions?</vt:lpstr>
      <vt:lpstr>General conclusions: very rare</vt:lpstr>
      <vt:lpstr>The local lesson hypothesis</vt:lpstr>
      <vt:lpstr>Q: Why Empirical SE 2.0? A:  Case study results may not generalize </vt:lpstr>
      <vt:lpstr>Q: Why Empirical SE 2.0? A: Sharing  is a good thing</vt:lpstr>
      <vt:lpstr>Q: Why Empirical SE 2.0? A: Like it or not, here it comes</vt:lpstr>
      <vt:lpstr>Q: Why Empirical SE 2.0 A: Changing nature of data</vt:lpstr>
      <vt:lpstr>Q: Why Empirical SE 2.0? A: Increasing pace of change</vt:lpstr>
      <vt:lpstr>Q: Why Empirical SE 2.0? A: Changing nature of SE theories</vt:lpstr>
      <vt:lpstr>Q: Why Empirical SE 2.0? A: Changing nature of data analysis </vt:lpstr>
      <vt:lpstr>Why Data Mining for SE?</vt:lpstr>
      <vt:lpstr>Coming next…</vt:lpstr>
      <vt:lpstr>Data mining tools (guided tour of “WEKA”)</vt:lpstr>
      <vt:lpstr>Road map</vt:lpstr>
      <vt:lpstr>WEKA</vt:lpstr>
      <vt:lpstr>Access</vt:lpstr>
      <vt:lpstr>Data Files</vt:lpstr>
      <vt:lpstr>Explorer: pre-processing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Explorer: building “classifiers”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Explorer: clustering data</vt:lpstr>
      <vt:lpstr>Slide 94</vt:lpstr>
      <vt:lpstr>Explorer: finding associations</vt:lpstr>
      <vt:lpstr>Slide 96</vt:lpstr>
      <vt:lpstr>Slide 97</vt:lpstr>
      <vt:lpstr>Explorer: attribute selection</vt:lpstr>
      <vt:lpstr>Slide 99</vt:lpstr>
      <vt:lpstr>Slide 100</vt:lpstr>
      <vt:lpstr>Slide 101</vt:lpstr>
      <vt:lpstr>Slide 102</vt:lpstr>
      <vt:lpstr>Which attribute selector?</vt:lpstr>
      <vt:lpstr>Limitations</vt:lpstr>
      <vt:lpstr>Alternate tools: “R”</vt:lpstr>
      <vt:lpstr>Alternate tools: Matlab</vt:lpstr>
      <vt:lpstr>Alternate tools: Orange</vt:lpstr>
      <vt:lpstr>Alternate tools: RapidMiner</vt:lpstr>
      <vt:lpstr>Alternate tools: OurMine</vt:lpstr>
      <vt:lpstr>Slide 110</vt:lpstr>
      <vt:lpstr>Why go to all that trouble?</vt:lpstr>
      <vt:lpstr>Coming next…</vt:lpstr>
      <vt:lpstr>Data CARVING (The core operators of DM)</vt:lpstr>
      <vt:lpstr>Road map</vt:lpstr>
      <vt:lpstr>“Data Carving”: A geometric view of data mining</vt:lpstr>
      <vt:lpstr>Four operators of data carving</vt:lpstr>
      <vt:lpstr>The field is called “data mining”, not “algorithm mining”</vt:lpstr>
      <vt:lpstr>The rest of this hour</vt:lpstr>
      <vt:lpstr>Carving can be dangerous </vt:lpstr>
      <vt:lpstr>Clumping column data (a.k.a. discretization)</vt:lpstr>
      <vt:lpstr>Supervised  Discretization  </vt:lpstr>
      <vt:lpstr>Unsupervised  Discretization </vt:lpstr>
      <vt:lpstr>Select columns </vt:lpstr>
      <vt:lpstr>Select columns with log(OR) </vt:lpstr>
      <vt:lpstr>Select columns with log(OR) </vt:lpstr>
      <vt:lpstr>Select columns with InfoGain </vt:lpstr>
      <vt:lpstr>Select columns with WRAPPER</vt:lpstr>
      <vt:lpstr>Select rows </vt:lpstr>
      <vt:lpstr>Select rows</vt:lpstr>
      <vt:lpstr>Select rows (with TEAK)</vt:lpstr>
      <vt:lpstr>Select rows (with range pruning)</vt:lpstr>
      <vt:lpstr>Rotate  (add columns)</vt:lpstr>
      <vt:lpstr>Rotate  (add columns)</vt:lpstr>
      <vt:lpstr>Rotate  (add columns)</vt:lpstr>
      <vt:lpstr>Clump rows (a.k.a. generalize)</vt:lpstr>
      <vt:lpstr>Hints and tips (note: only my view)</vt:lpstr>
      <vt:lpstr>What have We Learned?</vt:lpstr>
      <vt:lpstr>Fatal flaws in data mining for SE?</vt:lpstr>
      <vt:lpstr>Data mining =  a diverse  and lucrative career</vt:lpstr>
      <vt:lpstr>We need help</vt:lpstr>
      <vt:lpstr>Data analysis deserves  (much) more than zero pages</vt:lpstr>
      <vt:lpstr>Don’t just do data mining</vt:lpstr>
      <vt:lpstr>Don’t do data mining once</vt:lpstr>
      <vt:lpstr>Other Do-s and Don’ts</vt:lpstr>
      <vt:lpstr>Exploit the crowd source advantage</vt:lpstr>
      <vt:lpstr>Open data initiatives</vt:lpstr>
      <vt:lpstr>Lighten up! </vt:lpstr>
      <vt:lpstr>Generate better results, faster</vt:lpstr>
      <vt:lpstr>If a tree falls in a forest….</vt:lpstr>
      <vt:lpstr>Dude! Chill out!</vt:lpstr>
      <vt:lpstr>By the way….</vt:lpstr>
    </vt:vector>
  </TitlesOfParts>
  <Company>Menzies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Mining: the Missing Link in Empirical Software Engineering</dc:title>
  <dc:creator>Menzies</dc:creator>
  <cp:lastModifiedBy>Tim Menzies</cp:lastModifiedBy>
  <cp:revision>582</cp:revision>
  <cp:lastPrinted>2010-09-03T03:51:20Z</cp:lastPrinted>
  <dcterms:created xsi:type="dcterms:W3CDTF">2010-12-08T06:03:07Z</dcterms:created>
  <dcterms:modified xsi:type="dcterms:W3CDTF">2010-12-08T06:03:39Z</dcterms:modified>
</cp:coreProperties>
</file>