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7" r:id="rId3"/>
    <p:sldId id="278" r:id="rId4"/>
    <p:sldId id="258" r:id="rId5"/>
    <p:sldId id="257" r:id="rId6"/>
    <p:sldId id="259" r:id="rId7"/>
    <p:sldId id="269" r:id="rId8"/>
    <p:sldId id="270" r:id="rId9"/>
    <p:sldId id="263" r:id="rId10"/>
    <p:sldId id="261" r:id="rId11"/>
    <p:sldId id="266" r:id="rId12"/>
    <p:sldId id="262" r:id="rId13"/>
    <p:sldId id="265" r:id="rId14"/>
    <p:sldId id="267" r:id="rId15"/>
    <p:sldId id="264" r:id="rId16"/>
    <p:sldId id="268" r:id="rId17"/>
    <p:sldId id="271" r:id="rId18"/>
    <p:sldId id="272" r:id="rId19"/>
    <p:sldId id="274" r:id="rId20"/>
    <p:sldId id="273" r:id="rId21"/>
    <p:sldId id="275" r:id="rId22"/>
    <p:sldId id="276" r:id="rId23"/>
  </p:sldIdLst>
  <p:sldSz cx="9144000" cy="6858000" type="screen4x3"/>
  <p:notesSz cx="6858000" cy="9144000"/>
  <p:custShowLst>
    <p:custShow name="Custom Show 1" id="0">
      <p:sldLst>
        <p:sld r:id="rId2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338" autoAdjust="0"/>
    <p:restoredTop sz="94691" autoAdjust="0"/>
  </p:normalViewPr>
  <p:slideViewPr>
    <p:cSldViewPr snapToGrid="0" snapToObjects="1">
      <p:cViewPr varScale="1">
        <p:scale>
          <a:sx n="123" d="100"/>
          <a:sy n="123" d="100"/>
        </p:scale>
        <p:origin x="-5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8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view3D>
      <c:perspective val="30"/>
    </c:view3D>
    <c:plotArea>
      <c:layout/>
      <c:area3D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2005 dollars</c:v>
                </c:pt>
              </c:strCache>
            </c:strRef>
          </c:tx>
          <c:cat>
            <c:numRef>
              <c:f>Sheet1!$A$2:$A$5</c:f>
              <c:numCache>
                <c:formatCode>0</c:formatCode>
                <c:ptCount val="4"/>
                <c:pt idx="0">
                  <c:v>2005.0</c:v>
                </c:pt>
                <c:pt idx="1">
                  <c:v>2006.0</c:v>
                </c:pt>
                <c:pt idx="2">
                  <c:v>2008.0</c:v>
                </c:pt>
                <c:pt idx="3">
                  <c:v>2009.0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3395.0</c:v>
                </c:pt>
                <c:pt idx="1">
                  <c:v>3842.0</c:v>
                </c:pt>
                <c:pt idx="2">
                  <c:v>5932.0</c:v>
                </c:pt>
                <c:pt idx="3">
                  <c:v>5096.0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dollars</c:v>
                </c:pt>
              </c:strCache>
            </c:strRef>
          </c:tx>
          <c:cat>
            <c:numRef>
              <c:f>Sheet1!$A$2:$A$5</c:f>
              <c:numCache>
                <c:formatCode>0</c:formatCode>
                <c:ptCount val="4"/>
                <c:pt idx="0">
                  <c:v>2005.0</c:v>
                </c:pt>
                <c:pt idx="1">
                  <c:v>2006.0</c:v>
                </c:pt>
                <c:pt idx="2">
                  <c:v>2008.0</c:v>
                </c:pt>
                <c:pt idx="3">
                  <c:v>2009.0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3395.0</c:v>
                </c:pt>
                <c:pt idx="1">
                  <c:v>3810.0</c:v>
                </c:pt>
                <c:pt idx="2">
                  <c:v>5224.0</c:v>
                </c:pt>
                <c:pt idx="3">
                  <c:v>4949.0</c:v>
                </c:pt>
              </c:numCache>
            </c:numRef>
          </c:val>
        </c:ser>
        <c:axId val="665038280"/>
        <c:axId val="665041480"/>
        <c:axId val="665127864"/>
      </c:area3DChart>
      <c:catAx>
        <c:axId val="665038280"/>
        <c:scaling>
          <c:orientation val="minMax"/>
        </c:scaling>
        <c:axPos val="b"/>
        <c:numFmt formatCode="0" sourceLinked="1"/>
        <c:tickLblPos val="nextTo"/>
        <c:crossAx val="665041480"/>
        <c:crosses val="autoZero"/>
        <c:auto val="1"/>
        <c:lblAlgn val="ctr"/>
        <c:lblOffset val="100"/>
      </c:catAx>
      <c:valAx>
        <c:axId val="665041480"/>
        <c:scaling>
          <c:orientation val="minMax"/>
        </c:scaling>
        <c:axPos val="l"/>
        <c:majorGridlines/>
        <c:numFmt formatCode="General" sourceLinked="1"/>
        <c:tickLblPos val="nextTo"/>
        <c:crossAx val="665038280"/>
        <c:crosses val="autoZero"/>
        <c:crossBetween val="midCat"/>
      </c:valAx>
      <c:serAx>
        <c:axId val="665127864"/>
        <c:scaling>
          <c:orientation val="minMax"/>
        </c:scaling>
        <c:delete val="1"/>
        <c:axPos val="b"/>
        <c:tickLblPos val="nextTo"/>
        <c:crossAx val="665041480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layout>
        <c:manualLayout>
          <c:xMode val="edge"/>
          <c:yMode val="edge"/>
          <c:x val="0.0414614087423401"/>
          <c:y val="0.850043565927978"/>
        </c:manualLayout>
      </c:layout>
    </c:title>
    <c:view3D>
      <c:perspective val="30"/>
    </c:view3D>
    <c:plotArea>
      <c:layout/>
      <c:bar3D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 growth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USA economy</c:v>
                </c:pt>
                <c:pt idx="1">
                  <c:v>Gaming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2.8</c:v>
                </c:pt>
                <c:pt idx="1">
                  <c:v>16.7</c:v>
                </c:pt>
              </c:numCache>
            </c:numRef>
          </c:val>
        </c:ser>
        <c:shape val="box"/>
        <c:axId val="626242120"/>
        <c:axId val="665573400"/>
        <c:axId val="0"/>
      </c:bar3DChart>
      <c:catAx>
        <c:axId val="626242120"/>
        <c:scaling>
          <c:orientation val="minMax"/>
        </c:scaling>
        <c:axPos val="l"/>
        <c:tickLblPos val="nextTo"/>
        <c:crossAx val="665573400"/>
        <c:crosses val="autoZero"/>
        <c:auto val="1"/>
        <c:lblAlgn val="ctr"/>
        <c:lblOffset val="100"/>
      </c:catAx>
      <c:valAx>
        <c:axId val="665573400"/>
        <c:scaling>
          <c:orientation val="minMax"/>
        </c:scaling>
        <c:axPos val="b"/>
        <c:majorGridlines/>
        <c:numFmt formatCode="General" sourceLinked="1"/>
        <c:tickLblPos val="nextTo"/>
        <c:crossAx val="6262421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FA227-A92B-D846-9DC7-4D4E00FE0A02}" type="datetimeFigureOut">
              <a:rPr lang="en-US" smtClean="0"/>
              <a:t>3/10/11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07906-8B3B-FF47-AA3D-D390FBF4FB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0800D-00E7-CB44-9F58-90889E4A749B}" type="datetimeFigureOut">
              <a:rPr lang="en-US" smtClean="0"/>
              <a:t>3/10/11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543C0-B974-954D-B5C1-A61ECDBFB7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8E84-7ED9-024F-95FE-41164BAF873D}" type="datetime1">
              <a:rPr lang="en-US" smtClean="0"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6D5AA-8A92-6240-A886-BE066DAA3F94}" type="datetime1">
              <a:rPr lang="en-US" smtClean="0"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2E447-707F-284E-8C31-E8B253D85054}" type="datetime1">
              <a:rPr lang="en-US" smtClean="0"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016B-5678-664E-A215-7846E7CF8ADA}" type="datetime1">
              <a:rPr lang="en-US" smtClean="0"/>
              <a:t>3/10/11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7888-AA84-0248-A060-108B636A39A6}" type="datetime1">
              <a:rPr lang="en-US" smtClean="0"/>
              <a:t>3/10/11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169F2-6303-3441-9149-020257D22101}" type="datetime1">
              <a:rPr lang="en-US" smtClean="0"/>
              <a:t>3/10/11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449-A8C8-154D-B073-E0B77F51D402}" type="datetime1">
              <a:rPr lang="en-US" smtClean="0"/>
              <a:t>3/10/11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A588-22A4-E342-B0D5-177FC5456442}" type="datetime1">
              <a:rPr lang="en-US" smtClean="0"/>
              <a:t>3/10/11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FC45-4A95-684E-A077-D304B636CF98}" type="datetime1">
              <a:rPr lang="en-US" smtClean="0"/>
              <a:t>3/10/11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6226-7306-D544-BCF2-21253E64B282}" type="datetime1">
              <a:rPr lang="en-US" smtClean="0"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85606-56AD-E340-B454-22FF38BEA414}" type="datetime1">
              <a:rPr lang="en-US" smtClean="0"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advClick="0" advTm="20000"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F407A-37AC-394D-ABAD-24E2EAC715FF}" type="datetime1">
              <a:rPr lang="en-US" smtClean="0"/>
              <a:t>3/10/11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DDC5-605A-3141-AB31-1337E9AE8F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0">
    <p:cut thruBlk="1"/>
  </p:transition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1" TargetMode="Externa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.gl/dmzv" TargetMode="External"/><Relationship Id="rId3" Type="http://schemas.openxmlformats.org/officeDocument/2006/relationships/hyperlink" Target="http://goo.gl/nKg5m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AI &amp; Gaming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Letters from the Land of Lisp</a:t>
            </a:r>
          </a:p>
          <a:p>
            <a:r>
              <a:rPr lang="en-US" dirty="0" err="1" smtClean="0"/>
              <a:t>tim@menzies.us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Exciting times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Masters-level gaming certificate approved (finally)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840230" y="2854960"/>
          <a:ext cx="5626100" cy="2743200"/>
        </p:xfrm>
        <a:graphic>
          <a:graphicData uri="http://schemas.openxmlformats.org/presentationml/2006/ole">
            <p:oleObj spid="_x0000_s37890" name="Document" r:id="rId3" imgW="5626100" imgH="2743200" progId="Word.Document.12">
              <p:link updateAutomatic="1"/>
            </p:oleObj>
          </a:graphicData>
        </a:graphic>
      </p:graphicFrame>
    </p:spTree>
  </p:cSld>
  <p:clrMapOvr>
    <a:masterClrMapping/>
  </p:clrMapOvr>
  <p:transition advClick="0" advTm="20000">
    <p:cut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Exciting times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advances in complex visualizations</a:t>
            </a:r>
          </a:p>
          <a:p>
            <a:r>
              <a:rPr lang="en-US" dirty="0" smtClean="0"/>
              <a:t>The manager game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andrew_examp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415082"/>
            <a:ext cx="8467420" cy="2257979"/>
          </a:xfrm>
          <a:prstGeom prst="rect">
            <a:avLst/>
          </a:prstGeom>
        </p:spPr>
      </p:pic>
    </p:spTree>
  </p:cSld>
  <p:clrMapOvr>
    <a:masterClrMapping/>
  </p:clrMapOvr>
  <p:transition advClick="0" advTm="20000">
    <p:cut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9102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Teaching Dora</a:t>
            </a:r>
          </a:p>
          <a:p>
            <a:pPr lvl="1"/>
            <a:r>
              <a:rPr lang="en-US" dirty="0" smtClean="0"/>
              <a:t>20 second attention span</a:t>
            </a:r>
          </a:p>
          <a:p>
            <a:pPr lvl="1"/>
            <a:r>
              <a:rPr lang="en-US" dirty="0" smtClean="0"/>
              <a:t>These are my students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Teaching hard (AI) stuff</a:t>
            </a:r>
          </a:p>
          <a:p>
            <a:pPr lvl="1"/>
            <a:r>
              <a:rPr lang="en-US" dirty="0" smtClean="0"/>
              <a:t>Lazy evaluation of </a:t>
            </a:r>
            <a:br>
              <a:rPr lang="en-US" dirty="0" smtClean="0"/>
            </a:br>
            <a:r>
              <a:rPr lang="en-US" dirty="0" smtClean="0"/>
              <a:t>infinite trees</a:t>
            </a:r>
          </a:p>
          <a:p>
            <a:pPr lvl="1"/>
            <a:r>
              <a:rPr lang="en-US" dirty="0" smtClean="0"/>
              <a:t>Higher-order functional programming</a:t>
            </a:r>
          </a:p>
          <a:p>
            <a:pPr lvl="1"/>
            <a:r>
              <a:rPr lang="en-US" dirty="0" smtClean="0"/>
              <a:t>Genetic algorithms</a:t>
            </a:r>
          </a:p>
          <a:p>
            <a:pPr lvl="1"/>
            <a:r>
              <a:rPr lang="en-US" dirty="0" smtClean="0"/>
              <a:t>Graph theory</a:t>
            </a:r>
          </a:p>
          <a:p>
            <a:pPr lvl="1"/>
            <a:r>
              <a:rPr lang="en-US" dirty="0" smtClean="0"/>
              <a:t>Etc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7015" y="1580510"/>
            <a:ext cx="3436076" cy="4919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Teach via Gaming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28680" cy="4525963"/>
          </a:xfrm>
        </p:spPr>
        <p:txBody>
          <a:bodyPr/>
          <a:lstStyle/>
          <a:p>
            <a:r>
              <a:rPr lang="en-US" dirty="0" smtClean="0"/>
              <a:t>Keeps Dora’s attention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Responsible</a:t>
            </a:r>
          </a:p>
          <a:p>
            <a:pPr lvl="1"/>
            <a:r>
              <a:rPr lang="en-US" dirty="0" smtClean="0"/>
              <a:t>Gaming is a massive  growth industry</a:t>
            </a:r>
          </a:p>
          <a:p>
            <a:pPr lvl="1"/>
            <a:r>
              <a:rPr lang="en-US" dirty="0" smtClean="0"/>
              <a:t>Gaming = jobs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3760979" y="1417638"/>
          <a:ext cx="4925822" cy="3330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258365" y="3996911"/>
          <a:ext cx="4589669" cy="2576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5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1404392" y="4217218"/>
            <a:ext cx="4713174" cy="1588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04739" y="4243028"/>
            <a:ext cx="4925821" cy="19689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 games, in LISP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6275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Land of LISP</a:t>
            </a:r>
          </a:p>
          <a:p>
            <a:pPr lvl="1"/>
            <a:r>
              <a:rPr lang="en-US" dirty="0" err="1" smtClean="0"/>
              <a:t>Conard</a:t>
            </a:r>
            <a:r>
              <a:rPr lang="en-US" dirty="0" smtClean="0"/>
              <a:t> </a:t>
            </a:r>
            <a:r>
              <a:rPr lang="en-US" dirty="0" err="1" smtClean="0"/>
              <a:t>Baraksi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“Turns out the border between genius and insanity is a pretty cheery place” </a:t>
            </a:r>
          </a:p>
          <a:p>
            <a:pPr lvl="1"/>
            <a:r>
              <a:rPr lang="en-US" dirty="0" smtClean="0"/>
              <a:t>Paul Graham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489" y="1526570"/>
            <a:ext cx="3495691" cy="4599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LISP?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My predictor for success at graduate studies</a:t>
            </a:r>
          </a:p>
          <a:p>
            <a:pPr lvl="1"/>
            <a:r>
              <a:rPr lang="en-US" dirty="0" smtClean="0"/>
              <a:t>If you can handle LISP…</a:t>
            </a:r>
          </a:p>
          <a:p>
            <a:endParaRPr lang="en-US" dirty="0" smtClean="0"/>
          </a:p>
          <a:p>
            <a:r>
              <a:rPr lang="en-US" dirty="0" smtClean="0"/>
              <a:t>Core view of computation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It’s the source</a:t>
            </a:r>
          </a:p>
          <a:p>
            <a:pPr lvl="1"/>
            <a:r>
              <a:rPr lang="en-US" dirty="0" smtClean="0"/>
              <a:t>LISP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Scheme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functional languages</a:t>
            </a:r>
          </a:p>
          <a:p>
            <a:pPr lvl="1"/>
            <a:r>
              <a:rPr lang="en-US" dirty="0" smtClean="0">
                <a:sym typeface="Wingdings"/>
              </a:rPr>
              <a:t>Scheme </a:t>
            </a:r>
            <a:r>
              <a:rPr lang="en-US" dirty="0" err="1" smtClean="0"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Io, </a:t>
            </a:r>
            <a:r>
              <a:rPr lang="en-US" dirty="0" err="1" smtClean="0">
                <a:sym typeface="Wingdings"/>
              </a:rPr>
              <a:t>Lua</a:t>
            </a:r>
            <a:r>
              <a:rPr lang="en-US" dirty="0" smtClean="0">
                <a:sym typeface="Wingdings"/>
              </a:rPr>
              <a:t>, etc, etc</a:t>
            </a:r>
            <a:br>
              <a:rPr lang="en-US" dirty="0" smtClean="0">
                <a:sym typeface="Wingdings"/>
              </a:rPr>
            </a:b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Innovations first prototypes in LISP</a:t>
            </a:r>
          </a:p>
          <a:p>
            <a:pPr lvl="1"/>
            <a:r>
              <a:rPr lang="en-US" dirty="0" smtClean="0"/>
              <a:t>AI algorithms</a:t>
            </a:r>
          </a:p>
          <a:p>
            <a:pPr lvl="1"/>
            <a:r>
              <a:rPr lang="en-US" dirty="0" smtClean="0"/>
              <a:t>Real-time operating systems</a:t>
            </a:r>
          </a:p>
          <a:p>
            <a:pPr lvl="1"/>
            <a:r>
              <a:rPr lang="en-US" dirty="0" smtClean="0"/>
              <a:t>Garbage collection</a:t>
            </a:r>
          </a:p>
          <a:p>
            <a:pPr lvl="1"/>
            <a:r>
              <a:rPr lang="en-US" dirty="0" smtClean="0"/>
              <a:t>Object-oriented programming</a:t>
            </a:r>
          </a:p>
          <a:p>
            <a:pPr lvl="1"/>
            <a:r>
              <a:rPr lang="en-US" dirty="0" smtClean="0"/>
              <a:t>Logic programming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254879" y="4121361"/>
            <a:ext cx="4713174" cy="1588"/>
          </a:xfrm>
          <a:prstGeom prst="line">
            <a:avLst/>
          </a:prstGeom>
          <a:ln w="3175" cmpd="sng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cares? </a:t>
            </a:r>
            <a:br>
              <a:rPr lang="en-US" dirty="0" smtClean="0"/>
            </a:br>
            <a:r>
              <a:rPr lang="en-US" dirty="0" smtClean="0"/>
              <a:t>Old Man’s language!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8</a:t>
            </a:fld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1739" y="1762890"/>
            <a:ext cx="508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5392"/>
            <a:ext cx="8229600" cy="1143000"/>
          </a:xfrm>
        </p:spPr>
        <p:txBody>
          <a:bodyPr/>
          <a:lstStyle/>
          <a:p>
            <a:r>
              <a:rPr lang="en-US" dirty="0" smtClean="0"/>
              <a:t>LOL: LISP is cool, again</a:t>
            </a:r>
            <a:endParaRPr lang="en-US" dirty="0"/>
          </a:p>
        </p:txBody>
      </p:sp>
      <p:pic>
        <p:nvPicPr>
          <p:cNvPr id="5" name="Content Placeholder 4" descr="comic_11_5.png"/>
          <p:cNvPicPr>
            <a:picLocks noGrp="1" noChangeAspect="1"/>
          </p:cNvPicPr>
          <p:nvPr>
            <p:ph idx="1"/>
          </p:nvPr>
        </p:nvPicPr>
        <p:blipFill>
          <a:blip r:embed="rId2"/>
          <a:srcRect l="-69782" r="-69782"/>
          <a:stretch>
            <a:fillRect/>
          </a:stretch>
        </p:blipFill>
        <p:spPr>
          <a:xfrm>
            <a:off x="2482231" y="1117608"/>
            <a:ext cx="8966599" cy="493128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551" y="3745003"/>
            <a:ext cx="4620729" cy="284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7652" y="996799"/>
            <a:ext cx="1949158" cy="256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Smiles for all the girls and boys</a:t>
            </a:r>
            <a:endParaRPr lang="en-US" dirty="0"/>
          </a:p>
        </p:txBody>
      </p:sp>
      <p:pic>
        <p:nvPicPr>
          <p:cNvPr id="4" name="Content Placeholder 3" descr="comic_8_2.png"/>
          <p:cNvPicPr>
            <a:picLocks noGrp="1" noChangeAspect="1"/>
          </p:cNvPicPr>
          <p:nvPr>
            <p:ph idx="1"/>
          </p:nvPr>
        </p:nvPicPr>
        <p:blipFill>
          <a:blip r:embed="rId2"/>
          <a:srcRect l="-50463" r="-50463"/>
          <a:stretch>
            <a:fillRect/>
          </a:stretch>
        </p:blipFill>
        <p:spPr>
          <a:xfrm>
            <a:off x="166822" y="1614538"/>
            <a:ext cx="8707033" cy="478853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Gore! </a:t>
            </a:r>
            <a:br>
              <a:rPr lang="en-US" dirty="0" smtClean="0"/>
            </a:br>
            <a:r>
              <a:rPr lang="en-US" dirty="0" smtClean="0"/>
              <a:t>Not bore!</a:t>
            </a:r>
            <a:endParaRPr lang="en-US" dirty="0"/>
          </a:p>
        </p:txBody>
      </p:sp>
      <p:pic>
        <p:nvPicPr>
          <p:cNvPr id="5" name="Content Placeholder 4" descr="comic_9_6.png"/>
          <p:cNvPicPr>
            <a:picLocks noGrp="1" noChangeAspect="1"/>
          </p:cNvPicPr>
          <p:nvPr>
            <p:ph idx="1"/>
          </p:nvPr>
        </p:nvPicPr>
        <p:blipFill>
          <a:blip r:embed="rId2"/>
          <a:srcRect l="-53568" r="-53568"/>
          <a:stretch>
            <a:fillRect/>
          </a:stretch>
        </p:blipFill>
        <p:spPr>
          <a:xfrm>
            <a:off x="3096630" y="1973684"/>
            <a:ext cx="6913140" cy="380196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comic_9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98" y="2288888"/>
            <a:ext cx="3424707" cy="33679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Sneaks in Graph Theory</a:t>
            </a:r>
            <a:endParaRPr lang="en-US" dirty="0"/>
          </a:p>
        </p:txBody>
      </p:sp>
      <p:pic>
        <p:nvPicPr>
          <p:cNvPr id="4" name="Content Placeholder 3" descr="comic_8_4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8148" r="-28148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Genetic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Tiny desert world: one oasis</a:t>
            </a:r>
          </a:p>
          <a:p>
            <a:r>
              <a:rPr lang="en-US" dirty="0" smtClean="0"/>
              <a:t>Populated by rats, learning	</a:t>
            </a:r>
            <a:br>
              <a:rPr lang="en-US" dirty="0" smtClean="0"/>
            </a:br>
            <a:r>
              <a:rPr lang="en-US" dirty="0" smtClean="0"/>
              <a:t>which way to run</a:t>
            </a:r>
          </a:p>
          <a:p>
            <a:r>
              <a:rPr lang="en-US" dirty="0" smtClean="0"/>
              <a:t>5,000,000 years later, two species</a:t>
            </a:r>
          </a:p>
          <a:p>
            <a:pPr lvl="1"/>
            <a:r>
              <a:rPr lang="en-US" dirty="0" smtClean="0"/>
              <a:t>Both get enough to eat</a:t>
            </a:r>
          </a:p>
          <a:p>
            <a:pPr lvl="1"/>
            <a:r>
              <a:rPr lang="en-US" dirty="0" smtClean="0"/>
              <a:t>One runs very fast, </a:t>
            </a:r>
          </a:p>
          <a:p>
            <a:pPr lvl="2"/>
            <a:r>
              <a:rPr lang="en-US" dirty="0" smtClean="0"/>
              <a:t>stumbling back to the oasis</a:t>
            </a:r>
          </a:p>
          <a:p>
            <a:pPr lvl="1"/>
            <a:r>
              <a:rPr lang="en-US" dirty="0" smtClean="0"/>
              <a:t>One sits still in the oasis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 descr="comic_10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175" y="727174"/>
            <a:ext cx="3028950" cy="1965325"/>
          </a:xfrm>
          <a:prstGeom prst="rect">
            <a:avLst/>
          </a:prstGeom>
        </p:spPr>
      </p:pic>
      <p:pic>
        <p:nvPicPr>
          <p:cNvPr id="8" name="Picture 7" descr="comic_10_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0" y="4141788"/>
            <a:ext cx="2571750" cy="198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4863" y="1416624"/>
            <a:ext cx="4772669" cy="357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172" y="2313397"/>
            <a:ext cx="8229600" cy="4525963"/>
          </a:xfrm>
        </p:spPr>
        <p:txBody>
          <a:bodyPr/>
          <a:lstStyle/>
          <a:p>
            <a:r>
              <a:rPr lang="en-US" dirty="0" smtClean="0"/>
              <a:t>Statistics</a:t>
            </a:r>
          </a:p>
          <a:p>
            <a:r>
              <a:rPr lang="en-US" dirty="0" smtClean="0"/>
              <a:t>Graph theory</a:t>
            </a:r>
          </a:p>
          <a:p>
            <a:r>
              <a:rPr lang="en-US" dirty="0" smtClean="0"/>
              <a:t>Emergent behaviors</a:t>
            </a:r>
          </a:p>
          <a:p>
            <a:r>
              <a:rPr lang="en-US" dirty="0" smtClean="0"/>
              <a:t>Genetic programming</a:t>
            </a:r>
          </a:p>
          <a:p>
            <a:r>
              <a:rPr lang="en-US" dirty="0" smtClean="0"/>
              <a:t>Functional programming</a:t>
            </a:r>
          </a:p>
          <a:p>
            <a:r>
              <a:rPr lang="en-US" dirty="0" smtClean="0"/>
              <a:t>Running large experiments</a:t>
            </a:r>
          </a:p>
          <a:p>
            <a:r>
              <a:rPr lang="en-US" dirty="0" smtClean="0"/>
              <a:t>Evolutionary algorithms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Careful, we might learn something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Boiling frogs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17819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LOL: pace so gentle, tasks so fun</a:t>
            </a:r>
          </a:p>
          <a:p>
            <a:pPr lvl="1"/>
            <a:r>
              <a:rPr lang="en-US" sz="1800" dirty="0" smtClean="0"/>
              <a:t>Students don’t realize how deep they are going</a:t>
            </a:r>
          </a:p>
          <a:p>
            <a:pPr lvl="1">
              <a:buNone/>
            </a:pPr>
            <a:endParaRPr lang="en-US" sz="1800" dirty="0" smtClean="0"/>
          </a:p>
          <a:p>
            <a:pPr>
              <a:buNone/>
            </a:pPr>
            <a:r>
              <a:rPr lang="en-US" sz="2400" dirty="0" smtClean="0"/>
              <a:t>By the end of the book</a:t>
            </a:r>
          </a:p>
          <a:p>
            <a:pPr lvl="1"/>
            <a:r>
              <a:rPr lang="en-US" sz="1800" dirty="0" smtClean="0"/>
              <a:t>Web-server,</a:t>
            </a:r>
          </a:p>
          <a:p>
            <a:pPr lvl="1"/>
            <a:r>
              <a:rPr lang="en-US" sz="1800" dirty="0" smtClean="0"/>
              <a:t> </a:t>
            </a:r>
            <a:r>
              <a:rPr lang="en-US" sz="1800" dirty="0" smtClean="0"/>
              <a:t>Alpha-beta prune</a:t>
            </a:r>
          </a:p>
          <a:p>
            <a:pPr lvl="1"/>
            <a:r>
              <a:rPr lang="en-US" sz="1800" dirty="0" smtClean="0"/>
              <a:t>Interactive graphics</a:t>
            </a:r>
          </a:p>
          <a:p>
            <a:pPr lvl="1"/>
            <a:r>
              <a:rPr lang="en-US" sz="1800" dirty="0" smtClean="0"/>
              <a:t>Web server</a:t>
            </a:r>
          </a:p>
          <a:p>
            <a:pPr lvl="1"/>
            <a:r>
              <a:rPr lang="en-US" sz="1800" dirty="0" smtClean="0"/>
              <a:t>Higher-order functions</a:t>
            </a:r>
          </a:p>
          <a:p>
            <a:pPr lvl="1"/>
            <a:r>
              <a:rPr lang="en-US" sz="1800" dirty="0" smtClean="0"/>
              <a:t>Computation over</a:t>
            </a:r>
            <a:br>
              <a:rPr lang="en-US" sz="1800" dirty="0" smtClean="0"/>
            </a:br>
            <a:r>
              <a:rPr lang="en-US" sz="1800" dirty="0" smtClean="0"/>
              <a:t>infinite structures</a:t>
            </a:r>
          </a:p>
          <a:p>
            <a:pPr lvl="2"/>
            <a:r>
              <a:rPr lang="en-US" sz="1600" dirty="0" smtClean="0"/>
              <a:t>Using continuations</a:t>
            </a:r>
          </a:p>
          <a:p>
            <a:pPr lvl="1"/>
            <a:r>
              <a:rPr lang="en-US" sz="1800" dirty="0" smtClean="0"/>
              <a:t>Etc</a:t>
            </a:r>
          </a:p>
          <a:p>
            <a:pPr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2631" y="2470179"/>
            <a:ext cx="4194170" cy="3690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177" y="3084629"/>
            <a:ext cx="3606800" cy="3086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students </a:t>
            </a:r>
            <a:r>
              <a:rPr lang="en-US" dirty="0" err="1" smtClean="0"/>
              <a:t>wanna</a:t>
            </a:r>
            <a:r>
              <a:rPr lang="en-US" dirty="0" smtClean="0"/>
              <a:t> use LISP?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16</a:t>
            </a:fld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1" y="1512558"/>
            <a:ext cx="2952262" cy="40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7423" y="1512558"/>
            <a:ext cx="3249246" cy="243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Donut 10"/>
          <p:cNvSpPr/>
          <p:nvPr/>
        </p:nvSpPr>
        <p:spPr>
          <a:xfrm>
            <a:off x="5529384" y="4532923"/>
            <a:ext cx="1456592" cy="1593240"/>
          </a:xfrm>
          <a:prstGeom prst="donu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03261" y="6155254"/>
            <a:ext cx="3143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Trace elements </a:t>
            </a:r>
          </a:p>
          <a:p>
            <a:r>
              <a:rPr lang="en-US" dirty="0" smtClean="0"/>
              <a:t>of LISP detected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35769" y="6126163"/>
            <a:ext cx="14556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5988539" y="5812692"/>
            <a:ext cx="814723" cy="543660"/>
          </a:xfrm>
          <a:prstGeom prst="straightConnector1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Book1:</a:t>
            </a:r>
          </a:p>
          <a:p>
            <a:pPr lvl="1"/>
            <a:r>
              <a:rPr lang="en-US" dirty="0" smtClean="0"/>
              <a:t>Comprehensive </a:t>
            </a:r>
            <a:br>
              <a:rPr lang="en-US" dirty="0" smtClean="0"/>
            </a:br>
            <a:r>
              <a:rPr lang="en-US" dirty="0" smtClean="0"/>
              <a:t>coverage  of a field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Cormen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Book2</a:t>
            </a:r>
          </a:p>
          <a:p>
            <a:pPr lvl="1"/>
            <a:r>
              <a:rPr lang="en-US" dirty="0" smtClean="0"/>
              <a:t>Motivator</a:t>
            </a:r>
          </a:p>
          <a:p>
            <a:pPr lvl="1"/>
            <a:r>
              <a:rPr lang="en-US" dirty="0" smtClean="0"/>
              <a:t>Come on in, the water’s fine</a:t>
            </a:r>
          </a:p>
          <a:p>
            <a:pPr lvl="1"/>
            <a:r>
              <a:rPr lang="en-US" dirty="0" smtClean="0"/>
              <a:t>Samples the ocean, one toe at a time</a:t>
            </a:r>
          </a:p>
          <a:p>
            <a:pPr lvl="1"/>
            <a:r>
              <a:rPr lang="en-US" dirty="0" smtClean="0"/>
              <a:t>Leaves you thirsty for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17</a:t>
            </a:fld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7354" y="1600200"/>
            <a:ext cx="2942508" cy="343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Pretty soon, they are ready </a:t>
            </a:r>
            <a:br>
              <a:rPr lang="en-US" dirty="0" smtClean="0"/>
            </a:br>
            <a:r>
              <a:rPr lang="en-US" dirty="0" smtClean="0"/>
              <a:t>for  deep water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18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0880" y="1663739"/>
            <a:ext cx="4692611" cy="469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3141227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Its amazing what people can learn </a:t>
            </a:r>
          </a:p>
          <a:p>
            <a:pPr lvl="1"/>
            <a:r>
              <a:rPr lang="en-US" dirty="0" smtClean="0"/>
              <a:t>When its fun.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When they don’t realize they are “learning”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projects, 3 weeks each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LISP intro (chapters 1,2,3,4,5)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Graph search (chapters 6,7,8 )</a:t>
            </a:r>
          </a:p>
          <a:p>
            <a:pPr marL="914400" lvl="1" indent="-514350"/>
            <a:r>
              <a:rPr lang="en-US" dirty="0" smtClean="0"/>
              <a:t>extending grand theft </a:t>
            </a:r>
            <a:r>
              <a:rPr lang="en-US" dirty="0" err="1" smtClean="0"/>
              <a:t>wumpus</a:t>
            </a:r>
            <a:endParaRPr lang="en-US" dirty="0" smtClean="0"/>
          </a:p>
          <a:p>
            <a:pPr marL="1314450" lvl="2" indent="-514350"/>
            <a:r>
              <a:rPr lang="en-US" dirty="0" smtClean="0"/>
              <a:t>If you die, your body explodes and stinks up the neighborhood</a:t>
            </a:r>
          </a:p>
          <a:p>
            <a:pPr marL="1314450" lvl="2" indent="-514350"/>
            <a:r>
              <a:rPr lang="en-US" dirty="0" smtClean="0"/>
              <a:t>Modify search so that next searcher surfs away from stink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3. Genetic algorithms (chapters 9,10)	</a:t>
            </a:r>
          </a:p>
          <a:p>
            <a:pPr marL="914400" lvl="1" indent="-514350"/>
            <a:r>
              <a:rPr lang="en-US" dirty="0" smtClean="0"/>
              <a:t>Add a second sex to the evolution game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rest (10+)</a:t>
            </a:r>
          </a:p>
          <a:p>
            <a:pPr marL="914400" lvl="1" indent="-514350"/>
            <a:r>
              <a:rPr lang="en-US" dirty="0" smtClean="0"/>
              <a:t>Students choose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11961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smtClean="0"/>
              <a:t>On-line at WVU Safari on-line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>The rock video (3 </a:t>
            </a:r>
            <a:r>
              <a:rPr lang="en-US" sz="2000" dirty="0" err="1" smtClean="0"/>
              <a:t>mins</a:t>
            </a:r>
            <a:r>
              <a:rPr lang="en-US" sz="2000" dirty="0" smtClean="0"/>
              <a:t> long): </a:t>
            </a:r>
          </a:p>
          <a:p>
            <a:pPr lvl="1"/>
            <a:r>
              <a:rPr lang="en-US" sz="1800" dirty="0" smtClean="0">
                <a:hlinkClick r:id="rId2"/>
              </a:rPr>
              <a:t>http://goo.gl/dmzv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The author’s overview of the book (80 </a:t>
            </a:r>
            <a:r>
              <a:rPr lang="en-US" sz="2000" dirty="0" err="1" smtClean="0"/>
              <a:t>mins</a:t>
            </a:r>
            <a:r>
              <a:rPr lang="en-US" sz="2000" dirty="0" smtClean="0"/>
              <a:t>)</a:t>
            </a:r>
          </a:p>
          <a:p>
            <a:pPr lvl="1"/>
            <a:r>
              <a:rPr lang="en-US" sz="1800" dirty="0" smtClean="0">
                <a:hlinkClick r:id="rId3"/>
              </a:rPr>
              <a:t>http://goo.gl/nKg5m</a:t>
            </a:r>
            <a:endParaRPr lang="en-US" sz="1800" dirty="0" smtClean="0"/>
          </a:p>
          <a:p>
            <a:pPr lvl="1"/>
            <a:r>
              <a:rPr lang="en-US" sz="1800" dirty="0" smtClean="0"/>
              <a:t>Set in week 1 as a homework assignment</a:t>
            </a:r>
          </a:p>
          <a:p>
            <a:pPr lvl="1"/>
            <a:r>
              <a:rPr lang="en-US" sz="1800" dirty="0" smtClean="0"/>
              <a:t>Tested in a spot quiz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Paul Graham: </a:t>
            </a:r>
          </a:p>
          <a:p>
            <a:pPr lvl="1"/>
            <a:r>
              <a:rPr lang="en-US" sz="1800" dirty="0" err="1" smtClean="0"/>
              <a:t>Ansi</a:t>
            </a:r>
            <a:r>
              <a:rPr lang="en-US" sz="1800" dirty="0" smtClean="0"/>
              <a:t> common LISP </a:t>
            </a:r>
          </a:p>
          <a:p>
            <a:pPr lvl="1"/>
            <a:r>
              <a:rPr lang="en-US" sz="1800" dirty="0" smtClean="0"/>
              <a:t>Excellent desk reference to LISP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200" dirty="0" smtClean="0"/>
              <a:t>Peter Seibel</a:t>
            </a:r>
          </a:p>
          <a:p>
            <a:pPr lvl="1"/>
            <a:r>
              <a:rPr lang="en-US" sz="1800" dirty="0" smtClean="0"/>
              <a:t>Practical Common LISP</a:t>
            </a:r>
          </a:p>
          <a:p>
            <a:pPr lvl="1"/>
            <a:r>
              <a:rPr lang="en-US" sz="1800" dirty="0" smtClean="0"/>
              <a:t>LISP for industrial hackers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Picture 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161" y="1276685"/>
            <a:ext cx="4883876" cy="53143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I learned?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472637"/>
            <a:ext cx="3978031" cy="3653526"/>
          </a:xfrm>
        </p:spPr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Have we made education boring?</a:t>
            </a:r>
          </a:p>
          <a:p>
            <a:pPr marL="914400" lvl="1" indent="-514350"/>
            <a:r>
              <a:rPr lang="en-US" dirty="0" smtClean="0"/>
              <a:t>Probably</a:t>
            </a:r>
          </a:p>
          <a:p>
            <a:pPr marL="514350" indent="-514350"/>
            <a:r>
              <a:rPr lang="en-US" dirty="0" smtClean="0"/>
              <a:t>Can we do better?</a:t>
            </a:r>
          </a:p>
          <a:p>
            <a:pPr marL="914400" lvl="1" indent="-514350"/>
            <a:r>
              <a:rPr lang="en-US" dirty="0" smtClean="0"/>
              <a:t>You </a:t>
            </a:r>
            <a:r>
              <a:rPr lang="en-US" dirty="0" err="1" smtClean="0"/>
              <a:t>betcha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3240" y="2472637"/>
            <a:ext cx="4293560" cy="251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LOL= mad keen fun</a:t>
            </a:r>
            <a:endParaRPr lang="en-US" dirty="0"/>
          </a:p>
        </p:txBody>
      </p:sp>
      <p:pic>
        <p:nvPicPr>
          <p:cNvPr id="4" name="Content Placeholder 3" descr="comic_0_2.png"/>
          <p:cNvPicPr>
            <a:picLocks noGrp="1" noChangeAspect="1"/>
          </p:cNvPicPr>
          <p:nvPr>
            <p:ph idx="1"/>
          </p:nvPr>
        </p:nvPicPr>
        <p:blipFill>
          <a:blip r:embed="rId2"/>
          <a:srcRect l="-5686" r="-5686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DC5-605A-3141-AB31-1337E9AE8FC6}" type="slidenum">
              <a:rPr lang="en-US" smtClean="0"/>
              <a:t>22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23205" y="6476686"/>
            <a:ext cx="320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tinyurl.com/ai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-and-games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23205" y="6524614"/>
            <a:ext cx="3202845" cy="158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>
    <p:cut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7492</TotalTime>
  <Words>878</Words>
  <Application>Microsoft Macintosh PowerPoint</Application>
  <PresentationFormat>On-screen Show (4:3)</PresentationFormat>
  <Paragraphs>169</Paragraphs>
  <Slides>22</Slides>
  <Notes>0</Notes>
  <HiddenSlides>0</HiddenSlides>
  <MMClips>0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22</vt:i4>
      </vt:variant>
      <vt:variant>
        <vt:lpstr>Custom Shows</vt:lpstr>
      </vt:variant>
      <vt:variant>
        <vt:i4>1</vt:i4>
      </vt:variant>
    </vt:vector>
  </HeadingPairs>
  <TitlesOfParts>
    <vt:vector size="25" baseType="lpstr">
      <vt:lpstr>Office Theme</vt:lpstr>
      <vt:lpstr>!OLE_LINK1</vt:lpstr>
      <vt:lpstr>AI &amp; Gaming</vt:lpstr>
      <vt:lpstr>Exciting times (1)</vt:lpstr>
      <vt:lpstr>Exciting times (2)</vt:lpstr>
      <vt:lpstr>Challenge</vt:lpstr>
      <vt:lpstr>Solution: Teach via Gaming</vt:lpstr>
      <vt:lpstr>Teach games, in LISP</vt:lpstr>
      <vt:lpstr>Why LISP? </vt:lpstr>
      <vt:lpstr>Who cares?  Old Man’s language!</vt:lpstr>
      <vt:lpstr>LOL: LISP is cool, again</vt:lpstr>
      <vt:lpstr>Smiles for all the girls and boys</vt:lpstr>
      <vt:lpstr>Gore!  Not bore!</vt:lpstr>
      <vt:lpstr>Sneaks in Graph Theory</vt:lpstr>
      <vt:lpstr>Genetic algorithms</vt:lpstr>
      <vt:lpstr>Careful, we might learn something</vt:lpstr>
      <vt:lpstr>Boiling frogs</vt:lpstr>
      <vt:lpstr>Now students wanna use LISP?</vt:lpstr>
      <vt:lpstr>Another view of education</vt:lpstr>
      <vt:lpstr>Pretty soon, they are ready  for  deep water</vt:lpstr>
      <vt:lpstr>Four projects, 3 weeks each </vt:lpstr>
      <vt:lpstr>More resources</vt:lpstr>
      <vt:lpstr>What have I learned? </vt:lpstr>
      <vt:lpstr>LOL= mad keen fun</vt:lpstr>
      <vt:lpstr>Custom Show 1</vt:lpstr>
    </vt:vector>
  </TitlesOfParts>
  <Company>Lane Department of Computer Science and Electrical 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&amp; Gaming</dc:title>
  <dc:creator>Tim Menzies</dc:creator>
  <cp:lastModifiedBy>Tim Menzies</cp:lastModifiedBy>
  <cp:revision>28</cp:revision>
  <dcterms:created xsi:type="dcterms:W3CDTF">2011-03-10T16:13:47Z</dcterms:created>
  <dcterms:modified xsi:type="dcterms:W3CDTF">2011-03-15T21:05:56Z</dcterms:modified>
</cp:coreProperties>
</file>